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8" r:id="rId3"/>
    <p:sldId id="259" r:id="rId4"/>
    <p:sldId id="328" r:id="rId5"/>
    <p:sldId id="327" r:id="rId6"/>
    <p:sldId id="310" r:id="rId7"/>
    <p:sldId id="331" r:id="rId8"/>
    <p:sldId id="330" r:id="rId9"/>
    <p:sldId id="329" r:id="rId10"/>
    <p:sldId id="264" r:id="rId11"/>
    <p:sldId id="332" r:id="rId12"/>
    <p:sldId id="307" r:id="rId13"/>
    <p:sldId id="308" r:id="rId14"/>
    <p:sldId id="306" r:id="rId15"/>
    <p:sldId id="269" r:id="rId16"/>
    <p:sldId id="276" r:id="rId17"/>
    <p:sldId id="333" r:id="rId18"/>
    <p:sldId id="278" r:id="rId19"/>
    <p:sldId id="279" r:id="rId20"/>
    <p:sldId id="283" r:id="rId21"/>
    <p:sldId id="288" r:id="rId22"/>
    <p:sldId id="316" r:id="rId23"/>
    <p:sldId id="318" r:id="rId24"/>
    <p:sldId id="335" r:id="rId25"/>
    <p:sldId id="319" r:id="rId26"/>
    <p:sldId id="320" r:id="rId27"/>
    <p:sldId id="334" r:id="rId28"/>
    <p:sldId id="321" r:id="rId29"/>
    <p:sldId id="323" r:id="rId30"/>
    <p:sldId id="322" r:id="rId31"/>
    <p:sldId id="290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206" autoAdjust="0"/>
    <p:restoredTop sz="91111" autoAdjust="0"/>
  </p:normalViewPr>
  <p:slideViewPr>
    <p:cSldViewPr>
      <p:cViewPr>
        <p:scale>
          <a:sx n="66" d="100"/>
          <a:sy n="66" d="100"/>
        </p:scale>
        <p:origin x="-143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8706D-0FBE-416C-87E0-51C95A21B5EC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0C55E-48DA-4B57-BEE2-7F9B388F4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C19FF-35CB-43BD-9D53-1AF5CC3E264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51A4C-1580-40C2-AE6C-4F0B11E68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318E-FAE4-4ADA-82CA-B47F86E7CDE0}" type="datetime1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E.Micheli, PAIS '14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B91F-9A7B-409A-B5D9-DE49238C47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F2DE-DCD2-4DBC-9E25-E9EBE198E45E}" type="datetime1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E.Micheli, PAIS '14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B91F-9A7B-409A-B5D9-DE49238C47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5ECD-8C11-4A79-B462-C47505AD45D7}" type="datetime1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E.Micheli, PAIS '14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B91F-9A7B-409A-B5D9-DE49238C47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F46A-80C1-4BC7-BEC3-BCB80F8D9F59}" type="datetime1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E.Micheli, PAIS '14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B91F-9A7B-409A-B5D9-DE49238C47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04B71-3B46-473B-8A37-21354A54113D}" type="datetime1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E.Micheli, PAIS '14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B91F-9A7B-409A-B5D9-DE49238C47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EFD4-8A94-4101-96EB-B9DCADF9158E}" type="datetime1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E.Micheli, PAIS '14</a:t>
            </a: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B91F-9A7B-409A-B5D9-DE49238C47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FE20-FCFF-4A2F-A376-3C9F0B815930}" type="datetime1">
              <a:rPr lang="en-US" smtClean="0"/>
              <a:pPr/>
              <a:t>3/27/2014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E.Micheli, PAIS '14</a:t>
            </a:r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B91F-9A7B-409A-B5D9-DE49238C47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3997-1637-4DD7-B115-C44B4A6EAA13}" type="datetime1">
              <a:rPr lang="en-US" smtClean="0"/>
              <a:pPr/>
              <a:t>3/27/2014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E.Micheli, PAIS '14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B91F-9A7B-409A-B5D9-DE49238C47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F242-D651-4782-B3FB-E25983741E23}" type="datetime1">
              <a:rPr lang="en-US" smtClean="0"/>
              <a:pPr/>
              <a:t>3/27/2014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E.Micheli, PAIS '14</a:t>
            </a:r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B91F-9A7B-409A-B5D9-DE49238C47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74C6-12D7-49BE-B733-7E24844BA93B}" type="datetime1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E.Micheli, PAIS '14</a:t>
            </a: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B91F-9A7B-409A-B5D9-DE49238C47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67B3-FCBB-4FE9-9F9F-564103AD7E49}" type="datetime1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E.Micheli, PAIS '14</a:t>
            </a: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B91F-9A7B-409A-B5D9-DE49238C47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95CBF-19D8-4A78-B03F-3DE2C4362252}" type="datetime1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E.Micheli, PAIS '14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0B91F-9A7B-409A-B5D9-DE49238C47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958843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Efficient Multi-User Indexing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for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Secure Keyword Search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821505" y="4714884"/>
            <a:ext cx="7500990" cy="1643074"/>
          </a:xfrm>
        </p:spPr>
        <p:txBody>
          <a:bodyPr>
            <a:normAutofit fontScale="92500"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Trebuchet MS" pitchFamily="34" charset="0"/>
              </a:rPr>
              <a:t>Eirini</a:t>
            </a:r>
            <a:r>
              <a:rPr lang="en-US" sz="2400" b="1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rebuchet MS" pitchFamily="34" charset="0"/>
              </a:rPr>
              <a:t>Micheli</a:t>
            </a:r>
            <a:r>
              <a:rPr lang="en-US" sz="2400" dirty="0" smtClean="0">
                <a:solidFill>
                  <a:schemeClr val="tx1"/>
                </a:solidFill>
                <a:latin typeface="Trebuchet MS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rebuchet MS" pitchFamily="34" charset="0"/>
              </a:rPr>
              <a:t>Giorgos</a:t>
            </a:r>
            <a:r>
              <a:rPr lang="en-US" sz="2400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rebuchet MS" pitchFamily="34" charset="0"/>
              </a:rPr>
              <a:t>Margaritis</a:t>
            </a:r>
            <a:r>
              <a:rPr lang="en-US" sz="2400" dirty="0">
                <a:solidFill>
                  <a:schemeClr val="tx1"/>
                </a:solidFill>
                <a:latin typeface="Trebuchet MS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rebuchet MS" pitchFamily="34" charset="0"/>
              </a:rPr>
              <a:t>Stergios</a:t>
            </a:r>
            <a:r>
              <a:rPr lang="en-US" sz="2400" dirty="0">
                <a:solidFill>
                  <a:schemeClr val="tx1"/>
                </a:solidFill>
                <a:latin typeface="Trebuchet MS" pitchFamily="34" charset="0"/>
              </a:rPr>
              <a:t> V. </a:t>
            </a:r>
            <a:r>
              <a:rPr lang="en-US" sz="2400" dirty="0" err="1" smtClean="0">
                <a:solidFill>
                  <a:schemeClr val="tx1"/>
                </a:solidFill>
                <a:latin typeface="Trebuchet MS" pitchFamily="34" charset="0"/>
              </a:rPr>
              <a:t>Anastasiadis</a:t>
            </a:r>
            <a:r>
              <a:rPr lang="en-US" sz="24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rebuchet MS" pitchFamily="34" charset="0"/>
              </a:rPr>
            </a:br>
            <a:endParaRPr lang="en-US" sz="24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r>
              <a:rPr lang="en-US" sz="2200" i="1" dirty="0">
                <a:solidFill>
                  <a:schemeClr val="tx1"/>
                </a:solidFill>
                <a:latin typeface="Trebuchet MS" pitchFamily="34" charset="0"/>
              </a:rPr>
              <a:t>Dept. of Computer </a:t>
            </a:r>
            <a:r>
              <a:rPr lang="en-US" sz="2200" i="1" dirty="0" smtClean="0">
                <a:solidFill>
                  <a:schemeClr val="tx1"/>
                </a:solidFill>
                <a:latin typeface="Trebuchet MS" pitchFamily="34" charset="0"/>
              </a:rPr>
              <a:t>Science &amp; Engineering</a:t>
            </a:r>
            <a:br>
              <a:rPr lang="en-US" sz="2200" i="1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en-US" sz="2200" i="1" dirty="0">
                <a:solidFill>
                  <a:schemeClr val="tx1"/>
                </a:solidFill>
                <a:latin typeface="Trebuchet MS" pitchFamily="34" charset="0"/>
              </a:rPr>
              <a:t>University of </a:t>
            </a:r>
            <a:r>
              <a:rPr lang="en-US" sz="2200" i="1" dirty="0" err="1">
                <a:solidFill>
                  <a:schemeClr val="tx1"/>
                </a:solidFill>
                <a:latin typeface="Trebuchet MS" pitchFamily="34" charset="0"/>
              </a:rPr>
              <a:t>Ioannina</a:t>
            </a:r>
            <a:r>
              <a:rPr lang="en-US" sz="2200" i="1" dirty="0">
                <a:solidFill>
                  <a:schemeClr val="tx1"/>
                </a:solidFill>
                <a:latin typeface="Trebuchet MS" pitchFamily="34" charset="0"/>
              </a:rPr>
              <a:t>, Greece</a:t>
            </a: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750067" y="971534"/>
            <a:ext cx="7643866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>
            <a:off x="750067" y="2398706"/>
            <a:ext cx="7643866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2786050" y="3071810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rebuchet MS" pitchFamily="34" charset="0"/>
              </a:rPr>
              <a:t>PAIS ‘14, March 2014</a:t>
            </a:r>
            <a:endParaRPr lang="en-US" sz="24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142984"/>
            <a:ext cx="832964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Users can infer information about inaccessible documents</a:t>
            </a:r>
          </a:p>
          <a:p>
            <a:pPr>
              <a:buNone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Insecure search environment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single shared index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vector space model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TF/IDF scoring function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>
              <a:buNone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Estimate total number of documents containing given term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create specific documents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issue customized queries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leverage search result relevance ranking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5140" y="6492899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5</a:t>
            </a:r>
            <a:endParaRPr lang="en-US" dirty="0">
              <a:latin typeface="Trebuchet MS" pitchFamily="34" charset="0"/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357158" y="857232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357158" y="78579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285720" y="7790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ebuchet MS" pitchFamily="34" charset="0"/>
              </a:rPr>
              <a:t>Confidentiality Attack</a:t>
            </a:r>
            <a:endParaRPr lang="en-US" sz="2400" b="1" dirty="0">
              <a:latin typeface="Trebuchet MS" pitchFamily="34" charset="0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357158" y="650083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-466740" y="6492899"/>
            <a:ext cx="2895600" cy="365125"/>
          </a:xfrm>
        </p:spPr>
        <p:txBody>
          <a:bodyPr/>
          <a:lstStyle/>
          <a:p>
            <a:r>
              <a:rPr lang="en-US" dirty="0" smtClean="0"/>
              <a:t>E. Micheli, PAIS '14</a:t>
            </a:r>
            <a:endParaRPr lang="en-US" dirty="0"/>
          </a:p>
        </p:txBody>
      </p:sp>
      <p:grpSp>
        <p:nvGrpSpPr>
          <p:cNvPr id="14" name="13 - Ομάδα"/>
          <p:cNvGrpSpPr/>
          <p:nvPr/>
        </p:nvGrpSpPr>
        <p:grpSpPr>
          <a:xfrm>
            <a:off x="4786314" y="4613798"/>
            <a:ext cx="3786214" cy="458276"/>
            <a:chOff x="2428860" y="5471054"/>
            <a:chExt cx="3786214" cy="458276"/>
          </a:xfrm>
        </p:grpSpPr>
        <p:sp>
          <p:nvSpPr>
            <p:cNvPr id="15" name="14 - Στρογγυλεμένο ορθογώνιο"/>
            <p:cNvSpPr/>
            <p:nvPr/>
          </p:nvSpPr>
          <p:spPr>
            <a:xfrm>
              <a:off x="2482439" y="5471054"/>
              <a:ext cx="3679057" cy="45827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15 - TextBox"/>
            <p:cNvSpPr txBox="1"/>
            <p:nvPr/>
          </p:nvSpPr>
          <p:spPr>
            <a:xfrm>
              <a:off x="2428860" y="5515526"/>
              <a:ext cx="3786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rebuchet MS" pitchFamily="34" charset="0"/>
                </a:rPr>
                <a:t>Including inaccessible documents</a:t>
              </a:r>
              <a:endParaRPr lang="en-US" b="1" dirty="0">
                <a:latin typeface="Trebuchet MS" pitchFamily="34" charset="0"/>
              </a:endParaRPr>
            </a:p>
          </p:txBody>
        </p:sp>
      </p:grpSp>
      <p:sp>
        <p:nvSpPr>
          <p:cNvPr id="13" name="12 - TextBox"/>
          <p:cNvSpPr txBox="1"/>
          <p:nvPr/>
        </p:nvSpPr>
        <p:spPr>
          <a:xfrm>
            <a:off x="464315" y="6072206"/>
            <a:ext cx="8215370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B</a:t>
            </a:r>
            <a:r>
              <a:rPr lang="el-GR" sz="16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ϋ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ttcher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et al. -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USENIX Conference on File and Storage Technologies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5140" y="6492899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6</a:t>
            </a:r>
            <a:endParaRPr lang="en-US" dirty="0">
              <a:latin typeface="Trebuchet MS" pitchFamily="34" charset="0"/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357158" y="857232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357158" y="78579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285720" y="7790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ebuchet MS" pitchFamily="34" charset="0"/>
              </a:rPr>
              <a:t>Prior Work</a:t>
            </a:r>
            <a:endParaRPr lang="en-US" sz="2400" b="1" dirty="0">
              <a:latin typeface="Trebuchet MS" pitchFamily="34" charset="0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357158" y="650083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-466740" y="6492899"/>
            <a:ext cx="2895600" cy="365125"/>
          </a:xfrm>
        </p:spPr>
        <p:txBody>
          <a:bodyPr/>
          <a:lstStyle/>
          <a:p>
            <a:r>
              <a:rPr lang="en-US" dirty="0" smtClean="0"/>
              <a:t>E. Micheli, PAIS '14</a:t>
            </a:r>
            <a:endParaRPr lang="en-US" dirty="0"/>
          </a:p>
        </p:txBody>
      </p:sp>
      <p:sp>
        <p:nvSpPr>
          <p:cNvPr id="9" name="8 - TextBox"/>
          <p:cNvSpPr txBox="1"/>
          <p:nvPr/>
        </p:nvSpPr>
        <p:spPr>
          <a:xfrm>
            <a:off x="625050" y="1714488"/>
            <a:ext cx="328614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 smtClean="0">
                <a:latin typeface="Trebuchet MS" pitchFamily="34" charset="0"/>
              </a:rPr>
              <a:t>One index per user</a:t>
            </a:r>
            <a:endParaRPr lang="en-US" sz="2000" dirty="0" smtClean="0">
              <a:latin typeface="Trebuchet MS" pitchFamily="34" charset="0"/>
            </a:endParaRPr>
          </a:p>
        </p:txBody>
      </p:sp>
      <p:sp>
        <p:nvSpPr>
          <p:cNvPr id="14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2250273"/>
            <a:ext cx="8143932" cy="954063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secure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-   </a:t>
            </a:r>
            <a:r>
              <a:rPr lang="en-US" sz="2000" dirty="0" smtClean="0">
                <a:latin typeface="Trebuchet MS" pitchFamily="34" charset="0"/>
              </a:rPr>
              <a:t>consumes disk space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2" name="12 - Ομάδα"/>
          <p:cNvGrpSpPr/>
          <p:nvPr/>
        </p:nvGrpSpPr>
        <p:grpSpPr>
          <a:xfrm>
            <a:off x="3500430" y="3000372"/>
            <a:ext cx="4500594" cy="690803"/>
            <a:chOff x="2428860" y="5471054"/>
            <a:chExt cx="3786214" cy="690803"/>
          </a:xfrm>
        </p:grpSpPr>
        <p:sp>
          <p:nvSpPr>
            <p:cNvPr id="15" name="14 - Στρογγυλεμένο ορθογώνιο"/>
            <p:cNvSpPr/>
            <p:nvPr/>
          </p:nvSpPr>
          <p:spPr>
            <a:xfrm>
              <a:off x="2482439" y="5471054"/>
              <a:ext cx="3679057" cy="45827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15 - TextBox"/>
            <p:cNvSpPr txBox="1"/>
            <p:nvPr/>
          </p:nvSpPr>
          <p:spPr>
            <a:xfrm>
              <a:off x="2428860" y="5515526"/>
              <a:ext cx="37862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rebuchet MS" pitchFamily="34" charset="0"/>
                </a:rPr>
                <a:t>Single document indexed multiple times</a:t>
              </a:r>
              <a:endParaRPr lang="en-US" b="1" dirty="0"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5140" y="6492899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6</a:t>
            </a:r>
            <a:endParaRPr lang="en-US" dirty="0">
              <a:latin typeface="Trebuchet MS" pitchFamily="34" charset="0"/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357158" y="857232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357158" y="78579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285720" y="7790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ebuchet MS" pitchFamily="34" charset="0"/>
              </a:rPr>
              <a:t>Prior Work</a:t>
            </a:r>
            <a:endParaRPr lang="en-US" sz="2400" b="1" dirty="0">
              <a:latin typeface="Trebuchet MS" pitchFamily="34" charset="0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357158" y="650083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-466740" y="6492899"/>
            <a:ext cx="2895600" cy="365125"/>
          </a:xfrm>
        </p:spPr>
        <p:txBody>
          <a:bodyPr/>
          <a:lstStyle/>
          <a:p>
            <a:r>
              <a:rPr lang="en-US" dirty="0" smtClean="0"/>
              <a:t>E. Micheli, PAIS '14</a:t>
            </a:r>
            <a:endParaRPr lang="en-US" dirty="0"/>
          </a:p>
        </p:txBody>
      </p:sp>
      <p:sp>
        <p:nvSpPr>
          <p:cNvPr id="9" name="8 - TextBox"/>
          <p:cNvSpPr txBox="1"/>
          <p:nvPr/>
        </p:nvSpPr>
        <p:spPr>
          <a:xfrm>
            <a:off x="625050" y="1714488"/>
            <a:ext cx="328614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 smtClean="0">
                <a:latin typeface="Trebuchet MS" pitchFamily="34" charset="0"/>
              </a:rPr>
              <a:t>One index per user</a:t>
            </a:r>
            <a:endParaRPr lang="en-US" sz="2000" dirty="0" smtClean="0">
              <a:latin typeface="Trebuchet MS" pitchFamily="34" charset="0"/>
            </a:endParaRPr>
          </a:p>
        </p:txBody>
      </p:sp>
      <p:sp>
        <p:nvSpPr>
          <p:cNvPr id="14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2250273"/>
            <a:ext cx="8143932" cy="954063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secure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-   </a:t>
            </a:r>
            <a:r>
              <a:rPr lang="en-US" sz="2000" dirty="0" smtClean="0">
                <a:latin typeface="Trebuchet MS" pitchFamily="34" charset="0"/>
              </a:rPr>
              <a:t>consumes disk space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625050" y="4214818"/>
            <a:ext cx="328614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 smtClean="0">
                <a:latin typeface="Trebuchet MS" pitchFamily="34" charset="0"/>
              </a:rPr>
              <a:t>Single shared index</a:t>
            </a:r>
            <a:endParaRPr lang="en-US" sz="2000" dirty="0" smtClean="0">
              <a:latin typeface="Trebuchet MS" pitchFamily="34" charset="0"/>
            </a:endParaRPr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500034" y="4760953"/>
            <a:ext cx="6786610" cy="954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storage efficiency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-  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security at extra list processing overhead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grpSp>
        <p:nvGrpSpPr>
          <p:cNvPr id="13" name="12 - Ομάδα"/>
          <p:cNvGrpSpPr/>
          <p:nvPr/>
        </p:nvGrpSpPr>
        <p:grpSpPr>
          <a:xfrm>
            <a:off x="3500430" y="3000372"/>
            <a:ext cx="4500594" cy="690803"/>
            <a:chOff x="2428860" y="5471054"/>
            <a:chExt cx="3786214" cy="690803"/>
          </a:xfrm>
        </p:grpSpPr>
        <p:sp>
          <p:nvSpPr>
            <p:cNvPr id="15" name="14 - Στρογγυλεμένο ορθογώνιο"/>
            <p:cNvSpPr/>
            <p:nvPr/>
          </p:nvSpPr>
          <p:spPr>
            <a:xfrm>
              <a:off x="2482439" y="5471054"/>
              <a:ext cx="3679057" cy="45827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15 - TextBox"/>
            <p:cNvSpPr txBox="1"/>
            <p:nvPr/>
          </p:nvSpPr>
          <p:spPr>
            <a:xfrm>
              <a:off x="2428860" y="5515526"/>
              <a:ext cx="37862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rebuchet MS" pitchFamily="34" charset="0"/>
                </a:rPr>
                <a:t>Single document indexed multiple times</a:t>
              </a:r>
              <a:endParaRPr lang="en-US" b="1" dirty="0">
                <a:latin typeface="Trebuchet MS" pitchFamily="34" charset="0"/>
              </a:endParaRPr>
            </a:p>
          </p:txBody>
        </p:sp>
      </p:grpSp>
      <p:grpSp>
        <p:nvGrpSpPr>
          <p:cNvPr id="20" name="19 - Ομάδα"/>
          <p:cNvGrpSpPr/>
          <p:nvPr/>
        </p:nvGrpSpPr>
        <p:grpSpPr>
          <a:xfrm>
            <a:off x="4500562" y="4643446"/>
            <a:ext cx="3500462" cy="458276"/>
            <a:chOff x="2428860" y="5471054"/>
            <a:chExt cx="3786214" cy="458276"/>
          </a:xfrm>
        </p:grpSpPr>
        <p:sp>
          <p:nvSpPr>
            <p:cNvPr id="21" name="20 - Στρογγυλεμένο ορθογώνιο"/>
            <p:cNvSpPr/>
            <p:nvPr/>
          </p:nvSpPr>
          <p:spPr>
            <a:xfrm>
              <a:off x="2482439" y="5471054"/>
              <a:ext cx="3679057" cy="45827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21 - TextBox"/>
            <p:cNvSpPr txBox="1"/>
            <p:nvPr/>
          </p:nvSpPr>
          <p:spPr>
            <a:xfrm>
              <a:off x="2428860" y="5515526"/>
              <a:ext cx="3786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rebuchet MS" pitchFamily="34" charset="0"/>
                </a:rPr>
                <a:t>Each document indexed once</a:t>
              </a:r>
              <a:endParaRPr lang="en-US" b="1" dirty="0"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5140" y="6492899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7</a:t>
            </a:r>
            <a:endParaRPr lang="en-US" dirty="0">
              <a:latin typeface="Trebuchet MS" pitchFamily="34" charset="0"/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357158" y="857232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357158" y="78579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285720" y="7790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ebuchet MS" pitchFamily="34" charset="0"/>
              </a:rPr>
              <a:t>Prior Work</a:t>
            </a:r>
            <a:endParaRPr lang="en-US" sz="2400" b="1" dirty="0">
              <a:latin typeface="Trebuchet MS" pitchFamily="34" charset="0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357158" y="650083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-466740" y="6492899"/>
            <a:ext cx="2895600" cy="365125"/>
          </a:xfrm>
        </p:spPr>
        <p:txBody>
          <a:bodyPr/>
          <a:lstStyle/>
          <a:p>
            <a:r>
              <a:rPr lang="en-US" dirty="0" smtClean="0"/>
              <a:t>E. Micheli, PAIS '14</a:t>
            </a:r>
            <a:endParaRPr lang="en-US" dirty="0"/>
          </a:p>
        </p:txBody>
      </p:sp>
      <p:sp>
        <p:nvSpPr>
          <p:cNvPr id="11" name="10 - TextBox"/>
          <p:cNvSpPr txBox="1"/>
          <p:nvPr/>
        </p:nvSpPr>
        <p:spPr>
          <a:xfrm>
            <a:off x="625050" y="1714488"/>
            <a:ext cx="7590288" cy="12464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buNone/>
            </a:pPr>
            <a:r>
              <a:rPr lang="en-US" sz="2400" dirty="0" smtClean="0">
                <a:latin typeface="Trebuchet MS" pitchFamily="34" charset="0"/>
              </a:rPr>
              <a:t>  Partition documents by search permissions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  <a:p>
            <a:pPr lvl="1">
              <a:lnSpc>
                <a:spcPts val="3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documents searchable by same user set in single index</a:t>
            </a:r>
          </a:p>
          <a:p>
            <a:pPr lvl="1">
              <a:lnSpc>
                <a:spcPts val="3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query handled over indices with searchable documents</a:t>
            </a:r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607191" y="3046441"/>
            <a:ext cx="8179651" cy="1239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secure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avoids result filtering of single shared index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- 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variations in search sets may increase number of indices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5140" y="6492899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7</a:t>
            </a:r>
            <a:endParaRPr lang="en-US" dirty="0">
              <a:latin typeface="Trebuchet MS" pitchFamily="34" charset="0"/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357158" y="857232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357158" y="78579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285720" y="7790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ebuchet MS" pitchFamily="34" charset="0"/>
              </a:rPr>
              <a:t>Prior Work</a:t>
            </a:r>
            <a:endParaRPr lang="en-US" sz="2400" b="1" dirty="0">
              <a:latin typeface="Trebuchet MS" pitchFamily="34" charset="0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357158" y="650083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-466740" y="6492899"/>
            <a:ext cx="2895600" cy="365125"/>
          </a:xfrm>
        </p:spPr>
        <p:txBody>
          <a:bodyPr/>
          <a:lstStyle/>
          <a:p>
            <a:r>
              <a:rPr lang="en-US" dirty="0" smtClean="0"/>
              <a:t>E. Micheli, PAIS '14</a:t>
            </a:r>
            <a:endParaRPr lang="en-US" dirty="0"/>
          </a:p>
        </p:txBody>
      </p:sp>
      <p:sp>
        <p:nvSpPr>
          <p:cNvPr id="28" name="27 - Στρογγυλεμένο ορθογώνιο"/>
          <p:cNvSpPr/>
          <p:nvPr/>
        </p:nvSpPr>
        <p:spPr>
          <a:xfrm>
            <a:off x="714348" y="4357694"/>
            <a:ext cx="2928958" cy="3571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" name="28 - TextBox"/>
          <p:cNvSpPr txBox="1"/>
          <p:nvPr/>
        </p:nvSpPr>
        <p:spPr>
          <a:xfrm>
            <a:off x="700966" y="435769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rebuchet MS" pitchFamily="34" charset="0"/>
              </a:rPr>
              <a:t>Reduce number of indices</a:t>
            </a:r>
            <a:endParaRPr lang="en-US" b="1" dirty="0">
              <a:latin typeface="Trebuchet MS" pitchFamily="34" charset="0"/>
            </a:endParaRPr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607191" y="3046441"/>
            <a:ext cx="8179651" cy="1239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secure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avoids result filtering of single shared index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- 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variations in search sets may increase number of indices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625050" y="1714488"/>
            <a:ext cx="7590288" cy="12464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buNone/>
            </a:pPr>
            <a:r>
              <a:rPr lang="en-US" sz="2400" dirty="0" smtClean="0">
                <a:latin typeface="Trebuchet MS" pitchFamily="34" charset="0"/>
              </a:rPr>
              <a:t>  Partition documents by search permissions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  <a:p>
            <a:pPr lvl="1">
              <a:lnSpc>
                <a:spcPts val="3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documents searchable by same user set in single index</a:t>
            </a:r>
          </a:p>
          <a:p>
            <a:pPr lvl="1">
              <a:lnSpc>
                <a:spcPts val="3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query handled over indices with searchable documents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5140" y="6492899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7</a:t>
            </a:r>
            <a:endParaRPr lang="en-US" dirty="0">
              <a:latin typeface="Trebuchet MS" pitchFamily="34" charset="0"/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357158" y="857232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357158" y="78579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285720" y="7790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ebuchet MS" pitchFamily="34" charset="0"/>
              </a:rPr>
              <a:t>Prior Work</a:t>
            </a:r>
            <a:endParaRPr lang="en-US" sz="2400" b="1" dirty="0">
              <a:latin typeface="Trebuchet MS" pitchFamily="34" charset="0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357158" y="650083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-466740" y="6492899"/>
            <a:ext cx="2895600" cy="365125"/>
          </a:xfrm>
        </p:spPr>
        <p:txBody>
          <a:bodyPr/>
          <a:lstStyle/>
          <a:p>
            <a:r>
              <a:rPr lang="en-US" dirty="0" smtClean="0"/>
              <a:t>E. Micheli, PAIS '14</a:t>
            </a:r>
            <a:endParaRPr lang="en-US" dirty="0"/>
          </a:p>
        </p:txBody>
      </p:sp>
      <p:sp>
        <p:nvSpPr>
          <p:cNvPr id="19" name="18 - Στρογγυλεμένο ορθογώνιο"/>
          <p:cNvSpPr/>
          <p:nvPr/>
        </p:nvSpPr>
        <p:spPr>
          <a:xfrm>
            <a:off x="4029524" y="4925809"/>
            <a:ext cx="4071966" cy="64294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- TextBox"/>
          <p:cNvSpPr txBox="1"/>
          <p:nvPr/>
        </p:nvSpPr>
        <p:spPr>
          <a:xfrm>
            <a:off x="4000496" y="4929198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rebuchet MS" pitchFamily="34" charset="0"/>
              </a:rPr>
              <a:t>Take advantage of user commonality among searcher sets</a:t>
            </a:r>
            <a:endParaRPr lang="en-US" b="1" dirty="0">
              <a:latin typeface="Trebuchet MS" pitchFamily="34" charset="0"/>
            </a:endParaRPr>
          </a:p>
        </p:txBody>
      </p:sp>
      <p:sp>
        <p:nvSpPr>
          <p:cNvPr id="22" name="21 - Στρογγυλεμένο ορθογώνιο"/>
          <p:cNvSpPr/>
          <p:nvPr/>
        </p:nvSpPr>
        <p:spPr>
          <a:xfrm>
            <a:off x="714348" y="4357694"/>
            <a:ext cx="2928958" cy="3571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700966" y="435769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rebuchet MS" pitchFamily="34" charset="0"/>
              </a:rPr>
              <a:t>Reduce number of indices</a:t>
            </a:r>
            <a:endParaRPr lang="en-US" b="1" dirty="0">
              <a:latin typeface="Trebuchet MS" pitchFamily="34" charset="0"/>
            </a:endParaRPr>
          </a:p>
        </p:txBody>
      </p:sp>
      <p:sp>
        <p:nvSpPr>
          <p:cNvPr id="26" name="2 - Θέση περιεχομένου"/>
          <p:cNvSpPr txBox="1">
            <a:spLocks/>
          </p:cNvSpPr>
          <p:nvPr/>
        </p:nvSpPr>
        <p:spPr>
          <a:xfrm>
            <a:off x="607191" y="3046441"/>
            <a:ext cx="8179651" cy="1239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secure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avoids result filtering of single shared index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- 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variations in search sets may increase number of indices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625050" y="1714488"/>
            <a:ext cx="7590288" cy="12464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buNone/>
            </a:pPr>
            <a:r>
              <a:rPr lang="en-US" sz="2400" dirty="0" smtClean="0">
                <a:latin typeface="Trebuchet MS" pitchFamily="34" charset="0"/>
              </a:rPr>
              <a:t>  Partition documents by search permissions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  <a:p>
            <a:pPr lvl="1">
              <a:lnSpc>
                <a:spcPts val="3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documents searchable by same user set in single index</a:t>
            </a:r>
          </a:p>
          <a:p>
            <a:pPr lvl="1">
              <a:lnSpc>
                <a:spcPts val="3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query handled over indices with searchable documents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857364"/>
            <a:ext cx="8501122" cy="3643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Security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ensure confidentiality</a:t>
            </a:r>
          </a:p>
          <a:p>
            <a:pPr lvl="1">
              <a:buNone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Search efficiency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low search latency</a:t>
            </a:r>
          </a:p>
          <a:p>
            <a:pPr lvl="1">
              <a:buNone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Low indexing cost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document insertion I/O activity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indexing storage space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  <a:p>
            <a:pPr lvl="1">
              <a:buNone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5140" y="6492899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8</a:t>
            </a:r>
            <a:endParaRPr lang="en-US" dirty="0">
              <a:latin typeface="Trebuchet MS" pitchFamily="34" charset="0"/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357158" y="857232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357158" y="78579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285720" y="77908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ebuchet MS" pitchFamily="34" charset="0"/>
              </a:rPr>
              <a:t>Goals of Indexing Organization</a:t>
            </a:r>
            <a:endParaRPr lang="en-US" sz="2400" b="1" dirty="0">
              <a:latin typeface="Trebuchet MS" pitchFamily="34" charset="0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357158" y="650083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-466740" y="6492899"/>
            <a:ext cx="2895600" cy="365125"/>
          </a:xfrm>
        </p:spPr>
        <p:txBody>
          <a:bodyPr/>
          <a:lstStyle/>
          <a:p>
            <a:r>
              <a:rPr lang="en-US" dirty="0" smtClean="0"/>
              <a:t>E. Micheli, PAIS '14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500174"/>
            <a:ext cx="8501122" cy="3857652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Document grouping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group documents with identical search sets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Clustering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cluster together document groups with similar search sets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None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Index creation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shared indices for common subset of searchers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5140" y="6492899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9</a:t>
            </a:r>
            <a:endParaRPr lang="en-US" dirty="0">
              <a:latin typeface="Trebuchet MS" pitchFamily="34" charset="0"/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357158" y="857232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357158" y="78579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285720" y="77908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ebuchet MS" pitchFamily="34" charset="0"/>
              </a:rPr>
              <a:t>Lethe Approach</a:t>
            </a:r>
            <a:endParaRPr lang="en-US" sz="2400" b="1" dirty="0">
              <a:latin typeface="Trebuchet MS" pitchFamily="34" charset="0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357158" y="650083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-466740" y="6492899"/>
            <a:ext cx="2895600" cy="365125"/>
          </a:xfrm>
        </p:spPr>
        <p:txBody>
          <a:bodyPr/>
          <a:lstStyle/>
          <a:p>
            <a:r>
              <a:rPr lang="en-US" dirty="0" smtClean="0"/>
              <a:t>E. Micheli, PAIS '14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icheli\My Documents\Dropbox\psaaaaaaaaaaaakia\presentation\new_figures\famil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1637" y="1071546"/>
            <a:ext cx="5500727" cy="2500331"/>
          </a:xfrm>
          <a:prstGeom prst="rect">
            <a:avLst/>
          </a:prstGeom>
          <a:noFill/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5140" y="6492899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10</a:t>
            </a:r>
            <a:endParaRPr lang="en-US" dirty="0">
              <a:latin typeface="Trebuchet MS" pitchFamily="34" charset="0"/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357158" y="857232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357158" y="78579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285720" y="77908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ebuchet MS" pitchFamily="34" charset="0"/>
              </a:rPr>
              <a:t>Group Documents into Families</a:t>
            </a:r>
            <a:endParaRPr lang="en-US" sz="2400" b="1" dirty="0">
              <a:latin typeface="Trebuchet MS" pitchFamily="34" charset="0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357158" y="650083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-466740" y="6492899"/>
            <a:ext cx="2895600" cy="365125"/>
          </a:xfrm>
        </p:spPr>
        <p:txBody>
          <a:bodyPr/>
          <a:lstStyle/>
          <a:p>
            <a:r>
              <a:rPr lang="en-US" dirty="0" smtClean="0"/>
              <a:t>E. Micheli, PAIS '14</a:t>
            </a:r>
            <a:endParaRPr lang="en-US" dirty="0"/>
          </a:p>
        </p:txBody>
      </p:sp>
      <p:sp>
        <p:nvSpPr>
          <p:cNvPr id="11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3500438"/>
            <a:ext cx="8429684" cy="3071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Definitions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searcher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: user authorized to search document by keywords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family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: group of documents with identical search set</a:t>
            </a:r>
          </a:p>
          <a:p>
            <a:pPr>
              <a:buNone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Create families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crawl the Path and Allowed Searchers of all documents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group together documents with identical search sets</a:t>
            </a:r>
          </a:p>
          <a:p>
            <a:pPr lvl="1">
              <a:buNone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5140" y="6492899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11</a:t>
            </a:r>
            <a:endParaRPr lang="en-US" dirty="0">
              <a:latin typeface="Trebuchet MS" pitchFamily="34" charset="0"/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357158" y="857232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357158" y="78579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285720" y="77908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ebuchet MS" pitchFamily="34" charset="0"/>
              </a:rPr>
              <a:t>Cluster Families by Searcher Set</a:t>
            </a:r>
            <a:endParaRPr lang="en-US" sz="2400" b="1" dirty="0">
              <a:latin typeface="Trebuchet MS" pitchFamily="34" charset="0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357158" y="650083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-466740" y="6492899"/>
            <a:ext cx="2895600" cy="365125"/>
          </a:xfrm>
        </p:spPr>
        <p:txBody>
          <a:bodyPr/>
          <a:lstStyle/>
          <a:p>
            <a:r>
              <a:rPr lang="en-US" dirty="0" smtClean="0"/>
              <a:t>E. Micheli, PAIS '14</a:t>
            </a:r>
            <a:endParaRPr lang="en-US" dirty="0"/>
          </a:p>
        </p:txBody>
      </p:sp>
      <p:sp>
        <p:nvSpPr>
          <p:cNvPr id="11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4000504"/>
            <a:ext cx="8429684" cy="5000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Apply clustering algorithm over searcher sets of families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" name="Picture 4" descr="C:\Documents and Settings\Micheli\My Documents\Dropbox\psaaaaaaaaaaaakia\presentation\eps\crawler.jpg"/>
          <p:cNvPicPr preferRelativeResize="0">
            <a:picLocks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19165" y="1098731"/>
            <a:ext cx="5705671" cy="2473145"/>
          </a:xfrm>
          <a:prstGeom prst="rect">
            <a:avLst/>
          </a:prstGeom>
          <a:noFill/>
        </p:spPr>
      </p:pic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357158" y="4572009"/>
            <a:ext cx="8429684" cy="1214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Searcher Similarity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L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az-Cyrl-A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є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[0, 1]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configurable parameter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adjust number of common searchers across cluster families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2 - Θέση περιεχομένου"/>
          <p:cNvSpPr txBox="1">
            <a:spLocks/>
          </p:cNvSpPr>
          <p:nvPr/>
        </p:nvSpPr>
        <p:spPr>
          <a:xfrm>
            <a:off x="357158" y="5857892"/>
            <a:ext cx="8429684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Clusters end up with one or more families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2214554"/>
            <a:ext cx="8329642" cy="30257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Accumulated documents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enormous amount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>
              <a:buNone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Search is indispensable for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personal content archives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online social networks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cloud facilities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5140" y="6492899"/>
            <a:ext cx="2133600" cy="365125"/>
          </a:xfrm>
        </p:spPr>
        <p:txBody>
          <a:bodyPr/>
          <a:lstStyle/>
          <a:p>
            <a:fld id="{36A0B91F-9A7B-409A-B5D9-DE49238C4756}" type="slidenum">
              <a:rPr lang="en-US" smtClean="0">
                <a:latin typeface="Trebuchet MS" pitchFamily="34" charset="0"/>
              </a:rPr>
              <a:pPr/>
              <a:t>2</a:t>
            </a:fld>
            <a:endParaRPr lang="en-US" dirty="0">
              <a:latin typeface="Trebuchet MS" pitchFamily="34" charset="0"/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357158" y="857232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357158" y="78579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285720" y="7790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ebuchet MS" pitchFamily="34" charset="0"/>
              </a:rPr>
              <a:t>Keyword Search</a:t>
            </a:r>
            <a:endParaRPr lang="en-US" sz="2400" b="1" dirty="0">
              <a:latin typeface="Trebuchet MS" pitchFamily="34" charset="0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357158" y="650083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-466740" y="6492899"/>
            <a:ext cx="2895600" cy="365125"/>
          </a:xfrm>
        </p:spPr>
        <p:txBody>
          <a:bodyPr/>
          <a:lstStyle/>
          <a:p>
            <a:r>
              <a:rPr lang="en-US" dirty="0" smtClean="0"/>
              <a:t>E. Micheli, PAIS '14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5140" y="6492899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12</a:t>
            </a:r>
            <a:endParaRPr lang="en-US" dirty="0">
              <a:latin typeface="Trebuchet MS" pitchFamily="34" charset="0"/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357158" y="857232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357158" y="78579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>
            <a:off x="357158" y="650083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-466740" y="6492899"/>
            <a:ext cx="2895600" cy="365125"/>
          </a:xfrm>
        </p:spPr>
        <p:txBody>
          <a:bodyPr/>
          <a:lstStyle/>
          <a:p>
            <a:r>
              <a:rPr lang="en-US" dirty="0" smtClean="0"/>
              <a:t>E. Micheli, PAIS '14</a:t>
            </a:r>
            <a:endParaRPr lang="en-US" dirty="0"/>
          </a:p>
        </p:txBody>
      </p:sp>
      <p:sp>
        <p:nvSpPr>
          <p:cNvPr id="14" name="2 - Θέση περιεχομένου"/>
          <p:cNvSpPr txBox="1">
            <a:spLocks/>
          </p:cNvSpPr>
          <p:nvPr/>
        </p:nvSpPr>
        <p:spPr>
          <a:xfrm>
            <a:off x="428596" y="5214950"/>
            <a:ext cx="6715172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Family difference 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searchers of family outside cluster intersection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documents of corresponding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 family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285720" y="7790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ebuchet MS" pitchFamily="34" charset="0"/>
              </a:rPr>
              <a:t>Intersections and Differences</a:t>
            </a:r>
            <a:endParaRPr lang="en-US" sz="2400" b="1" dirty="0">
              <a:latin typeface="Trebuchet MS" pitchFamily="34" charset="0"/>
            </a:endParaRPr>
          </a:p>
        </p:txBody>
      </p:sp>
      <p:sp>
        <p:nvSpPr>
          <p:cNvPr id="12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4000504"/>
            <a:ext cx="7072362" cy="1428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Cluster intersection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subset of common searchers among cluster families</a:t>
            </a:r>
            <a:endParaRPr lang="en-US" sz="2400" i="1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documents of all families in cluster</a:t>
            </a:r>
          </a:p>
          <a:p>
            <a:pPr lvl="1">
              <a:buNone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3" name="Picture 2" descr="C:\Documents and Settings\Micheli\My Documents\Dropbox\psaaaaaaaaaaaakia\presentation\intersection-differences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357423" y="991368"/>
            <a:ext cx="4659900" cy="2956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5140" y="6492899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13</a:t>
            </a:r>
            <a:endParaRPr lang="en-US" dirty="0">
              <a:latin typeface="Trebuchet MS" pitchFamily="34" charset="0"/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357158" y="857232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357158" y="78579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285720" y="7790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ebuchet MS" pitchFamily="34" charset="0"/>
              </a:rPr>
              <a:t>Map Families to Indices</a:t>
            </a:r>
            <a:endParaRPr lang="en-US" sz="2400" b="1" dirty="0">
              <a:latin typeface="Trebuchet MS" pitchFamily="34" charset="0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357158" y="650083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-466740" y="6492899"/>
            <a:ext cx="2895600" cy="365125"/>
          </a:xfrm>
        </p:spPr>
        <p:txBody>
          <a:bodyPr/>
          <a:lstStyle/>
          <a:p>
            <a:r>
              <a:rPr lang="en-US" dirty="0" smtClean="0"/>
              <a:t>E. Micheli, PAIS '14</a:t>
            </a:r>
            <a:endParaRPr lang="en-US" dirty="0"/>
          </a:p>
        </p:txBody>
      </p:sp>
      <p:sp>
        <p:nvSpPr>
          <p:cNvPr id="17" name="2 - Θέση περιεχομένου"/>
          <p:cNvSpPr txBox="1">
            <a:spLocks/>
          </p:cNvSpPr>
          <p:nvPr/>
        </p:nvSpPr>
        <p:spPr>
          <a:xfrm>
            <a:off x="428596" y="1285860"/>
            <a:ext cx="828680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Compute cluster intersection and family differences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5140" y="6492899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13</a:t>
            </a:r>
            <a:endParaRPr lang="en-US" dirty="0">
              <a:latin typeface="Trebuchet MS" pitchFamily="34" charset="0"/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357158" y="857232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357158" y="78579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285720" y="7790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ebuchet MS" pitchFamily="34" charset="0"/>
              </a:rPr>
              <a:t>Map Families to Indices</a:t>
            </a:r>
            <a:endParaRPr lang="en-US" sz="2400" b="1" dirty="0">
              <a:latin typeface="Trebuchet MS" pitchFamily="34" charset="0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357158" y="650083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-466740" y="6492899"/>
            <a:ext cx="2895600" cy="365125"/>
          </a:xfrm>
        </p:spPr>
        <p:txBody>
          <a:bodyPr/>
          <a:lstStyle/>
          <a:p>
            <a:r>
              <a:rPr lang="en-US" dirty="0" smtClean="0"/>
              <a:t>E. Micheli, PAIS '14</a:t>
            </a:r>
            <a:endParaRPr lang="en-US" dirty="0"/>
          </a:p>
        </p:txBody>
      </p:sp>
      <p:grpSp>
        <p:nvGrpSpPr>
          <p:cNvPr id="2" name="14 - Ομάδα"/>
          <p:cNvGrpSpPr/>
          <p:nvPr/>
        </p:nvGrpSpPr>
        <p:grpSpPr>
          <a:xfrm>
            <a:off x="514548" y="2143116"/>
            <a:ext cx="5072098" cy="783136"/>
            <a:chOff x="3669063" y="4782933"/>
            <a:chExt cx="3929090" cy="783136"/>
          </a:xfrm>
        </p:grpSpPr>
        <p:sp>
          <p:nvSpPr>
            <p:cNvPr id="20" name="19 - Στρογγυλεμένο ορθογώνιο"/>
            <p:cNvSpPr/>
            <p:nvPr/>
          </p:nvSpPr>
          <p:spPr>
            <a:xfrm>
              <a:off x="3718115" y="4782933"/>
              <a:ext cx="3711405" cy="64294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20 - TextBox"/>
            <p:cNvSpPr txBox="1"/>
            <p:nvPr/>
          </p:nvSpPr>
          <p:spPr>
            <a:xfrm>
              <a:off x="3669063" y="4919738"/>
              <a:ext cx="39290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rebuchet MS" pitchFamily="34" charset="0"/>
                </a:rPr>
                <a:t>Dedicate single index to cluster intersection</a:t>
              </a:r>
              <a:endParaRPr lang="en-US" b="1" dirty="0">
                <a:latin typeface="Trebuchet MS" pitchFamily="34" charset="0"/>
              </a:endParaRPr>
            </a:p>
          </p:txBody>
        </p:sp>
      </p:grpSp>
      <p:sp>
        <p:nvSpPr>
          <p:cNvPr id="17" name="2 - Θέση περιεχομένου"/>
          <p:cNvSpPr txBox="1">
            <a:spLocks/>
          </p:cNvSpPr>
          <p:nvPr/>
        </p:nvSpPr>
        <p:spPr>
          <a:xfrm>
            <a:off x="428596" y="1285860"/>
            <a:ext cx="828680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Compute cluster intersection and family differences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5140" y="6492899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13</a:t>
            </a:r>
            <a:endParaRPr lang="en-US" dirty="0">
              <a:latin typeface="Trebuchet MS" pitchFamily="34" charset="0"/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357158" y="857232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357158" y="78579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285720" y="7790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ebuchet MS" pitchFamily="34" charset="0"/>
              </a:rPr>
              <a:t>Map Families to Indices</a:t>
            </a:r>
            <a:endParaRPr lang="en-US" sz="2400" b="1" dirty="0">
              <a:latin typeface="Trebuchet MS" pitchFamily="34" charset="0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357158" y="650083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-466740" y="6492899"/>
            <a:ext cx="2895600" cy="365125"/>
          </a:xfrm>
        </p:spPr>
        <p:txBody>
          <a:bodyPr/>
          <a:lstStyle/>
          <a:p>
            <a:r>
              <a:rPr lang="en-US" dirty="0" smtClean="0"/>
              <a:t>E. Micheli, PAIS '14</a:t>
            </a:r>
            <a:endParaRPr lang="en-US" dirty="0"/>
          </a:p>
        </p:txBody>
      </p:sp>
      <p:grpSp>
        <p:nvGrpSpPr>
          <p:cNvPr id="3" name="17 - Ομάδα"/>
          <p:cNvGrpSpPr/>
          <p:nvPr/>
        </p:nvGrpSpPr>
        <p:grpSpPr>
          <a:xfrm>
            <a:off x="4857752" y="3214686"/>
            <a:ext cx="3643338" cy="642942"/>
            <a:chOff x="4685848" y="4357694"/>
            <a:chExt cx="3929090" cy="642942"/>
          </a:xfrm>
        </p:grpSpPr>
        <p:sp>
          <p:nvSpPr>
            <p:cNvPr id="23" name="22 - Στρογγυλεμένο ορθογώνιο"/>
            <p:cNvSpPr/>
            <p:nvPr/>
          </p:nvSpPr>
          <p:spPr>
            <a:xfrm>
              <a:off x="4718247" y="4357694"/>
              <a:ext cx="3711405" cy="64294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23 - TextBox"/>
            <p:cNvSpPr txBox="1"/>
            <p:nvPr/>
          </p:nvSpPr>
          <p:spPr>
            <a:xfrm>
              <a:off x="4685848" y="4494499"/>
              <a:ext cx="3929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rebuchet MS" pitchFamily="34" charset="0"/>
                </a:rPr>
                <a:t>What about family differences?</a:t>
              </a:r>
              <a:endParaRPr lang="en-US" b="1" dirty="0">
                <a:latin typeface="Trebuchet MS" pitchFamily="34" charset="0"/>
              </a:endParaRPr>
            </a:p>
          </p:txBody>
        </p:sp>
      </p:grpSp>
      <p:sp>
        <p:nvSpPr>
          <p:cNvPr id="17" name="2 - Θέση περιεχομένου"/>
          <p:cNvSpPr txBox="1">
            <a:spLocks/>
          </p:cNvSpPr>
          <p:nvPr/>
        </p:nvSpPr>
        <p:spPr>
          <a:xfrm>
            <a:off x="428596" y="1285860"/>
            <a:ext cx="828680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Compute cluster intersection and family differences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" name="14 - Ομάδα"/>
          <p:cNvGrpSpPr/>
          <p:nvPr/>
        </p:nvGrpSpPr>
        <p:grpSpPr>
          <a:xfrm>
            <a:off x="514548" y="2143116"/>
            <a:ext cx="5072098" cy="783136"/>
            <a:chOff x="3669063" y="4782933"/>
            <a:chExt cx="3929090" cy="783136"/>
          </a:xfrm>
        </p:grpSpPr>
        <p:sp>
          <p:nvSpPr>
            <p:cNvPr id="22" name="21 - Στρογγυλεμένο ορθογώνιο"/>
            <p:cNvSpPr/>
            <p:nvPr/>
          </p:nvSpPr>
          <p:spPr>
            <a:xfrm>
              <a:off x="3718115" y="4782933"/>
              <a:ext cx="3711405" cy="64294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24 - TextBox"/>
            <p:cNvSpPr txBox="1"/>
            <p:nvPr/>
          </p:nvSpPr>
          <p:spPr>
            <a:xfrm>
              <a:off x="3669063" y="4919738"/>
              <a:ext cx="39290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rebuchet MS" pitchFamily="34" charset="0"/>
                </a:rPr>
                <a:t>Dedicate single index to cluster intersection</a:t>
              </a:r>
              <a:endParaRPr lang="en-US" b="1" dirty="0"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5140" y="6492899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13</a:t>
            </a:r>
            <a:endParaRPr lang="en-US" dirty="0">
              <a:latin typeface="Trebuchet MS" pitchFamily="34" charset="0"/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357158" y="857232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357158" y="78579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285720" y="7790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ebuchet MS" pitchFamily="34" charset="0"/>
              </a:rPr>
              <a:t>Map Families to Indices</a:t>
            </a:r>
            <a:endParaRPr lang="en-US" sz="2400" b="1" dirty="0">
              <a:latin typeface="Trebuchet MS" pitchFamily="34" charset="0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357158" y="650083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-466740" y="6492899"/>
            <a:ext cx="2895600" cy="365125"/>
          </a:xfrm>
        </p:spPr>
        <p:txBody>
          <a:bodyPr/>
          <a:lstStyle/>
          <a:p>
            <a:r>
              <a:rPr lang="en-US" dirty="0" smtClean="0"/>
              <a:t>E. Micheli, PAIS '14</a:t>
            </a:r>
            <a:endParaRPr lang="en-US" dirty="0"/>
          </a:p>
        </p:txBody>
      </p:sp>
      <p:grpSp>
        <p:nvGrpSpPr>
          <p:cNvPr id="2" name="17 - Ομάδα"/>
          <p:cNvGrpSpPr/>
          <p:nvPr/>
        </p:nvGrpSpPr>
        <p:grpSpPr>
          <a:xfrm>
            <a:off x="4857752" y="3214686"/>
            <a:ext cx="3643338" cy="642942"/>
            <a:chOff x="4685848" y="4357694"/>
            <a:chExt cx="3929090" cy="642942"/>
          </a:xfrm>
        </p:grpSpPr>
        <p:sp>
          <p:nvSpPr>
            <p:cNvPr id="23" name="22 - Στρογγυλεμένο ορθογώνιο"/>
            <p:cNvSpPr/>
            <p:nvPr/>
          </p:nvSpPr>
          <p:spPr>
            <a:xfrm>
              <a:off x="4718247" y="4357694"/>
              <a:ext cx="3711405" cy="64294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23 - TextBox"/>
            <p:cNvSpPr txBox="1"/>
            <p:nvPr/>
          </p:nvSpPr>
          <p:spPr>
            <a:xfrm>
              <a:off x="4685848" y="4494499"/>
              <a:ext cx="3929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rebuchet MS" pitchFamily="34" charset="0"/>
                </a:rPr>
                <a:t>What about family differences?</a:t>
              </a:r>
              <a:endParaRPr lang="en-US" b="1" dirty="0">
                <a:latin typeface="Trebuchet MS" pitchFamily="34" charset="0"/>
              </a:endParaRPr>
            </a:p>
          </p:txBody>
        </p:sp>
      </p:grpSp>
      <p:sp>
        <p:nvSpPr>
          <p:cNvPr id="17" name="2 - Θέση περιεχομένου"/>
          <p:cNvSpPr txBox="1">
            <a:spLocks/>
          </p:cNvSpPr>
          <p:nvPr/>
        </p:nvSpPr>
        <p:spPr>
          <a:xfrm>
            <a:off x="428596" y="1285860"/>
            <a:ext cx="828680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Compute cluster intersection and family differences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14 - Ομάδα"/>
          <p:cNvGrpSpPr/>
          <p:nvPr/>
        </p:nvGrpSpPr>
        <p:grpSpPr>
          <a:xfrm>
            <a:off x="514548" y="2143116"/>
            <a:ext cx="5072098" cy="783136"/>
            <a:chOff x="3669063" y="4782933"/>
            <a:chExt cx="3929090" cy="783136"/>
          </a:xfrm>
        </p:grpSpPr>
        <p:sp>
          <p:nvSpPr>
            <p:cNvPr id="25" name="24 - Στρογγυλεμένο ορθογώνιο"/>
            <p:cNvSpPr/>
            <p:nvPr/>
          </p:nvSpPr>
          <p:spPr>
            <a:xfrm>
              <a:off x="3718115" y="4782933"/>
              <a:ext cx="3711405" cy="64294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25 - TextBox"/>
            <p:cNvSpPr txBox="1"/>
            <p:nvPr/>
          </p:nvSpPr>
          <p:spPr>
            <a:xfrm>
              <a:off x="3669063" y="4919738"/>
              <a:ext cx="39290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rebuchet MS" pitchFamily="34" charset="0"/>
                </a:rPr>
                <a:t>Dedicate single index to cluster intersection</a:t>
              </a:r>
              <a:endParaRPr lang="en-US" b="1" dirty="0">
                <a:latin typeface="Trebuchet MS" pitchFamily="34" charset="0"/>
              </a:endParaRPr>
            </a:p>
          </p:txBody>
        </p:sp>
      </p:grpSp>
      <p:sp>
        <p:nvSpPr>
          <p:cNvPr id="18" name="2 - Θέση περιεχομένου"/>
          <p:cNvSpPr txBox="1">
            <a:spLocks/>
          </p:cNvSpPr>
          <p:nvPr/>
        </p:nvSpPr>
        <p:spPr>
          <a:xfrm>
            <a:off x="428596" y="4071942"/>
            <a:ext cx="7072362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Extreme approaches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5140" y="6492899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13</a:t>
            </a:r>
            <a:endParaRPr lang="en-US" dirty="0">
              <a:latin typeface="Trebuchet MS" pitchFamily="34" charset="0"/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357158" y="857232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357158" y="78579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285720" y="7790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ebuchet MS" pitchFamily="34" charset="0"/>
              </a:rPr>
              <a:t>Map Families to Indices</a:t>
            </a:r>
            <a:endParaRPr lang="en-US" sz="2400" b="1" dirty="0">
              <a:latin typeface="Trebuchet MS" pitchFamily="34" charset="0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357158" y="650083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-466740" y="6492899"/>
            <a:ext cx="2895600" cy="365125"/>
          </a:xfrm>
        </p:spPr>
        <p:txBody>
          <a:bodyPr/>
          <a:lstStyle/>
          <a:p>
            <a:r>
              <a:rPr lang="en-US" dirty="0" smtClean="0"/>
              <a:t>E. Micheli, PAIS '14</a:t>
            </a:r>
            <a:endParaRPr lang="en-US" dirty="0"/>
          </a:p>
        </p:txBody>
      </p:sp>
      <p:grpSp>
        <p:nvGrpSpPr>
          <p:cNvPr id="3" name="17 - Ομάδα"/>
          <p:cNvGrpSpPr/>
          <p:nvPr/>
        </p:nvGrpSpPr>
        <p:grpSpPr>
          <a:xfrm>
            <a:off x="4857752" y="3214686"/>
            <a:ext cx="3643338" cy="642942"/>
            <a:chOff x="4685848" y="4357694"/>
            <a:chExt cx="3929090" cy="642942"/>
          </a:xfrm>
        </p:grpSpPr>
        <p:sp>
          <p:nvSpPr>
            <p:cNvPr id="23" name="22 - Στρογγυλεμένο ορθογώνιο"/>
            <p:cNvSpPr/>
            <p:nvPr/>
          </p:nvSpPr>
          <p:spPr>
            <a:xfrm>
              <a:off x="4718247" y="4357694"/>
              <a:ext cx="3711405" cy="64294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23 - TextBox"/>
            <p:cNvSpPr txBox="1"/>
            <p:nvPr/>
          </p:nvSpPr>
          <p:spPr>
            <a:xfrm>
              <a:off x="4685848" y="4494499"/>
              <a:ext cx="3929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rebuchet MS" pitchFamily="34" charset="0"/>
                </a:rPr>
                <a:t>What about family differences?</a:t>
              </a:r>
              <a:endParaRPr lang="en-US" b="1" dirty="0">
                <a:latin typeface="Trebuchet MS" pitchFamily="34" charset="0"/>
              </a:endParaRPr>
            </a:p>
          </p:txBody>
        </p:sp>
      </p:grpSp>
      <p:sp>
        <p:nvSpPr>
          <p:cNvPr id="17" name="2 - Θέση περιεχομένου"/>
          <p:cNvSpPr txBox="1">
            <a:spLocks/>
          </p:cNvSpPr>
          <p:nvPr/>
        </p:nvSpPr>
        <p:spPr>
          <a:xfrm>
            <a:off x="428596" y="1285860"/>
            <a:ext cx="828680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Compute cluster intersection and family differences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2" name="14 - Ομάδα"/>
          <p:cNvGrpSpPr/>
          <p:nvPr/>
        </p:nvGrpSpPr>
        <p:grpSpPr>
          <a:xfrm>
            <a:off x="514548" y="2143116"/>
            <a:ext cx="5072098" cy="783136"/>
            <a:chOff x="3669063" y="4782933"/>
            <a:chExt cx="3929090" cy="783136"/>
          </a:xfrm>
        </p:grpSpPr>
        <p:sp>
          <p:nvSpPr>
            <p:cNvPr id="25" name="24 - Στρογγυλεμένο ορθογώνιο"/>
            <p:cNvSpPr/>
            <p:nvPr/>
          </p:nvSpPr>
          <p:spPr>
            <a:xfrm>
              <a:off x="3718115" y="4782933"/>
              <a:ext cx="3711405" cy="64294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25 - TextBox"/>
            <p:cNvSpPr txBox="1"/>
            <p:nvPr/>
          </p:nvSpPr>
          <p:spPr>
            <a:xfrm>
              <a:off x="3669063" y="4919738"/>
              <a:ext cx="39290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rebuchet MS" pitchFamily="34" charset="0"/>
                </a:rPr>
                <a:t>Dedicate single index to cluster intersection</a:t>
              </a:r>
              <a:endParaRPr lang="en-US" b="1" dirty="0">
                <a:latin typeface="Trebuchet MS" pitchFamily="34" charset="0"/>
              </a:endParaRPr>
            </a:p>
          </p:txBody>
        </p:sp>
      </p:grpSp>
      <p:sp>
        <p:nvSpPr>
          <p:cNvPr id="18" name="2 - Θέση περιεχομένου"/>
          <p:cNvSpPr txBox="1">
            <a:spLocks/>
          </p:cNvSpPr>
          <p:nvPr/>
        </p:nvSpPr>
        <p:spPr>
          <a:xfrm>
            <a:off x="428596" y="4071942"/>
            <a:ext cx="7072362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Extreme approaches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2 - Θέση περιεχομένου"/>
          <p:cNvSpPr txBox="1">
            <a:spLocks/>
          </p:cNvSpPr>
          <p:nvPr/>
        </p:nvSpPr>
        <p:spPr>
          <a:xfrm>
            <a:off x="928662" y="4572008"/>
            <a:ext cx="7072362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Approach 1: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Difference documents in private indices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5140" y="6492899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13</a:t>
            </a:r>
            <a:endParaRPr lang="en-US" dirty="0">
              <a:latin typeface="Trebuchet MS" pitchFamily="34" charset="0"/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357158" y="857232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357158" y="78579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285720" y="7790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ebuchet MS" pitchFamily="34" charset="0"/>
              </a:rPr>
              <a:t>Map Families to Indices</a:t>
            </a:r>
            <a:endParaRPr lang="en-US" sz="2400" b="1" dirty="0">
              <a:latin typeface="Trebuchet MS" pitchFamily="34" charset="0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357158" y="650083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-466740" y="6492899"/>
            <a:ext cx="2895600" cy="365125"/>
          </a:xfrm>
        </p:spPr>
        <p:txBody>
          <a:bodyPr/>
          <a:lstStyle/>
          <a:p>
            <a:r>
              <a:rPr lang="en-US" dirty="0" smtClean="0"/>
              <a:t>E. Micheli, PAIS '14</a:t>
            </a:r>
            <a:endParaRPr lang="en-US" dirty="0"/>
          </a:p>
        </p:txBody>
      </p:sp>
      <p:grpSp>
        <p:nvGrpSpPr>
          <p:cNvPr id="3" name="17 - Ομάδα"/>
          <p:cNvGrpSpPr/>
          <p:nvPr/>
        </p:nvGrpSpPr>
        <p:grpSpPr>
          <a:xfrm>
            <a:off x="4857752" y="3214686"/>
            <a:ext cx="3643338" cy="642942"/>
            <a:chOff x="4685848" y="4357694"/>
            <a:chExt cx="3929090" cy="642942"/>
          </a:xfrm>
        </p:grpSpPr>
        <p:sp>
          <p:nvSpPr>
            <p:cNvPr id="23" name="22 - Στρογγυλεμένο ορθογώνιο"/>
            <p:cNvSpPr/>
            <p:nvPr/>
          </p:nvSpPr>
          <p:spPr>
            <a:xfrm>
              <a:off x="4718247" y="4357694"/>
              <a:ext cx="3711405" cy="64294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23 - TextBox"/>
            <p:cNvSpPr txBox="1"/>
            <p:nvPr/>
          </p:nvSpPr>
          <p:spPr>
            <a:xfrm>
              <a:off x="4685848" y="4494499"/>
              <a:ext cx="3929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rebuchet MS" pitchFamily="34" charset="0"/>
                </a:rPr>
                <a:t>What about family differences?</a:t>
              </a:r>
              <a:endParaRPr lang="en-US" b="1" dirty="0">
                <a:latin typeface="Trebuchet MS" pitchFamily="34" charset="0"/>
              </a:endParaRPr>
            </a:p>
          </p:txBody>
        </p:sp>
      </p:grpSp>
      <p:sp>
        <p:nvSpPr>
          <p:cNvPr id="17" name="2 - Θέση περιεχομένου"/>
          <p:cNvSpPr txBox="1">
            <a:spLocks/>
          </p:cNvSpPr>
          <p:nvPr/>
        </p:nvSpPr>
        <p:spPr>
          <a:xfrm>
            <a:off x="428596" y="1285860"/>
            <a:ext cx="828680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Compute cluster intersection and family differences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6" name="14 - Ομάδα"/>
          <p:cNvGrpSpPr/>
          <p:nvPr/>
        </p:nvGrpSpPr>
        <p:grpSpPr>
          <a:xfrm>
            <a:off x="514548" y="2143116"/>
            <a:ext cx="5072098" cy="783136"/>
            <a:chOff x="3669063" y="4782933"/>
            <a:chExt cx="3929090" cy="783136"/>
          </a:xfrm>
        </p:grpSpPr>
        <p:sp>
          <p:nvSpPr>
            <p:cNvPr id="27" name="26 - Στρογγυλεμένο ορθογώνιο"/>
            <p:cNvSpPr/>
            <p:nvPr/>
          </p:nvSpPr>
          <p:spPr>
            <a:xfrm>
              <a:off x="3718115" y="4782933"/>
              <a:ext cx="3711405" cy="64294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27 - TextBox"/>
            <p:cNvSpPr txBox="1"/>
            <p:nvPr/>
          </p:nvSpPr>
          <p:spPr>
            <a:xfrm>
              <a:off x="3669063" y="4919738"/>
              <a:ext cx="39290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rebuchet MS" pitchFamily="34" charset="0"/>
                </a:rPr>
                <a:t>Dedicate single index to cluster intersection</a:t>
              </a:r>
              <a:endParaRPr lang="en-US" b="1" dirty="0">
                <a:latin typeface="Trebuchet MS" pitchFamily="34" charset="0"/>
              </a:endParaRPr>
            </a:p>
          </p:txBody>
        </p:sp>
      </p:grpSp>
      <p:sp>
        <p:nvSpPr>
          <p:cNvPr id="20" name="2 - Θέση περιεχομένου"/>
          <p:cNvSpPr txBox="1">
            <a:spLocks/>
          </p:cNvSpPr>
          <p:nvPr/>
        </p:nvSpPr>
        <p:spPr>
          <a:xfrm>
            <a:off x="428596" y="4071942"/>
            <a:ext cx="7072362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Extreme approaches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2 - Θέση περιεχομένου"/>
          <p:cNvSpPr txBox="1">
            <a:spLocks/>
          </p:cNvSpPr>
          <p:nvPr/>
        </p:nvSpPr>
        <p:spPr>
          <a:xfrm>
            <a:off x="928662" y="4572008"/>
            <a:ext cx="7072362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Approach 1: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Difference documents in private indices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24 - Στρογγυλεμένο ορθογώνιο"/>
          <p:cNvSpPr/>
          <p:nvPr/>
        </p:nvSpPr>
        <p:spPr>
          <a:xfrm>
            <a:off x="5572132" y="4929198"/>
            <a:ext cx="3143240" cy="3571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" name="28 - TextBox"/>
          <p:cNvSpPr txBox="1"/>
          <p:nvPr/>
        </p:nvSpPr>
        <p:spPr>
          <a:xfrm>
            <a:off x="5572132" y="4929198"/>
            <a:ext cx="314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rebuchet MS" pitchFamily="34" charset="0"/>
              </a:rPr>
              <a:t>Large number of duplicates</a:t>
            </a:r>
            <a:endParaRPr lang="en-US" b="1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5140" y="6492899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13</a:t>
            </a:r>
            <a:endParaRPr lang="en-US" dirty="0">
              <a:latin typeface="Trebuchet MS" pitchFamily="34" charset="0"/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357158" y="857232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357158" y="78579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285720" y="7790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ebuchet MS" pitchFamily="34" charset="0"/>
              </a:rPr>
              <a:t>Map Families to Indices</a:t>
            </a:r>
            <a:endParaRPr lang="en-US" sz="2400" b="1" dirty="0">
              <a:latin typeface="Trebuchet MS" pitchFamily="34" charset="0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357158" y="650083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-466740" y="6492899"/>
            <a:ext cx="2895600" cy="365125"/>
          </a:xfrm>
        </p:spPr>
        <p:txBody>
          <a:bodyPr/>
          <a:lstStyle/>
          <a:p>
            <a:r>
              <a:rPr lang="en-US" dirty="0" smtClean="0"/>
              <a:t>E. Micheli, PAIS '14</a:t>
            </a:r>
            <a:endParaRPr lang="en-US" dirty="0"/>
          </a:p>
        </p:txBody>
      </p:sp>
      <p:grpSp>
        <p:nvGrpSpPr>
          <p:cNvPr id="2" name="17 - Ομάδα"/>
          <p:cNvGrpSpPr/>
          <p:nvPr/>
        </p:nvGrpSpPr>
        <p:grpSpPr>
          <a:xfrm>
            <a:off x="4857752" y="3214686"/>
            <a:ext cx="3643338" cy="642942"/>
            <a:chOff x="4685848" y="4357694"/>
            <a:chExt cx="3929090" cy="642942"/>
          </a:xfrm>
        </p:grpSpPr>
        <p:sp>
          <p:nvSpPr>
            <p:cNvPr id="23" name="22 - Στρογγυλεμένο ορθογώνιο"/>
            <p:cNvSpPr/>
            <p:nvPr/>
          </p:nvSpPr>
          <p:spPr>
            <a:xfrm>
              <a:off x="4718247" y="4357694"/>
              <a:ext cx="3711405" cy="64294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23 - TextBox"/>
            <p:cNvSpPr txBox="1"/>
            <p:nvPr/>
          </p:nvSpPr>
          <p:spPr>
            <a:xfrm>
              <a:off x="4685848" y="4494499"/>
              <a:ext cx="3929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rebuchet MS" pitchFamily="34" charset="0"/>
                </a:rPr>
                <a:t>What about family differences?</a:t>
              </a:r>
              <a:endParaRPr lang="en-US" b="1" dirty="0">
                <a:latin typeface="Trebuchet MS" pitchFamily="34" charset="0"/>
              </a:endParaRPr>
            </a:p>
          </p:txBody>
        </p:sp>
      </p:grpSp>
      <p:sp>
        <p:nvSpPr>
          <p:cNvPr id="17" name="2 - Θέση περιεχομένου"/>
          <p:cNvSpPr txBox="1">
            <a:spLocks/>
          </p:cNvSpPr>
          <p:nvPr/>
        </p:nvSpPr>
        <p:spPr>
          <a:xfrm>
            <a:off x="428596" y="1285860"/>
            <a:ext cx="828680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Compute cluster intersection and family differences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15 - Στρογγυλεμένο ορθογώνιο"/>
          <p:cNvSpPr/>
          <p:nvPr/>
        </p:nvSpPr>
        <p:spPr>
          <a:xfrm>
            <a:off x="5572132" y="4929198"/>
            <a:ext cx="3143240" cy="3571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5572132" y="4929198"/>
            <a:ext cx="314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rebuchet MS" pitchFamily="34" charset="0"/>
              </a:rPr>
              <a:t>Large number of duplicates</a:t>
            </a:r>
            <a:endParaRPr lang="en-US" b="1" dirty="0">
              <a:latin typeface="Trebuchet MS" pitchFamily="34" charset="0"/>
            </a:endParaRPr>
          </a:p>
        </p:txBody>
      </p:sp>
      <p:grpSp>
        <p:nvGrpSpPr>
          <p:cNvPr id="3" name="14 - Ομάδα"/>
          <p:cNvGrpSpPr/>
          <p:nvPr/>
        </p:nvGrpSpPr>
        <p:grpSpPr>
          <a:xfrm>
            <a:off x="514548" y="2143116"/>
            <a:ext cx="5072098" cy="783136"/>
            <a:chOff x="3669063" y="4782933"/>
            <a:chExt cx="3929090" cy="783136"/>
          </a:xfrm>
        </p:grpSpPr>
        <p:sp>
          <p:nvSpPr>
            <p:cNvPr id="30" name="29 - Στρογγυλεμένο ορθογώνιο"/>
            <p:cNvSpPr/>
            <p:nvPr/>
          </p:nvSpPr>
          <p:spPr>
            <a:xfrm>
              <a:off x="3718115" y="4782933"/>
              <a:ext cx="3711405" cy="64294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30 - TextBox"/>
            <p:cNvSpPr txBox="1"/>
            <p:nvPr/>
          </p:nvSpPr>
          <p:spPr>
            <a:xfrm>
              <a:off x="3669063" y="4919738"/>
              <a:ext cx="39290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rebuchet MS" pitchFamily="34" charset="0"/>
                </a:rPr>
                <a:t>Dedicate single index to cluster intersection</a:t>
              </a:r>
              <a:endParaRPr lang="en-US" b="1" dirty="0">
                <a:latin typeface="Trebuchet MS" pitchFamily="34" charset="0"/>
              </a:endParaRPr>
            </a:p>
          </p:txBody>
        </p:sp>
      </p:grpSp>
      <p:sp>
        <p:nvSpPr>
          <p:cNvPr id="20" name="2 - Θέση περιεχομένου"/>
          <p:cNvSpPr txBox="1">
            <a:spLocks/>
          </p:cNvSpPr>
          <p:nvPr/>
        </p:nvSpPr>
        <p:spPr>
          <a:xfrm>
            <a:off x="428596" y="4071942"/>
            <a:ext cx="7072362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Extreme approaches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2 - Θέση περιεχομένου"/>
          <p:cNvSpPr txBox="1">
            <a:spLocks/>
          </p:cNvSpPr>
          <p:nvPr/>
        </p:nvSpPr>
        <p:spPr>
          <a:xfrm>
            <a:off x="928662" y="4572008"/>
            <a:ext cx="7072362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Approach 1: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Difference documents in private indices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2 - Θέση περιεχομένου"/>
          <p:cNvSpPr txBox="1">
            <a:spLocks/>
          </p:cNvSpPr>
          <p:nvPr/>
        </p:nvSpPr>
        <p:spPr>
          <a:xfrm>
            <a:off x="928662" y="5357826"/>
            <a:ext cx="7072362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Approach 2: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Dedicate single difference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index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5140" y="6492899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13</a:t>
            </a:r>
            <a:endParaRPr lang="en-US" dirty="0">
              <a:latin typeface="Trebuchet MS" pitchFamily="34" charset="0"/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357158" y="857232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357158" y="78579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285720" y="7790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ebuchet MS" pitchFamily="34" charset="0"/>
              </a:rPr>
              <a:t>Map Families to Indices</a:t>
            </a:r>
            <a:endParaRPr lang="en-US" sz="2400" b="1" dirty="0">
              <a:latin typeface="Trebuchet MS" pitchFamily="34" charset="0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357158" y="650083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-466740" y="6492899"/>
            <a:ext cx="2895600" cy="365125"/>
          </a:xfrm>
        </p:spPr>
        <p:txBody>
          <a:bodyPr/>
          <a:lstStyle/>
          <a:p>
            <a:r>
              <a:rPr lang="en-US" dirty="0" smtClean="0"/>
              <a:t>E. Micheli, PAIS '14</a:t>
            </a:r>
            <a:endParaRPr lang="en-US" dirty="0"/>
          </a:p>
        </p:txBody>
      </p:sp>
      <p:grpSp>
        <p:nvGrpSpPr>
          <p:cNvPr id="3" name="17 - Ομάδα"/>
          <p:cNvGrpSpPr/>
          <p:nvPr/>
        </p:nvGrpSpPr>
        <p:grpSpPr>
          <a:xfrm>
            <a:off x="4857752" y="3214686"/>
            <a:ext cx="3643338" cy="642942"/>
            <a:chOff x="4685848" y="4357694"/>
            <a:chExt cx="3929090" cy="642942"/>
          </a:xfrm>
        </p:grpSpPr>
        <p:sp>
          <p:nvSpPr>
            <p:cNvPr id="23" name="22 - Στρογγυλεμένο ορθογώνιο"/>
            <p:cNvSpPr/>
            <p:nvPr/>
          </p:nvSpPr>
          <p:spPr>
            <a:xfrm>
              <a:off x="4718247" y="4357694"/>
              <a:ext cx="3711405" cy="64294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23 - TextBox"/>
            <p:cNvSpPr txBox="1"/>
            <p:nvPr/>
          </p:nvSpPr>
          <p:spPr>
            <a:xfrm>
              <a:off x="4685848" y="4494499"/>
              <a:ext cx="3929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rebuchet MS" pitchFamily="34" charset="0"/>
                </a:rPr>
                <a:t>What about family differences?</a:t>
              </a:r>
              <a:endParaRPr lang="en-US" b="1" dirty="0">
                <a:latin typeface="Trebuchet MS" pitchFamily="34" charset="0"/>
              </a:endParaRPr>
            </a:p>
          </p:txBody>
        </p:sp>
      </p:grpSp>
      <p:sp>
        <p:nvSpPr>
          <p:cNvPr id="17" name="2 - Θέση περιεχομένου"/>
          <p:cNvSpPr txBox="1">
            <a:spLocks/>
          </p:cNvSpPr>
          <p:nvPr/>
        </p:nvSpPr>
        <p:spPr>
          <a:xfrm>
            <a:off x="428596" y="1285860"/>
            <a:ext cx="828680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Compute cluster intersection and family differences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15 - Στρογγυλεμένο ορθογώνιο"/>
          <p:cNvSpPr/>
          <p:nvPr/>
        </p:nvSpPr>
        <p:spPr>
          <a:xfrm>
            <a:off x="5572132" y="4929198"/>
            <a:ext cx="3143240" cy="3571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5572132" y="4929198"/>
            <a:ext cx="314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rebuchet MS" pitchFamily="34" charset="0"/>
              </a:rPr>
              <a:t>Large number of duplicates</a:t>
            </a:r>
            <a:endParaRPr lang="en-US" b="1" dirty="0">
              <a:latin typeface="Trebuchet MS" pitchFamily="34" charset="0"/>
            </a:endParaRPr>
          </a:p>
        </p:txBody>
      </p:sp>
      <p:sp>
        <p:nvSpPr>
          <p:cNvPr id="22" name="21 - Στρογγυλεμένο ορθογώνιο"/>
          <p:cNvSpPr/>
          <p:nvPr/>
        </p:nvSpPr>
        <p:spPr>
          <a:xfrm>
            <a:off x="5072098" y="5715016"/>
            <a:ext cx="3679073" cy="6429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5072098" y="5711627"/>
            <a:ext cx="3929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rebuchet MS" pitchFamily="34" charset="0"/>
              </a:rPr>
              <a:t>Many indices serve small number of documents &amp; searchers</a:t>
            </a:r>
            <a:endParaRPr lang="en-US" b="1" dirty="0">
              <a:latin typeface="Trebuchet MS" pitchFamily="34" charset="0"/>
            </a:endParaRPr>
          </a:p>
        </p:txBody>
      </p:sp>
      <p:grpSp>
        <p:nvGrpSpPr>
          <p:cNvPr id="29" name="14 - Ομάδα"/>
          <p:cNvGrpSpPr/>
          <p:nvPr/>
        </p:nvGrpSpPr>
        <p:grpSpPr>
          <a:xfrm>
            <a:off x="514548" y="2143116"/>
            <a:ext cx="5072098" cy="783136"/>
            <a:chOff x="3669063" y="4782933"/>
            <a:chExt cx="3929090" cy="783136"/>
          </a:xfrm>
        </p:grpSpPr>
        <p:sp>
          <p:nvSpPr>
            <p:cNvPr id="30" name="29 - Στρογγυλεμένο ορθογώνιο"/>
            <p:cNvSpPr/>
            <p:nvPr/>
          </p:nvSpPr>
          <p:spPr>
            <a:xfrm>
              <a:off x="3718115" y="4782933"/>
              <a:ext cx="3711405" cy="64294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30 - TextBox"/>
            <p:cNvSpPr txBox="1"/>
            <p:nvPr/>
          </p:nvSpPr>
          <p:spPr>
            <a:xfrm>
              <a:off x="3669063" y="4919738"/>
              <a:ext cx="39290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rebuchet MS" pitchFamily="34" charset="0"/>
                </a:rPr>
                <a:t>Dedicate single index to cluster intersection</a:t>
              </a:r>
              <a:endParaRPr lang="en-US" b="1" dirty="0">
                <a:latin typeface="Trebuchet MS" pitchFamily="34" charset="0"/>
              </a:endParaRPr>
            </a:p>
          </p:txBody>
        </p:sp>
      </p:grpSp>
      <p:sp>
        <p:nvSpPr>
          <p:cNvPr id="20" name="2 - Θέση περιεχομένου"/>
          <p:cNvSpPr txBox="1">
            <a:spLocks/>
          </p:cNvSpPr>
          <p:nvPr/>
        </p:nvSpPr>
        <p:spPr>
          <a:xfrm>
            <a:off x="428596" y="4071942"/>
            <a:ext cx="7072362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Extreme approaches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2 - Θέση περιεχομένου"/>
          <p:cNvSpPr txBox="1">
            <a:spLocks/>
          </p:cNvSpPr>
          <p:nvPr/>
        </p:nvSpPr>
        <p:spPr>
          <a:xfrm>
            <a:off x="928662" y="4572008"/>
            <a:ext cx="7072362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Approach 1: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Difference documents in private indices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2 - Θέση περιεχομένου"/>
          <p:cNvSpPr txBox="1">
            <a:spLocks/>
          </p:cNvSpPr>
          <p:nvPr/>
        </p:nvSpPr>
        <p:spPr>
          <a:xfrm>
            <a:off x="928662" y="5357826"/>
            <a:ext cx="7072362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Approach 2: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Dedicate single difference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index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5140" y="6492899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14</a:t>
            </a:r>
            <a:endParaRPr lang="en-US" dirty="0">
              <a:latin typeface="Trebuchet MS" pitchFamily="34" charset="0"/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357158" y="857232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357158" y="78579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>
            <a:off x="357158" y="650083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-466740" y="6492899"/>
            <a:ext cx="2895600" cy="365125"/>
          </a:xfrm>
        </p:spPr>
        <p:txBody>
          <a:bodyPr/>
          <a:lstStyle/>
          <a:p>
            <a:r>
              <a:rPr lang="en-US" dirty="0" smtClean="0"/>
              <a:t>E. Micheli, PAIS '14</a:t>
            </a:r>
            <a:endParaRPr lang="en-US" dirty="0"/>
          </a:p>
        </p:txBody>
      </p:sp>
      <p:grpSp>
        <p:nvGrpSpPr>
          <p:cNvPr id="2" name="14 - Ομάδα"/>
          <p:cNvGrpSpPr/>
          <p:nvPr/>
        </p:nvGrpSpPr>
        <p:grpSpPr>
          <a:xfrm>
            <a:off x="1174267" y="1929934"/>
            <a:ext cx="6357983" cy="642942"/>
            <a:chOff x="3686962" y="4782933"/>
            <a:chExt cx="4016403" cy="642942"/>
          </a:xfrm>
        </p:grpSpPr>
        <p:sp>
          <p:nvSpPr>
            <p:cNvPr id="12" name="11 - Στρογγυλεμένο ορθογώνιο"/>
            <p:cNvSpPr/>
            <p:nvPr/>
          </p:nvSpPr>
          <p:spPr>
            <a:xfrm>
              <a:off x="3718115" y="4782933"/>
              <a:ext cx="3711405" cy="64294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12 - TextBox"/>
            <p:cNvSpPr txBox="1"/>
            <p:nvPr/>
          </p:nvSpPr>
          <p:spPr>
            <a:xfrm>
              <a:off x="3686962" y="4919738"/>
              <a:ext cx="4016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rebuchet MS" pitchFamily="34" charset="0"/>
                </a:rPr>
                <a:t>R = |difference documents| x |difference searchers|</a:t>
              </a:r>
              <a:endParaRPr lang="en-US" b="1" dirty="0">
                <a:latin typeface="Trebuchet MS" pitchFamily="34" charset="0"/>
              </a:endParaRPr>
            </a:p>
          </p:txBody>
        </p:sp>
      </p:grpSp>
      <p:sp>
        <p:nvSpPr>
          <p:cNvPr id="17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000108"/>
            <a:ext cx="8358246" cy="8572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Approximate document duplication per difference</a:t>
            </a:r>
            <a:endParaRPr lang="en-US" sz="2400" i="1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introduce duplication product 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5" name="14 - TextBox"/>
          <p:cNvSpPr txBox="1"/>
          <p:nvPr/>
        </p:nvSpPr>
        <p:spPr>
          <a:xfrm>
            <a:off x="285720" y="77908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ebuchet MS" pitchFamily="34" charset="0"/>
              </a:rPr>
              <a:t>Separate Index per Difference?</a:t>
            </a:r>
            <a:endParaRPr lang="en-US" sz="2400" b="1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5140" y="6492899"/>
            <a:ext cx="2133600" cy="365125"/>
          </a:xfrm>
        </p:spPr>
        <p:txBody>
          <a:bodyPr/>
          <a:lstStyle/>
          <a:p>
            <a:fld id="{36A0B91F-9A7B-409A-B5D9-DE49238C4756}" type="slidenum">
              <a:rPr lang="en-US" smtClean="0">
                <a:latin typeface="Trebuchet MS" pitchFamily="34" charset="0"/>
              </a:rPr>
              <a:pPr/>
              <a:t>3</a:t>
            </a:fld>
            <a:endParaRPr lang="en-US" dirty="0">
              <a:latin typeface="Trebuchet MS" pitchFamily="34" charset="0"/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357158" y="857232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357158" y="78579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285720" y="7790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ebuchet MS" pitchFamily="34" charset="0"/>
              </a:rPr>
              <a:t>Shared Storage Environment</a:t>
            </a:r>
            <a:endParaRPr lang="en-US" sz="2400" b="1" dirty="0">
              <a:latin typeface="Trebuchet MS" pitchFamily="34" charset="0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357158" y="650083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-466740" y="6492899"/>
            <a:ext cx="2895600" cy="365125"/>
          </a:xfrm>
        </p:spPr>
        <p:txBody>
          <a:bodyPr/>
          <a:lstStyle/>
          <a:p>
            <a:r>
              <a:rPr lang="en-US" dirty="0" smtClean="0"/>
              <a:t>E. Micheli, PAIS '14</a:t>
            </a:r>
            <a:endParaRPr lang="en-US" dirty="0"/>
          </a:p>
        </p:txBody>
      </p:sp>
      <p:sp>
        <p:nvSpPr>
          <p:cNvPr id="12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3258228"/>
            <a:ext cx="8329642" cy="321471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Co-located users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access control to protect documents  </a:t>
            </a:r>
            <a:endParaRPr lang="en-US" sz="22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different access permissions per document</a:t>
            </a:r>
            <a:endParaRPr lang="en-US" sz="22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search for documents with keyword queries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  <a:p>
            <a:pPr lvl="0">
              <a:buNone/>
              <a:defRPr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Search engine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organizes documents into indices</a:t>
            </a:r>
            <a:endParaRPr lang="en-US" sz="22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preprocesses documents into posting lists</a:t>
            </a:r>
            <a:endParaRPr lang="en-US" sz="22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provides term occurrences across documents </a:t>
            </a:r>
            <a:endParaRPr lang="en-US" sz="22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returns matching documents</a:t>
            </a:r>
            <a:endParaRPr lang="en-US" sz="22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None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Documents and Settings\Micheli\My Documents\Dropbox\psaaaaaaaaaaaakia\presentation\cropped\shared_storage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633148" y="1014622"/>
            <a:ext cx="3877703" cy="2109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5140" y="6492899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14</a:t>
            </a:r>
            <a:endParaRPr lang="en-US" dirty="0">
              <a:latin typeface="Trebuchet MS" pitchFamily="34" charset="0"/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357158" y="857232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357158" y="78579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>
            <a:off x="357158" y="650083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-466740" y="6492899"/>
            <a:ext cx="2895600" cy="365125"/>
          </a:xfrm>
        </p:spPr>
        <p:txBody>
          <a:bodyPr/>
          <a:lstStyle/>
          <a:p>
            <a:r>
              <a:rPr lang="en-US" dirty="0" smtClean="0"/>
              <a:t>E. Micheli, PAIS '14</a:t>
            </a:r>
            <a:endParaRPr lang="en-US" dirty="0"/>
          </a:p>
        </p:txBody>
      </p:sp>
      <p:sp>
        <p:nvSpPr>
          <p:cNvPr id="21" name="2 - Θέση περιεχομένου"/>
          <p:cNvSpPr txBox="1">
            <a:spLocks/>
          </p:cNvSpPr>
          <p:nvPr/>
        </p:nvSpPr>
        <p:spPr>
          <a:xfrm>
            <a:off x="357158" y="2714621"/>
            <a:ext cx="7715304" cy="1571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Duplication threshold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T</a:t>
            </a:r>
            <a:r>
              <a:rPr lang="en-US" sz="2400" baseline="-25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d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az-Cyrl-AZ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є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[0, ∞)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configurable parameter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adjust number of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duplicates per difference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285720" y="77908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ebuchet MS" pitchFamily="34" charset="0"/>
              </a:rPr>
              <a:t>Separate Index per Difference?</a:t>
            </a:r>
            <a:endParaRPr lang="en-US" sz="2400" b="1" dirty="0">
              <a:latin typeface="Trebuchet MS" pitchFamily="34" charset="0"/>
            </a:endParaRPr>
          </a:p>
        </p:txBody>
      </p:sp>
      <p:grpSp>
        <p:nvGrpSpPr>
          <p:cNvPr id="16" name="14 - Ομάδα"/>
          <p:cNvGrpSpPr/>
          <p:nvPr/>
        </p:nvGrpSpPr>
        <p:grpSpPr>
          <a:xfrm>
            <a:off x="1174267" y="1929934"/>
            <a:ext cx="6357983" cy="642942"/>
            <a:chOff x="3686962" y="4782933"/>
            <a:chExt cx="4016403" cy="642942"/>
          </a:xfrm>
        </p:grpSpPr>
        <p:sp>
          <p:nvSpPr>
            <p:cNvPr id="18" name="17 - Στρογγυλεμένο ορθογώνιο"/>
            <p:cNvSpPr/>
            <p:nvPr/>
          </p:nvSpPr>
          <p:spPr>
            <a:xfrm>
              <a:off x="3718115" y="4782933"/>
              <a:ext cx="3711405" cy="64294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18 - TextBox"/>
            <p:cNvSpPr txBox="1"/>
            <p:nvPr/>
          </p:nvSpPr>
          <p:spPr>
            <a:xfrm>
              <a:off x="3686962" y="4919738"/>
              <a:ext cx="4016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rebuchet MS" pitchFamily="34" charset="0"/>
                </a:rPr>
                <a:t>R = |difference documents| x |difference searchers|</a:t>
              </a:r>
              <a:endParaRPr lang="en-US" b="1" dirty="0">
                <a:latin typeface="Trebuchet MS" pitchFamily="34" charset="0"/>
              </a:endParaRPr>
            </a:p>
          </p:txBody>
        </p:sp>
      </p:grpSp>
      <p:sp>
        <p:nvSpPr>
          <p:cNvPr id="20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000108"/>
            <a:ext cx="8786842" cy="8572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Approximate document duplication</a:t>
            </a:r>
            <a:endParaRPr lang="en-US" sz="2400" i="1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introduce duplication product 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:\Documents and Settings\Micheli\My Documents\Dropbox\psaaaaaaaaaaaakia\presentation\eps\crawler.jpg"/>
          <p:cNvPicPr preferRelativeResize="0">
            <a:picLocks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88804" y="3543980"/>
            <a:ext cx="3608529" cy="2928957"/>
          </a:xfrm>
          <a:prstGeom prst="rect">
            <a:avLst/>
          </a:prstGeom>
          <a:noFill/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5140" y="6492899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14</a:t>
            </a:r>
            <a:endParaRPr lang="en-US" dirty="0">
              <a:latin typeface="Trebuchet MS" pitchFamily="34" charset="0"/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357158" y="857232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357158" y="78579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>
            <a:off x="357158" y="650083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-466740" y="6492899"/>
            <a:ext cx="2895600" cy="365125"/>
          </a:xfrm>
        </p:spPr>
        <p:txBody>
          <a:bodyPr/>
          <a:lstStyle/>
          <a:p>
            <a:r>
              <a:rPr lang="en-US" dirty="0" smtClean="0"/>
              <a:t>E. Micheli, PAIS '14</a:t>
            </a:r>
            <a:endParaRPr lang="en-US" dirty="0"/>
          </a:p>
        </p:txBody>
      </p:sp>
      <p:sp>
        <p:nvSpPr>
          <p:cNvPr id="26" name="2 - Θέση περιεχομένου"/>
          <p:cNvSpPr txBox="1">
            <a:spLocks/>
          </p:cNvSpPr>
          <p:nvPr/>
        </p:nvSpPr>
        <p:spPr>
          <a:xfrm>
            <a:off x="357158" y="4143380"/>
            <a:ext cx="4714908" cy="1571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Check whether R </a:t>
            </a:r>
            <a:r>
              <a:rPr lang="en-US" sz="240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&lt;</a:t>
            </a:r>
            <a:r>
              <a:rPr kumimoji="0" lang="en-US" sz="2400" b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T</a:t>
            </a:r>
            <a:r>
              <a:rPr lang="en-US" sz="2400" baseline="-25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d</a:t>
            </a:r>
            <a:endParaRPr kumimoji="0" lang="en-US" sz="2400" b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yes: copy to private indices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no: single difference index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" name="14 - Ομάδα"/>
          <p:cNvGrpSpPr/>
          <p:nvPr/>
        </p:nvGrpSpPr>
        <p:grpSpPr>
          <a:xfrm>
            <a:off x="1174267" y="1929934"/>
            <a:ext cx="6357983" cy="642942"/>
            <a:chOff x="3686962" y="4782933"/>
            <a:chExt cx="4016403" cy="642942"/>
          </a:xfrm>
        </p:grpSpPr>
        <p:sp>
          <p:nvSpPr>
            <p:cNvPr id="20" name="19 - Στρογγυλεμένο ορθογώνιο"/>
            <p:cNvSpPr/>
            <p:nvPr/>
          </p:nvSpPr>
          <p:spPr>
            <a:xfrm>
              <a:off x="3718115" y="4782933"/>
              <a:ext cx="3711405" cy="64294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21 - TextBox"/>
            <p:cNvSpPr txBox="1"/>
            <p:nvPr/>
          </p:nvSpPr>
          <p:spPr>
            <a:xfrm>
              <a:off x="3686962" y="4919738"/>
              <a:ext cx="4016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rebuchet MS" pitchFamily="34" charset="0"/>
                </a:rPr>
                <a:t>R = |difference documents| x |difference searchers|</a:t>
              </a:r>
              <a:endParaRPr lang="en-US" b="1" dirty="0">
                <a:latin typeface="Trebuchet MS" pitchFamily="34" charset="0"/>
              </a:endParaRPr>
            </a:p>
          </p:txBody>
        </p:sp>
      </p:grpSp>
      <p:sp>
        <p:nvSpPr>
          <p:cNvPr id="2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000108"/>
            <a:ext cx="8786842" cy="8572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Approximate document duplication</a:t>
            </a:r>
            <a:endParaRPr lang="en-US" sz="2400" i="1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introduce duplication product 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4" name="23 - TextBox"/>
          <p:cNvSpPr txBox="1"/>
          <p:nvPr/>
        </p:nvSpPr>
        <p:spPr>
          <a:xfrm>
            <a:off x="285720" y="77908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ebuchet MS" pitchFamily="34" charset="0"/>
              </a:rPr>
              <a:t>Separate Index per Difference?</a:t>
            </a:r>
            <a:endParaRPr lang="en-US" sz="2400" b="1" dirty="0">
              <a:latin typeface="Trebuchet MS" pitchFamily="34" charset="0"/>
            </a:endParaRPr>
          </a:p>
        </p:txBody>
      </p:sp>
      <p:sp>
        <p:nvSpPr>
          <p:cNvPr id="27" name="2 - Θέση περιεχομένου"/>
          <p:cNvSpPr txBox="1">
            <a:spLocks/>
          </p:cNvSpPr>
          <p:nvPr/>
        </p:nvSpPr>
        <p:spPr>
          <a:xfrm>
            <a:off x="357158" y="2714621"/>
            <a:ext cx="7715304" cy="1571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Duplication threshold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T</a:t>
            </a:r>
            <a:r>
              <a:rPr lang="en-US" sz="2400" baseline="-25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d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az-Cyrl-AZ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є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[0, ∞)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configurable parameter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adjust number of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duplicates per difference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5140" y="6492899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15</a:t>
            </a:r>
            <a:endParaRPr lang="en-US" dirty="0">
              <a:latin typeface="Trebuchet MS" pitchFamily="34" charset="0"/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357158" y="857232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357158" y="78579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285720" y="7790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ebuchet MS" pitchFamily="34" charset="0"/>
              </a:rPr>
              <a:t>Index Documents</a:t>
            </a:r>
            <a:endParaRPr lang="en-US" sz="2400" b="1" dirty="0">
              <a:latin typeface="Trebuchet MS" pitchFamily="34" charset="0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357158" y="650083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-466740" y="6492899"/>
            <a:ext cx="2895600" cy="365125"/>
          </a:xfrm>
        </p:spPr>
        <p:txBody>
          <a:bodyPr/>
          <a:lstStyle/>
          <a:p>
            <a:r>
              <a:rPr lang="en-US" dirty="0" smtClean="0"/>
              <a:t>E. Micheli, PAIS '14</a:t>
            </a:r>
            <a:endParaRPr lang="en-US" dirty="0"/>
          </a:p>
        </p:txBody>
      </p:sp>
      <p:sp>
        <p:nvSpPr>
          <p:cNvPr id="11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142985"/>
            <a:ext cx="8429684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Index documents into appropriate indices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use index specifications from mapping stage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None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Manage forthcoming documents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look for existing indices with identical searcher set</a:t>
            </a:r>
            <a:endParaRPr lang="en-US" sz="2400" i="1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None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Manage document deletions or modifications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change indices content</a:t>
            </a:r>
            <a:endParaRPr lang="en-US" sz="2400" i="1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reorganize mapping of indices to documents</a:t>
            </a:r>
          </a:p>
          <a:p>
            <a:pPr lvl="1">
              <a:buNone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Optimize search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periodically repeat clustering and mapping stage</a:t>
            </a:r>
            <a:endParaRPr lang="en-US" sz="2400" i="1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None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5140" y="6492899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16</a:t>
            </a:r>
            <a:endParaRPr lang="en-US" dirty="0">
              <a:latin typeface="Trebuchet MS" pitchFamily="34" charset="0"/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357158" y="857232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357158" y="78579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285720" y="7790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ebuchet MS" pitchFamily="34" charset="0"/>
              </a:rPr>
              <a:t>Prototype Implementation</a:t>
            </a:r>
            <a:endParaRPr lang="en-US" sz="2400" b="1" dirty="0">
              <a:latin typeface="Trebuchet MS" pitchFamily="34" charset="0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357158" y="650083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-466740" y="6492899"/>
            <a:ext cx="2895600" cy="365125"/>
          </a:xfrm>
        </p:spPr>
        <p:txBody>
          <a:bodyPr/>
          <a:lstStyle/>
          <a:p>
            <a:r>
              <a:rPr lang="en-US" dirty="0" smtClean="0"/>
              <a:t>E. Micheli, PAIS '14</a:t>
            </a:r>
            <a:endParaRPr lang="en-US" dirty="0"/>
          </a:p>
        </p:txBody>
      </p:sp>
      <p:sp>
        <p:nvSpPr>
          <p:cNvPr id="11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4500570"/>
            <a:ext cx="8429684" cy="1428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Crawler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gather information for document searchers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specify unique identifier to each document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None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  <a:p>
            <a:pPr lvl="1">
              <a:buNone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  <a:p>
            <a:pPr lvl="1">
              <a:buNone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" name="Picture 4" descr="C:\Documents and Settings\Micheli\My Documents\Dropbox\psaaaaaaaaaaaakia\presentation\eps\crawler.jpg"/>
          <p:cNvPicPr preferRelativeResize="0">
            <a:picLocks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07389" y="1597508"/>
            <a:ext cx="6929222" cy="2474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5140" y="6492899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16</a:t>
            </a:r>
            <a:endParaRPr lang="en-US" dirty="0">
              <a:latin typeface="Trebuchet MS" pitchFamily="34" charset="0"/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357158" y="857232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357158" y="78579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285720" y="7790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ebuchet MS" pitchFamily="34" charset="0"/>
              </a:rPr>
              <a:t>Prototype Implementation</a:t>
            </a:r>
            <a:endParaRPr lang="en-US" sz="2400" b="1" dirty="0">
              <a:latin typeface="Trebuchet MS" pitchFamily="34" charset="0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357158" y="650083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-466740" y="6492899"/>
            <a:ext cx="2895600" cy="365125"/>
          </a:xfrm>
        </p:spPr>
        <p:txBody>
          <a:bodyPr/>
          <a:lstStyle/>
          <a:p>
            <a:r>
              <a:rPr lang="en-US" dirty="0" smtClean="0"/>
              <a:t>E. Micheli, PAIS '14</a:t>
            </a:r>
            <a:endParaRPr lang="en-US" dirty="0"/>
          </a:p>
        </p:txBody>
      </p:sp>
      <p:sp>
        <p:nvSpPr>
          <p:cNvPr id="11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4500570"/>
            <a:ext cx="8429684" cy="2000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Clusterer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create families over hash table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cluster families with DBSCAN </a:t>
            </a:r>
          </a:p>
          <a:p>
            <a:pPr lvl="1">
              <a:buNone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2" name="Picture 4" descr="C:\Documents and Settings\Micheli\My Documents\Dropbox\psaaaaaaaaaaaakia\presentation\eps\crawler.jpg"/>
          <p:cNvPicPr preferRelativeResize="0">
            <a:picLocks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07389" y="1597508"/>
            <a:ext cx="6929222" cy="2474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5140" y="6492899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16</a:t>
            </a:r>
            <a:endParaRPr lang="en-US" dirty="0">
              <a:latin typeface="Trebuchet MS" pitchFamily="34" charset="0"/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357158" y="857232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357158" y="78579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285720" y="7790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ebuchet MS" pitchFamily="34" charset="0"/>
              </a:rPr>
              <a:t>Prototype Implementation</a:t>
            </a:r>
            <a:endParaRPr lang="en-US" sz="2400" b="1" dirty="0">
              <a:latin typeface="Trebuchet MS" pitchFamily="34" charset="0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357158" y="650083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-466740" y="6492899"/>
            <a:ext cx="2895600" cy="365125"/>
          </a:xfrm>
        </p:spPr>
        <p:txBody>
          <a:bodyPr/>
          <a:lstStyle/>
          <a:p>
            <a:r>
              <a:rPr lang="en-US" dirty="0" smtClean="0"/>
              <a:t>E. Micheli, PAIS '14</a:t>
            </a:r>
            <a:endParaRPr lang="en-US" dirty="0"/>
          </a:p>
        </p:txBody>
      </p:sp>
      <p:sp>
        <p:nvSpPr>
          <p:cNvPr id="11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4500570"/>
            <a:ext cx="8429684" cy="1643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Mapper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identify cluster intersections and family differences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dedicate single index to each cluster intersection 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dedicate indices to family differences based on T</a:t>
            </a:r>
            <a:r>
              <a:rPr lang="en-US" sz="2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d</a:t>
            </a:r>
          </a:p>
          <a:p>
            <a:pPr lvl="1">
              <a:buNone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2" name="Picture 4" descr="C:\Documents and Settings\Micheli\My Documents\Dropbox\psaaaaaaaaaaaakia\presentation\eps\crawler.jpg"/>
          <p:cNvPicPr preferRelativeResize="0">
            <a:picLocks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07389" y="1597508"/>
            <a:ext cx="6929222" cy="2474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5140" y="6492899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16</a:t>
            </a:r>
            <a:endParaRPr lang="en-US" dirty="0">
              <a:latin typeface="Trebuchet MS" pitchFamily="34" charset="0"/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357158" y="857232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357158" y="78579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285720" y="7790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ebuchet MS" pitchFamily="34" charset="0"/>
              </a:rPr>
              <a:t>Prototype Implementation</a:t>
            </a:r>
            <a:endParaRPr lang="en-US" sz="2400" b="1" dirty="0">
              <a:latin typeface="Trebuchet MS" pitchFamily="34" charset="0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357158" y="650083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-466740" y="6492899"/>
            <a:ext cx="2895600" cy="365125"/>
          </a:xfrm>
        </p:spPr>
        <p:txBody>
          <a:bodyPr/>
          <a:lstStyle/>
          <a:p>
            <a:r>
              <a:rPr lang="en-US" dirty="0" smtClean="0"/>
              <a:t>E. Micheli, PAIS '14</a:t>
            </a:r>
            <a:endParaRPr lang="en-US" dirty="0"/>
          </a:p>
        </p:txBody>
      </p:sp>
      <p:sp>
        <p:nvSpPr>
          <p:cNvPr id="11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4500570"/>
            <a:ext cx="8429684" cy="1643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Indexer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receive index specifications from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mapper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 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split documents of each index into batches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communicate with search engine to index documents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  <a:p>
            <a:pPr lvl="1">
              <a:buNone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2" name="Picture 4" descr="C:\Documents and Settings\Micheli\My Documents\Dropbox\psaaaaaaaaaaaakia\presentation\eps\crawler.jpg"/>
          <p:cNvPicPr preferRelativeResize="0">
            <a:picLocks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07389" y="1597508"/>
            <a:ext cx="6929222" cy="2474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5140" y="6492899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17</a:t>
            </a:r>
            <a:endParaRPr lang="en-US" dirty="0">
              <a:latin typeface="Trebuchet MS" pitchFamily="34" charset="0"/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357158" y="857232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357158" y="78579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285720" y="7790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ebuchet MS" pitchFamily="34" charset="0"/>
              </a:rPr>
              <a:t>Experimental Evaluation</a:t>
            </a:r>
            <a:endParaRPr lang="en-US" sz="2400" b="1" dirty="0">
              <a:latin typeface="Trebuchet MS" pitchFamily="34" charset="0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357158" y="650083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-466740" y="6492899"/>
            <a:ext cx="2895600" cy="365125"/>
          </a:xfrm>
        </p:spPr>
        <p:txBody>
          <a:bodyPr/>
          <a:lstStyle/>
          <a:p>
            <a:r>
              <a:rPr lang="en-US" dirty="0" smtClean="0"/>
              <a:t>E. Micheli, PAIS '14</a:t>
            </a:r>
            <a:endParaRPr lang="en-US" dirty="0"/>
          </a:p>
        </p:txBody>
      </p:sp>
      <p:sp>
        <p:nvSpPr>
          <p:cNvPr id="11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915288"/>
            <a:ext cx="8429684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Experimental set up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Linux v2.6.32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quad-core x86 2.33GHz processor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4GB RAM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7.2KRPM SATA disks</a:t>
            </a:r>
          </a:p>
          <a:p>
            <a:pPr lvl="1">
              <a:buNone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Synthetic document collection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searcher lists based on existing dataset (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Docushare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 [1])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200 users, 131 groups, 50000 documents </a:t>
            </a:r>
            <a:endParaRPr lang="en-US" sz="2400" i="1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None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Configurable parameters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searcher similarity L</a:t>
            </a:r>
            <a:r>
              <a:rPr lang="en-US" sz="2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s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az-Cyrl-AZ" sz="2000" dirty="0" smtClean="0">
                <a:latin typeface="Trebuchet MS" pitchFamily="34" charset="0"/>
              </a:rPr>
              <a:t>є</a:t>
            </a:r>
            <a:r>
              <a:rPr lang="en-US" sz="2000" dirty="0" smtClean="0">
                <a:latin typeface="Trebuchet MS" pitchFamily="34" charset="0"/>
              </a:rPr>
              <a:t> [0, 1]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duplication threshold T</a:t>
            </a:r>
            <a:r>
              <a:rPr lang="en-US" sz="2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d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az-Cyrl-AZ" sz="2000" dirty="0" smtClean="0">
                <a:latin typeface="Trebuchet MS" pitchFamily="34" charset="0"/>
              </a:rPr>
              <a:t>є</a:t>
            </a:r>
            <a:r>
              <a:rPr lang="en-US" sz="2000" dirty="0" smtClean="0">
                <a:latin typeface="Trebuchet MS" pitchFamily="34" charset="0"/>
              </a:rPr>
              <a:t> [0, ∞) 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10" name="9 - TextBox"/>
          <p:cNvSpPr txBox="1"/>
          <p:nvPr/>
        </p:nvSpPr>
        <p:spPr>
          <a:xfrm>
            <a:off x="464315" y="6072206"/>
            <a:ext cx="8215370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[1]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Smetters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et al. –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Symposium on Usable Privacy and Security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Documents and Settings\Micheli\My Documents\Dropbox\psaaaaaaaaaaaakia\presentation\plots\search_update_tradeoff-colored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51366" y="571480"/>
            <a:ext cx="4441269" cy="44412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5140" y="6492899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18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85720" y="7790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ebuchet MS" pitchFamily="34" charset="0"/>
              </a:rPr>
              <a:t>Effect of Searcher Similarity</a:t>
            </a:r>
            <a:endParaRPr lang="en-US" sz="2400" b="1" dirty="0">
              <a:latin typeface="Trebuchet MS" pitchFamily="34" charset="0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357158" y="650083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-466740" y="6492899"/>
            <a:ext cx="2895600" cy="365125"/>
          </a:xfrm>
        </p:spPr>
        <p:txBody>
          <a:bodyPr/>
          <a:lstStyle/>
          <a:p>
            <a:r>
              <a:rPr lang="en-US" dirty="0" smtClean="0"/>
              <a:t>E. Micheli, PAIS '14</a:t>
            </a:r>
            <a:endParaRPr lang="en-US" dirty="0"/>
          </a:p>
        </p:txBody>
      </p:sp>
      <p:sp>
        <p:nvSpPr>
          <p:cNvPr id="11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4500571"/>
            <a:ext cx="8429684" cy="15716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Noteworthy cases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L</a:t>
            </a:r>
            <a:r>
              <a:rPr lang="en-US" sz="2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= 0%          1 cluster containing all families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L</a:t>
            </a:r>
            <a:r>
              <a:rPr lang="en-US" sz="2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 = 100%      1 family per cluster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L</a:t>
            </a:r>
            <a:r>
              <a:rPr lang="en-US" sz="2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 = 60%        929 clusters with 53.82 documents each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3" name="12 - Δεξιό βέλος"/>
          <p:cNvSpPr/>
          <p:nvPr/>
        </p:nvSpPr>
        <p:spPr>
          <a:xfrm>
            <a:off x="2500298" y="5072074"/>
            <a:ext cx="285752" cy="14287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- Δεξιό βέλος"/>
          <p:cNvSpPr/>
          <p:nvPr/>
        </p:nvSpPr>
        <p:spPr>
          <a:xfrm>
            <a:off x="2500298" y="5786454"/>
            <a:ext cx="285752" cy="14287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- Δεξιό βέλος"/>
          <p:cNvSpPr/>
          <p:nvPr/>
        </p:nvSpPr>
        <p:spPr>
          <a:xfrm>
            <a:off x="2500298" y="5429264"/>
            <a:ext cx="285752" cy="14287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15 - Ευθεία γραμμή σύνδεσης"/>
          <p:cNvCxnSpPr/>
          <p:nvPr/>
        </p:nvCxnSpPr>
        <p:spPr>
          <a:xfrm>
            <a:off x="357158" y="857232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357158" y="78579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 - Θέση περιεχομένου"/>
          <p:cNvSpPr txBox="1">
            <a:spLocks/>
          </p:cNvSpPr>
          <p:nvPr/>
        </p:nvSpPr>
        <p:spPr>
          <a:xfrm>
            <a:off x="428596" y="6000768"/>
            <a:ext cx="8429684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Lower similarity: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fewer and dissimilar clusters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Documents and Settings\Micheli\My Documents\Dropbox\psaaaaaaaaaaaakia\presentation\plots\search_update_tradeoff-colored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86314" y="928670"/>
            <a:ext cx="3929090" cy="39290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5140" y="6492899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19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85720" y="7790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ebuchet MS" pitchFamily="34" charset="0"/>
              </a:rPr>
              <a:t>Sensitivity of Search Cost </a:t>
            </a:r>
            <a:endParaRPr lang="en-US" sz="2400" b="1" dirty="0">
              <a:latin typeface="Trebuchet MS" pitchFamily="34" charset="0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357158" y="650083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-466740" y="6492899"/>
            <a:ext cx="2895600" cy="365125"/>
          </a:xfrm>
        </p:spPr>
        <p:txBody>
          <a:bodyPr/>
          <a:lstStyle/>
          <a:p>
            <a:r>
              <a:rPr lang="en-US" dirty="0" smtClean="0"/>
              <a:t>E. Micheli, PAIS '14</a:t>
            </a:r>
            <a:endParaRPr lang="en-US" dirty="0"/>
          </a:p>
        </p:txBody>
      </p:sp>
      <p:sp>
        <p:nvSpPr>
          <p:cNvPr id="11" name="2 - Θέση περιεχομένου"/>
          <p:cNvSpPr>
            <a:spLocks noGrp="1"/>
          </p:cNvSpPr>
          <p:nvPr>
            <p:ph idx="1"/>
          </p:nvPr>
        </p:nvSpPr>
        <p:spPr>
          <a:xfrm>
            <a:off x="328162" y="4929198"/>
            <a:ext cx="8715404" cy="15001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Minimize indices per searcher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T</a:t>
            </a:r>
            <a:r>
              <a:rPr lang="en-US" sz="2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d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= 0, 500 or 1500: </a:t>
            </a:r>
            <a:r>
              <a:rPr lang="en-US" sz="2000" dirty="0" smtClean="0">
                <a:latin typeface="Trebuchet MS" pitchFamily="34" charset="0"/>
              </a:rPr>
              <a:t>shared intersection indices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at L</a:t>
            </a:r>
            <a:r>
              <a:rPr lang="en-US" sz="2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= 60%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T</a:t>
            </a:r>
            <a:r>
              <a:rPr lang="en-US" sz="2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d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    ∞: documents</a:t>
            </a:r>
            <a:r>
              <a:rPr lang="en-US" sz="2000" dirty="0" smtClean="0">
                <a:latin typeface="Trebuchet MS" pitchFamily="34" charset="0"/>
              </a:rPr>
              <a:t> in private indices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 at L</a:t>
            </a:r>
            <a:r>
              <a:rPr lang="en-US" sz="2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= 0% or 100%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  <a:p>
            <a:pPr lvl="1">
              <a:buNone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None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</p:txBody>
      </p:sp>
      <p:cxnSp>
        <p:nvCxnSpPr>
          <p:cNvPr id="16" name="15 - Ευθεία γραμμή σύνδεσης"/>
          <p:cNvCxnSpPr/>
          <p:nvPr/>
        </p:nvCxnSpPr>
        <p:spPr>
          <a:xfrm>
            <a:off x="357158" y="857232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357158" y="78579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17 - Ομάδα"/>
          <p:cNvGrpSpPr/>
          <p:nvPr/>
        </p:nvGrpSpPr>
        <p:grpSpPr>
          <a:xfrm>
            <a:off x="428628" y="1357298"/>
            <a:ext cx="4286248" cy="783136"/>
            <a:chOff x="4643438" y="4357694"/>
            <a:chExt cx="3929090" cy="783136"/>
          </a:xfrm>
        </p:grpSpPr>
        <p:sp>
          <p:nvSpPr>
            <p:cNvPr id="13" name="12 - Στρογγυλεμένο ορθογώνιο"/>
            <p:cNvSpPr/>
            <p:nvPr/>
          </p:nvSpPr>
          <p:spPr>
            <a:xfrm>
              <a:off x="4718247" y="4357694"/>
              <a:ext cx="3711405" cy="64294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13 - TextBox"/>
            <p:cNvSpPr txBox="1"/>
            <p:nvPr/>
          </p:nvSpPr>
          <p:spPr>
            <a:xfrm>
              <a:off x="4643438" y="4494499"/>
              <a:ext cx="39290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rebuchet MS" pitchFamily="34" charset="0"/>
                </a:rPr>
                <a:t>Indices accessed per searcher’s query</a:t>
              </a:r>
              <a:endParaRPr lang="en-US" b="1" dirty="0">
                <a:latin typeface="Trebuchet MS" pitchFamily="34" charset="0"/>
              </a:endParaRPr>
            </a:p>
          </p:txBody>
        </p:sp>
      </p:grpSp>
      <p:cxnSp>
        <p:nvCxnSpPr>
          <p:cNvPr id="15" name="14 - Ευθύγραμμο βέλος σύνδεσης"/>
          <p:cNvCxnSpPr/>
          <p:nvPr/>
        </p:nvCxnSpPr>
        <p:spPr>
          <a:xfrm>
            <a:off x="1500166" y="5929330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760557"/>
            <a:ext cx="832964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Important aspect of search process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ensure search results do not leak confidential information 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provide end-to-end confidentiality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conceal search activity and document content 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None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5140" y="6492899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4</a:t>
            </a:r>
            <a:endParaRPr lang="en-US" dirty="0">
              <a:latin typeface="Trebuchet MS" pitchFamily="34" charset="0"/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357158" y="857232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357158" y="78579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285720" y="7790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ebuchet MS" pitchFamily="34" charset="0"/>
              </a:rPr>
              <a:t>Confidentiality</a:t>
            </a:r>
            <a:endParaRPr lang="en-US" sz="2400" b="1" dirty="0">
              <a:latin typeface="Trebuchet MS" pitchFamily="34" charset="0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357158" y="650083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-466740" y="6492899"/>
            <a:ext cx="2895600" cy="365125"/>
          </a:xfrm>
        </p:spPr>
        <p:txBody>
          <a:bodyPr/>
          <a:lstStyle/>
          <a:p>
            <a:r>
              <a:rPr lang="en-US" dirty="0" smtClean="0"/>
              <a:t>E. Micheli, PAIS '14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Micheli\My Documents\Dropbox\psaaaaaaaaaaaakia\presentation\plots\search_update_tradeoff-colored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85848" y="928670"/>
            <a:ext cx="3929090" cy="39290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5140" y="6492899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20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85720" y="7790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ebuchet MS" pitchFamily="34" charset="0"/>
              </a:rPr>
              <a:t>Sensitivity of Update Cost </a:t>
            </a:r>
            <a:endParaRPr lang="en-US" sz="2400" b="1" dirty="0">
              <a:latin typeface="Trebuchet MS" pitchFamily="34" charset="0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357158" y="650083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-466740" y="6492899"/>
            <a:ext cx="2895600" cy="365125"/>
          </a:xfrm>
        </p:spPr>
        <p:txBody>
          <a:bodyPr/>
          <a:lstStyle/>
          <a:p>
            <a:r>
              <a:rPr lang="en-US" dirty="0" smtClean="0"/>
              <a:t>E. Micheli, PAIS '14</a:t>
            </a:r>
            <a:endParaRPr lang="en-US" dirty="0"/>
          </a:p>
        </p:txBody>
      </p:sp>
      <p:sp>
        <p:nvSpPr>
          <p:cNvPr id="11" name="2 - Θέση περιεχομένου"/>
          <p:cNvSpPr>
            <a:spLocks noGrp="1"/>
          </p:cNvSpPr>
          <p:nvPr>
            <p:ph idx="1"/>
          </p:nvPr>
        </p:nvSpPr>
        <p:spPr>
          <a:xfrm>
            <a:off x="283456" y="4786322"/>
            <a:ext cx="8715404" cy="1714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Minimize indices per document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T</a:t>
            </a:r>
            <a:r>
              <a:rPr lang="en-US" sz="2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d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= 1500 or ∞: intersections limit document duplication at L</a:t>
            </a:r>
            <a:r>
              <a:rPr lang="en-US" sz="2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s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= 60%</a:t>
            </a:r>
            <a:endParaRPr lang="en-US" sz="2400" baseline="-250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Flat curves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T</a:t>
            </a:r>
            <a:r>
              <a:rPr lang="en-US" sz="2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d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= 0 </a:t>
            </a:r>
            <a:r>
              <a:rPr lang="en-US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or 500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across different L</a:t>
            </a:r>
            <a:r>
              <a:rPr lang="en-US" sz="2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s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  <a:p>
            <a:pPr>
              <a:buNone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</p:txBody>
      </p:sp>
      <p:cxnSp>
        <p:nvCxnSpPr>
          <p:cNvPr id="16" name="15 - Ευθεία γραμμή σύνδεσης"/>
          <p:cNvCxnSpPr/>
          <p:nvPr/>
        </p:nvCxnSpPr>
        <p:spPr>
          <a:xfrm>
            <a:off x="357158" y="857232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357158" y="78579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17 - Ομάδα"/>
          <p:cNvGrpSpPr/>
          <p:nvPr/>
        </p:nvGrpSpPr>
        <p:grpSpPr>
          <a:xfrm>
            <a:off x="428596" y="1357298"/>
            <a:ext cx="3500462" cy="783136"/>
            <a:chOff x="4643438" y="4357694"/>
            <a:chExt cx="3929090" cy="783136"/>
          </a:xfrm>
        </p:grpSpPr>
        <p:sp>
          <p:nvSpPr>
            <p:cNvPr id="13" name="12 - Στρογγυλεμένο ορθογώνιο"/>
            <p:cNvSpPr/>
            <p:nvPr/>
          </p:nvSpPr>
          <p:spPr>
            <a:xfrm>
              <a:off x="4718247" y="4357694"/>
              <a:ext cx="3711405" cy="64294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13 - TextBox"/>
            <p:cNvSpPr txBox="1"/>
            <p:nvPr/>
          </p:nvSpPr>
          <p:spPr>
            <a:xfrm>
              <a:off x="4643438" y="4494499"/>
              <a:ext cx="39290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rebuchet MS" pitchFamily="34" charset="0"/>
                </a:rPr>
                <a:t>Indices updated per document</a:t>
              </a:r>
              <a:endParaRPr lang="en-US" b="1" dirty="0"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5140" y="6492899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21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85720" y="7790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ebuchet MS" pitchFamily="34" charset="0"/>
              </a:rPr>
              <a:t>Search-Update Tradeoff</a:t>
            </a:r>
            <a:endParaRPr lang="en-US" sz="2400" b="1" dirty="0">
              <a:latin typeface="Trebuchet MS" pitchFamily="34" charset="0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357158" y="650083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-466740" y="6492899"/>
            <a:ext cx="2895600" cy="365125"/>
          </a:xfrm>
        </p:spPr>
        <p:txBody>
          <a:bodyPr/>
          <a:lstStyle/>
          <a:p>
            <a:r>
              <a:rPr lang="en-US" dirty="0" smtClean="0"/>
              <a:t>E. Micheli, PAIS '14</a:t>
            </a:r>
            <a:endParaRPr lang="en-US" dirty="0"/>
          </a:p>
        </p:txBody>
      </p:sp>
      <p:cxnSp>
        <p:nvCxnSpPr>
          <p:cNvPr id="16" name="15 - Ευθεία γραμμή σύνδεσης"/>
          <p:cNvCxnSpPr/>
          <p:nvPr/>
        </p:nvCxnSpPr>
        <p:spPr>
          <a:xfrm>
            <a:off x="357158" y="857232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357158" y="78579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4429131"/>
            <a:ext cx="8072494" cy="21431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Opposite effect of T</a:t>
            </a:r>
            <a:r>
              <a:rPr lang="en-US" sz="2400" baseline="-25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d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decreases indices per searcher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increases indices per document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T</a:t>
            </a:r>
            <a:r>
              <a:rPr lang="en-US" sz="2400" baseline="-25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d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= 1500 seems reasonable choice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leads to both low search and update cost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>
              <a:buNone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12" name="17 - Ομάδα"/>
          <p:cNvGrpSpPr/>
          <p:nvPr/>
        </p:nvGrpSpPr>
        <p:grpSpPr>
          <a:xfrm>
            <a:off x="1357290" y="2428868"/>
            <a:ext cx="2536049" cy="642942"/>
            <a:chOff x="4643438" y="4357694"/>
            <a:chExt cx="3929090" cy="642942"/>
          </a:xfrm>
        </p:grpSpPr>
        <p:sp>
          <p:nvSpPr>
            <p:cNvPr id="13" name="12 - Στρογγυλεμένο ορθογώνιο"/>
            <p:cNvSpPr/>
            <p:nvPr/>
          </p:nvSpPr>
          <p:spPr>
            <a:xfrm>
              <a:off x="4718247" y="4357694"/>
              <a:ext cx="3711405" cy="64294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13 - TextBox"/>
            <p:cNvSpPr txBox="1"/>
            <p:nvPr/>
          </p:nvSpPr>
          <p:spPr>
            <a:xfrm>
              <a:off x="4643438" y="4494499"/>
              <a:ext cx="3929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rebuchet MS" pitchFamily="34" charset="0"/>
                </a:rPr>
                <a:t>Closer to (1, 1) better</a:t>
              </a:r>
              <a:endParaRPr lang="en-US" b="1" dirty="0">
                <a:latin typeface="Trebuchet MS" pitchFamily="34" charset="0"/>
              </a:endParaRPr>
            </a:p>
          </p:txBody>
        </p:sp>
      </p:grpSp>
      <p:pic>
        <p:nvPicPr>
          <p:cNvPr id="15" name="Picture 2" descr="C:\Documents and Settings\Micheli\My Documents\Dropbox\psaaaaaaaaaaaakia\presentation\plots\search_update_tradeoff-colored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21967" y="928670"/>
            <a:ext cx="3929090" cy="3929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5140" y="6492899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22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85720" y="7790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ebuchet MS" pitchFamily="34" charset="0"/>
              </a:rPr>
              <a:t>Conclusions &amp; Future Work</a:t>
            </a:r>
            <a:endParaRPr lang="en-US" sz="2400" b="1" dirty="0">
              <a:latin typeface="Trebuchet MS" pitchFamily="34" charset="0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357158" y="650083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-466740" y="6492899"/>
            <a:ext cx="2895600" cy="365125"/>
          </a:xfrm>
        </p:spPr>
        <p:txBody>
          <a:bodyPr/>
          <a:lstStyle/>
          <a:p>
            <a:r>
              <a:rPr lang="en-US" dirty="0" smtClean="0"/>
              <a:t>E. Micheli, PAIS '14</a:t>
            </a:r>
            <a:endParaRPr lang="en-US" dirty="0"/>
          </a:p>
        </p:txBody>
      </p:sp>
      <p:cxnSp>
        <p:nvCxnSpPr>
          <p:cNvPr id="16" name="15 - Ευθεία γραμμή σύνδεσης"/>
          <p:cNvCxnSpPr/>
          <p:nvPr/>
        </p:nvCxnSpPr>
        <p:spPr>
          <a:xfrm>
            <a:off x="357158" y="857232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357158" y="78579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084928"/>
            <a:ext cx="8143932" cy="5630220"/>
          </a:xfrm>
        </p:spPr>
        <p:txBody>
          <a:bodyPr>
            <a:normAutofit/>
          </a:bodyPr>
          <a:lstStyle/>
          <a:p>
            <a:pPr>
              <a:lnSpc>
                <a:spcPts val="2200"/>
              </a:lnSpc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Core idea</a:t>
            </a:r>
          </a:p>
          <a:p>
            <a:pPr lvl="1">
              <a:lnSpc>
                <a:spcPts val="22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cluster documents by searcher sets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lnSpc>
                <a:spcPts val="22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shared indices for common searchers</a:t>
            </a:r>
          </a:p>
          <a:p>
            <a:pPr lvl="1">
              <a:lnSpc>
                <a:spcPts val="2200"/>
              </a:lnSpc>
              <a:buNone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>
              <a:lnSpc>
                <a:spcPts val="2200"/>
              </a:lnSpc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Performance analysis</a:t>
            </a:r>
          </a:p>
          <a:p>
            <a:pPr lvl="1">
              <a:lnSpc>
                <a:spcPts val="22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avoided result filtering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lnSpc>
                <a:spcPts val="22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reduced indices per searcher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lnSpc>
                <a:spcPts val="22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prevented excessive document duplication</a:t>
            </a:r>
          </a:p>
          <a:p>
            <a:pPr lvl="1">
              <a:lnSpc>
                <a:spcPts val="2200"/>
              </a:lnSpc>
              <a:buNone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  <a:p>
            <a:pPr>
              <a:lnSpc>
                <a:spcPts val="2200"/>
              </a:lnSpc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Secure and efficient keyword search</a:t>
            </a:r>
          </a:p>
          <a:p>
            <a:pPr lvl="1">
              <a:lnSpc>
                <a:spcPts val="22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tunable parameters achieve low search and update cost</a:t>
            </a:r>
          </a:p>
          <a:p>
            <a:pPr lvl="1">
              <a:lnSpc>
                <a:spcPts val="2200"/>
              </a:lnSpc>
              <a:buNone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  <a:p>
            <a:pPr>
              <a:lnSpc>
                <a:spcPts val="2200"/>
              </a:lnSpc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Future work</a:t>
            </a:r>
          </a:p>
          <a:p>
            <a:pPr lvl="1">
              <a:lnSpc>
                <a:spcPts val="22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experiment with broad collection of datasets (e.g., OSN)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lnSpc>
                <a:spcPts val="22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integrate Lethe into distributed search engine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760557"/>
            <a:ext cx="832964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Important aspect of search process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ensure search results do not leak confidential information 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provide end-to-end confidentiality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conceal search activity and document content 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Prevent information leakage to unauthorized users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return only accessible documents  </a:t>
            </a:r>
          </a:p>
          <a:p>
            <a:pPr lvl="1">
              <a:buNone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5140" y="6492899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4</a:t>
            </a:r>
            <a:endParaRPr lang="en-US" dirty="0">
              <a:latin typeface="Trebuchet MS" pitchFamily="34" charset="0"/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357158" y="857232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357158" y="78579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285720" y="7790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ebuchet MS" pitchFamily="34" charset="0"/>
              </a:rPr>
              <a:t>Confidentiality</a:t>
            </a:r>
            <a:endParaRPr lang="en-US" sz="2400" b="1" dirty="0">
              <a:latin typeface="Trebuchet MS" pitchFamily="34" charset="0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357158" y="650083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-466740" y="6492899"/>
            <a:ext cx="2895600" cy="365125"/>
          </a:xfrm>
        </p:spPr>
        <p:txBody>
          <a:bodyPr/>
          <a:lstStyle/>
          <a:p>
            <a:r>
              <a:rPr lang="en-US" dirty="0" smtClean="0"/>
              <a:t>E. Micheli, PAIS '14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760557"/>
            <a:ext cx="832964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Important aspect of search process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ensure search results do not leak confidential information 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provide end-to-end confidentiality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conceal search activity and document content 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Prevent information leakage to unauthorized users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return only accessible documents  </a:t>
            </a:r>
          </a:p>
          <a:p>
            <a:pPr lvl="1">
              <a:buNone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5140" y="6492899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4</a:t>
            </a:r>
            <a:endParaRPr lang="en-US" dirty="0">
              <a:latin typeface="Trebuchet MS" pitchFamily="34" charset="0"/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357158" y="857232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357158" y="78579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285720" y="7790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ebuchet MS" pitchFamily="34" charset="0"/>
              </a:rPr>
              <a:t>Confidentiality</a:t>
            </a:r>
            <a:endParaRPr lang="en-US" sz="2400" b="1" dirty="0">
              <a:latin typeface="Trebuchet MS" pitchFamily="34" charset="0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357158" y="650083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-466740" y="6492899"/>
            <a:ext cx="2895600" cy="365125"/>
          </a:xfrm>
        </p:spPr>
        <p:txBody>
          <a:bodyPr/>
          <a:lstStyle/>
          <a:p>
            <a:r>
              <a:rPr lang="en-US" dirty="0" smtClean="0"/>
              <a:t>E. Micheli, PAIS '14</a:t>
            </a:r>
            <a:endParaRPr lang="en-US" dirty="0"/>
          </a:p>
        </p:txBody>
      </p:sp>
      <p:grpSp>
        <p:nvGrpSpPr>
          <p:cNvPr id="2" name="8 - Ομάδα"/>
          <p:cNvGrpSpPr/>
          <p:nvPr/>
        </p:nvGrpSpPr>
        <p:grpSpPr>
          <a:xfrm>
            <a:off x="3428992" y="4756674"/>
            <a:ext cx="4429156" cy="458276"/>
            <a:chOff x="2428860" y="5471054"/>
            <a:chExt cx="3786214" cy="458276"/>
          </a:xfrm>
        </p:grpSpPr>
        <p:sp>
          <p:nvSpPr>
            <p:cNvPr id="11" name="10 - Στρογγυλεμένο ορθογώνιο"/>
            <p:cNvSpPr/>
            <p:nvPr/>
          </p:nvSpPr>
          <p:spPr>
            <a:xfrm>
              <a:off x="2482439" y="5471054"/>
              <a:ext cx="3679057" cy="45827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11 - TextBox"/>
            <p:cNvSpPr txBox="1"/>
            <p:nvPr/>
          </p:nvSpPr>
          <p:spPr>
            <a:xfrm>
              <a:off x="2428860" y="5500702"/>
              <a:ext cx="3786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rebuchet MS" pitchFamily="34" charset="0"/>
                </a:rPr>
                <a:t>Not enough to ensure confidentiality</a:t>
              </a:r>
              <a:endParaRPr lang="en-US" b="1" dirty="0"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142984"/>
            <a:ext cx="832964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Users can infer information about inaccessible documents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5140" y="6492899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5</a:t>
            </a:r>
            <a:endParaRPr lang="en-US" dirty="0">
              <a:latin typeface="Trebuchet MS" pitchFamily="34" charset="0"/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357158" y="857232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357158" y="78579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285720" y="7790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ebuchet MS" pitchFamily="34" charset="0"/>
              </a:rPr>
              <a:t>Confidentiality Attack</a:t>
            </a:r>
            <a:endParaRPr lang="en-US" sz="2400" b="1" dirty="0">
              <a:latin typeface="Trebuchet MS" pitchFamily="34" charset="0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357158" y="650083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-466740" y="6492899"/>
            <a:ext cx="2895600" cy="365125"/>
          </a:xfrm>
        </p:spPr>
        <p:txBody>
          <a:bodyPr/>
          <a:lstStyle/>
          <a:p>
            <a:r>
              <a:rPr lang="en-US" dirty="0" smtClean="0"/>
              <a:t>E. Micheli, PAIS '14</a:t>
            </a:r>
            <a:endParaRPr lang="en-US" dirty="0"/>
          </a:p>
        </p:txBody>
      </p:sp>
      <p:sp>
        <p:nvSpPr>
          <p:cNvPr id="13" name="12 - TextBox"/>
          <p:cNvSpPr txBox="1"/>
          <p:nvPr/>
        </p:nvSpPr>
        <p:spPr>
          <a:xfrm>
            <a:off x="464315" y="6072206"/>
            <a:ext cx="8215370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B</a:t>
            </a:r>
            <a:r>
              <a:rPr lang="el-GR" sz="16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ϋ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ttcher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et al. -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USENIX Conference on File and Storage Technologies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142984"/>
            <a:ext cx="832964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Users can infer information about inaccessible documents</a:t>
            </a:r>
          </a:p>
          <a:p>
            <a:pPr>
              <a:buNone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Insecure search environment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single shared index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vector space model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TF/IDF scoring function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5140" y="6492899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5</a:t>
            </a:r>
            <a:endParaRPr lang="en-US" dirty="0">
              <a:latin typeface="Trebuchet MS" pitchFamily="34" charset="0"/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357158" y="857232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357158" y="78579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285720" y="7790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ebuchet MS" pitchFamily="34" charset="0"/>
              </a:rPr>
              <a:t>Confidentiality Attack</a:t>
            </a:r>
            <a:endParaRPr lang="en-US" sz="2400" b="1" dirty="0">
              <a:latin typeface="Trebuchet MS" pitchFamily="34" charset="0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357158" y="650083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-466740" y="6492899"/>
            <a:ext cx="2895600" cy="365125"/>
          </a:xfrm>
        </p:spPr>
        <p:txBody>
          <a:bodyPr/>
          <a:lstStyle/>
          <a:p>
            <a:r>
              <a:rPr lang="en-US" dirty="0" smtClean="0"/>
              <a:t>E. Micheli, PAIS '14</a:t>
            </a:r>
            <a:endParaRPr lang="en-US" dirty="0"/>
          </a:p>
        </p:txBody>
      </p:sp>
      <p:sp>
        <p:nvSpPr>
          <p:cNvPr id="13" name="12 - TextBox"/>
          <p:cNvSpPr txBox="1"/>
          <p:nvPr/>
        </p:nvSpPr>
        <p:spPr>
          <a:xfrm>
            <a:off x="464315" y="6072206"/>
            <a:ext cx="8215370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B</a:t>
            </a:r>
            <a:r>
              <a:rPr lang="el-GR" sz="16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ϋ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ttcher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et al. -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USENIX Conference on File and Storage Technologies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142984"/>
            <a:ext cx="832964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Users can infer information about inaccessible documents</a:t>
            </a:r>
          </a:p>
          <a:p>
            <a:pPr>
              <a:buNone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Insecure search environment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single shared index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vector space model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TF/IDF scoring function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>
              <a:buNone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Estimate total number of documents containing given term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5140" y="6492899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5</a:t>
            </a:r>
            <a:endParaRPr lang="en-US" dirty="0">
              <a:latin typeface="Trebuchet MS" pitchFamily="34" charset="0"/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357158" y="857232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357158" y="78579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285720" y="7790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ebuchet MS" pitchFamily="34" charset="0"/>
              </a:rPr>
              <a:t>Confidentiality Attack</a:t>
            </a:r>
            <a:endParaRPr lang="en-US" sz="2400" b="1" dirty="0">
              <a:latin typeface="Trebuchet MS" pitchFamily="34" charset="0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357158" y="6500834"/>
            <a:ext cx="842968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-466740" y="6492899"/>
            <a:ext cx="2895600" cy="365125"/>
          </a:xfrm>
        </p:spPr>
        <p:txBody>
          <a:bodyPr/>
          <a:lstStyle/>
          <a:p>
            <a:r>
              <a:rPr lang="en-US" dirty="0" smtClean="0"/>
              <a:t>E. Micheli, PAIS '14</a:t>
            </a:r>
            <a:endParaRPr lang="en-US" dirty="0"/>
          </a:p>
        </p:txBody>
      </p:sp>
      <p:grpSp>
        <p:nvGrpSpPr>
          <p:cNvPr id="2" name="13 - Ομάδα"/>
          <p:cNvGrpSpPr/>
          <p:nvPr/>
        </p:nvGrpSpPr>
        <p:grpSpPr>
          <a:xfrm>
            <a:off x="4786314" y="4613798"/>
            <a:ext cx="3786214" cy="458276"/>
            <a:chOff x="2428860" y="5471054"/>
            <a:chExt cx="3786214" cy="458276"/>
          </a:xfrm>
        </p:grpSpPr>
        <p:sp>
          <p:nvSpPr>
            <p:cNvPr id="15" name="14 - Στρογγυλεμένο ορθογώνιο"/>
            <p:cNvSpPr/>
            <p:nvPr/>
          </p:nvSpPr>
          <p:spPr>
            <a:xfrm>
              <a:off x="2482439" y="5471054"/>
              <a:ext cx="3679057" cy="45827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15 - TextBox"/>
            <p:cNvSpPr txBox="1"/>
            <p:nvPr/>
          </p:nvSpPr>
          <p:spPr>
            <a:xfrm>
              <a:off x="2428860" y="5515526"/>
              <a:ext cx="3786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rebuchet MS" pitchFamily="34" charset="0"/>
                </a:rPr>
                <a:t>Including inaccessible documents</a:t>
              </a:r>
              <a:endParaRPr lang="en-US" b="1" dirty="0">
                <a:latin typeface="Trebuchet MS" pitchFamily="34" charset="0"/>
              </a:endParaRPr>
            </a:p>
          </p:txBody>
        </p:sp>
      </p:grpSp>
      <p:sp>
        <p:nvSpPr>
          <p:cNvPr id="13" name="12 - TextBox"/>
          <p:cNvSpPr txBox="1"/>
          <p:nvPr/>
        </p:nvSpPr>
        <p:spPr>
          <a:xfrm>
            <a:off x="464315" y="6072206"/>
            <a:ext cx="8215370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B</a:t>
            </a:r>
            <a:r>
              <a:rPr lang="el-GR" sz="16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ϋ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ttcher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et al. -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USENIX Conference on File and Storage Technologies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4413</TotalTime>
  <Words>1850</Words>
  <Application>Microsoft Office PowerPoint</Application>
  <PresentationFormat>Προβολή στην οθόνη (4:3)</PresentationFormat>
  <Paragraphs>449</Paragraphs>
  <Slides>42</Slides>
  <Notes>41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43" baseType="lpstr">
      <vt:lpstr>Θέμα του Office</vt:lpstr>
      <vt:lpstr>Efficient Multi-User Indexing for Secure Keyword Search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Multi-User Indexing for Secure Keyword Search</dc:title>
  <dc:creator>Micheli</dc:creator>
  <cp:lastModifiedBy>Micheli</cp:lastModifiedBy>
  <cp:revision>477</cp:revision>
  <dcterms:created xsi:type="dcterms:W3CDTF">2014-03-17T22:10:23Z</dcterms:created>
  <dcterms:modified xsi:type="dcterms:W3CDTF">2014-03-27T20:10:43Z</dcterms:modified>
</cp:coreProperties>
</file>