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511" r:id="rId3"/>
    <p:sldId id="515" r:id="rId4"/>
    <p:sldId id="522" r:id="rId5"/>
    <p:sldId id="527" r:id="rId6"/>
    <p:sldId id="528" r:id="rId7"/>
    <p:sldId id="536" r:id="rId8"/>
    <p:sldId id="529" r:id="rId9"/>
    <p:sldId id="550" r:id="rId10"/>
    <p:sldId id="50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  <a:srgbClr val="CCFFCC"/>
    <a:srgbClr val="00CC00"/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4613" autoAdjust="0"/>
  </p:normalViewPr>
  <p:slideViewPr>
    <p:cSldViewPr>
      <p:cViewPr>
        <p:scale>
          <a:sx n="70" d="100"/>
          <a:sy n="70" d="100"/>
        </p:scale>
        <p:origin x="-130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2C3D48-AB70-42DF-A38C-4D96318B77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252D7-3C40-4E4D-9570-82C058990C07}" type="slidenum">
              <a:rPr lang="en-US"/>
              <a:pPr/>
              <a:t>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mainly disk based and concurrency control</a:t>
            </a:r>
          </a:p>
          <a:p>
            <a:r>
              <a:rPr lang="en-US" sz="22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but many more topics multi core etc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09C235-2472-41FA-80AF-22E15781C922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FE54-8852-43B8-9270-AB186883D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EC9A-353B-4844-8041-5C7730FF4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099E-CE22-45CB-8863-0D237D76E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B61B-C739-4B7F-AF42-2CE97D2E8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4C6E-D7D5-44E2-9B40-FB612DB28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BC9E-AD7C-4395-9767-5F56FE395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F2D2-3F45-4FAA-8DD0-DACD12624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C36F-F10B-4758-B52F-48777385A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B7A9-989A-455A-A8C5-0D819F3C5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DB2B-379C-483D-8AC6-76291DC93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8F9DCE-57AF-4ADA-8ED2-FAEA8F6E18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A03580-D4B8-4AE6-BBE4-B068C2C476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19000" t="10000" r="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0"/>
            <a:ext cx="7851648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ideas on Data Privacy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657600"/>
            <a:ext cx="7854696" cy="1066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Panagiotis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Karras</a:t>
            </a:r>
            <a:endParaRPr lang="en-US" dirty="0" smtClean="0">
              <a:solidFill>
                <a:schemeClr val="bg2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r>
              <a:rPr lang="en-US" sz="2400" i="1" dirty="0" smtClean="0">
                <a:solidFill>
                  <a:schemeClr val="bg2"/>
                </a:solidFill>
              </a:rPr>
              <a:t>PAIS 2014, Athens, Greece</a:t>
            </a:r>
          </a:p>
          <a:p>
            <a:pPr algn="r"/>
            <a:endParaRPr lang="en-US" sz="2400" dirty="0"/>
          </a:p>
        </p:txBody>
      </p:sp>
      <p:pic>
        <p:nvPicPr>
          <p:cNvPr id="333834" name="Picture 10" descr="http://epid.rutgers.edu/wp-content/uploads/2012/01/rutger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7" descr="sounion-sunset_12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9432"/>
            <a:ext cx="9144000" cy="732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2908" name="Text Box 28"/>
          <p:cNvSpPr txBox="1">
            <a:spLocks noChangeArrowheads="1"/>
          </p:cNvSpPr>
          <p:nvPr/>
        </p:nvSpPr>
        <p:spPr bwMode="auto">
          <a:xfrm>
            <a:off x="827584" y="401402"/>
            <a:ext cx="7560840" cy="7053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0488" tIns="44450" rIns="90488" bIns="44450" anchor="ctr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kota" pitchFamily="2" charset="0"/>
              </a:rPr>
              <a:t>Thank you!  Questions</a:t>
            </a: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kota" pitchFamily="2" charset="0"/>
              </a:rPr>
              <a:t>?</a:t>
            </a:r>
            <a:endParaRPr lang="en-US" sz="40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kota" pitchFamily="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Differential Privacy is not the last word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3703320"/>
          </a:xfrm>
        </p:spPr>
        <p:txBody>
          <a:bodyPr>
            <a:normAutofit/>
          </a:bodyPr>
          <a:lstStyle/>
          <a:p>
            <a:r>
              <a:rPr lang="en-US" dirty="0" smtClean="0"/>
              <a:t>Limitless querying?</a:t>
            </a:r>
            <a:endParaRPr lang="en-US" dirty="0" smtClean="0"/>
          </a:p>
          <a:p>
            <a:r>
              <a:rPr lang="en-US" dirty="0" smtClean="0"/>
              <a:t>Republication?</a:t>
            </a:r>
            <a:endParaRPr lang="en-US" dirty="0" smtClean="0"/>
          </a:p>
          <a:p>
            <a:r>
              <a:rPr lang="en-US" dirty="0" smtClean="0"/>
              <a:t>Use-specific privacy guarantees?</a:t>
            </a:r>
          </a:p>
          <a:p>
            <a:r>
              <a:rPr lang="en-US" dirty="0" smtClean="0"/>
              <a:t>Data integrity?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153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Room for tailor-made privacy models providing particular inference-based guarantees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6106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E.g.:</a:t>
            </a:r>
          </a:p>
          <a:p>
            <a:r>
              <a:rPr lang="el-GR" dirty="0" smtClean="0"/>
              <a:t>ρ-</a:t>
            </a:r>
            <a:r>
              <a:rPr lang="en-US" dirty="0" smtClean="0"/>
              <a:t>uncertainty (transaction data, VLDB 2010)</a:t>
            </a:r>
            <a:endParaRPr lang="en-US" dirty="0" smtClean="0"/>
          </a:p>
          <a:p>
            <a:r>
              <a:rPr lang="el-GR" dirty="0" smtClean="0"/>
              <a:t>β</a:t>
            </a:r>
            <a:r>
              <a:rPr lang="en-US" dirty="0" smtClean="0"/>
              <a:t>-likeness (</a:t>
            </a:r>
            <a:r>
              <a:rPr lang="en-US" dirty="0" err="1" smtClean="0"/>
              <a:t>microdata</a:t>
            </a:r>
            <a:r>
              <a:rPr lang="en-US" dirty="0" smtClean="0"/>
              <a:t>, VLDB 2012)</a:t>
            </a:r>
            <a:endParaRPr lang="en-US" dirty="0" smtClean="0"/>
          </a:p>
          <a:p>
            <a:r>
              <a:rPr lang="en-US" dirty="0" smtClean="0"/>
              <a:t>L-opacity (graph data, EDBT 2014)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Sometimes privacy needs can be met with encryption, PIR, SMC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8915400" cy="3124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Privacy models do not alleviate the need that some party collects the data in the first place.</a:t>
            </a:r>
          </a:p>
          <a:p>
            <a:pPr algn="just"/>
            <a:r>
              <a:rPr lang="en-US" dirty="0" smtClean="0"/>
              <a:t>Trusted authority assumed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privacy guarantee is not always what users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Lack of trust.</a:t>
            </a:r>
            <a:endParaRPr lang="en-US" dirty="0" smtClean="0"/>
          </a:p>
          <a:p>
            <a:r>
              <a:rPr lang="en-US" dirty="0" smtClean="0"/>
              <a:t>“Big brother”.</a:t>
            </a:r>
            <a:endParaRPr lang="en-US" dirty="0" smtClean="0"/>
          </a:p>
          <a:p>
            <a:r>
              <a:rPr lang="en-US" dirty="0" smtClean="0"/>
              <a:t>NSA.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Users would like to maintain the “key” to their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763000" cy="3810000"/>
          </a:xfrm>
        </p:spPr>
        <p:txBody>
          <a:bodyPr/>
          <a:lstStyle/>
          <a:p>
            <a:r>
              <a:rPr lang="en-US" dirty="0" smtClean="0"/>
              <a:t>Know when, where, by whom, how, what for they are used.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Suggestion:</a:t>
            </a:r>
            <a:br>
              <a:rPr lang="en-US" sz="4000" dirty="0" smtClean="0"/>
            </a:br>
            <a:r>
              <a:rPr lang="en-US" sz="4000" dirty="0" smtClean="0"/>
              <a:t>Users would like to have a “data </a:t>
            </a:r>
            <a:r>
              <a:rPr lang="en-US" sz="4000" dirty="0" err="1" smtClean="0"/>
              <a:t>instagram</a:t>
            </a:r>
            <a:r>
              <a:rPr lang="en-US" sz="4000" dirty="0" smtClean="0"/>
              <a:t>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Volunteer their data only on demand, for a particular purpose they opt in for, not for any other use.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Suggestion: “Data Bank”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Users  volunteer  (allow collection of) data.</a:t>
            </a:r>
          </a:p>
          <a:p>
            <a:r>
              <a:rPr lang="en-US" dirty="0" smtClean="0"/>
              <a:t>Trust relationship similar to that with a bank.</a:t>
            </a:r>
          </a:p>
          <a:p>
            <a:r>
              <a:rPr lang="en-US" dirty="0" smtClean="0"/>
              <a:t>Data bank provides data services to third parties with users’ consent.</a:t>
            </a:r>
          </a:p>
          <a:p>
            <a:r>
              <a:rPr lang="en-US" dirty="0" smtClean="0"/>
              <a:t>Rewards for participation.</a:t>
            </a:r>
          </a:p>
          <a:p>
            <a:r>
              <a:rPr lang="en-US" dirty="0" smtClean="0"/>
              <a:t>Monetary/reputation incentive to maintain secrecy.</a:t>
            </a:r>
          </a:p>
          <a:p>
            <a:pPr>
              <a:buNone/>
            </a:pPr>
            <a:r>
              <a:rPr lang="en-US" dirty="0" smtClean="0"/>
              <a:t>	(as regular banks do)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0106"/>
          </a:xfrm>
        </p:spPr>
        <p:txBody>
          <a:bodyPr/>
          <a:lstStyle/>
          <a:p>
            <a:pPr algn="ctr"/>
            <a:r>
              <a:rPr lang="en-US" dirty="0" smtClean="0"/>
              <a:t>Ongoing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1752600"/>
            <a:ext cx="8784976" cy="4700736"/>
          </a:xfrm>
        </p:spPr>
        <p:txBody>
          <a:bodyPr>
            <a:normAutofit/>
          </a:bodyPr>
          <a:lstStyle/>
          <a:p>
            <a:r>
              <a:rPr lang="en-US" dirty="0" smtClean="0"/>
              <a:t>Secure </a:t>
            </a:r>
            <a:r>
              <a:rPr lang="en-US" dirty="0" smtClean="0"/>
              <a:t>Indexing over </a:t>
            </a:r>
            <a:r>
              <a:rPr lang="en-US" dirty="0" smtClean="0"/>
              <a:t>Encrypted Outsourced </a:t>
            </a:r>
            <a:r>
              <a:rPr lang="en-US" dirty="0" smtClean="0"/>
              <a:t>Big Data.</a:t>
            </a:r>
          </a:p>
          <a:p>
            <a:r>
              <a:rPr lang="en-US" dirty="0" smtClean="0"/>
              <a:t>Challenge:</a:t>
            </a:r>
          </a:p>
          <a:p>
            <a:pPr lvl="1"/>
            <a:r>
              <a:rPr lang="en-US" dirty="0" smtClean="0"/>
              <a:t>Devise an encryption scheme that does not reveal order information, yet allows for index to be built.</a:t>
            </a:r>
          </a:p>
          <a:p>
            <a:pPr lvl="1"/>
            <a:r>
              <a:rPr lang="en-US" dirty="0" smtClean="0"/>
              <a:t>Introduce uncertainty about the true position of given records in index (more than one possible worlds).</a:t>
            </a:r>
          </a:p>
          <a:p>
            <a:pPr lvl="1"/>
            <a:r>
              <a:rPr lang="en-US" dirty="0" smtClean="0"/>
              <a:t>Perform </a:t>
            </a:r>
            <a:r>
              <a:rPr lang="en-US" dirty="0" smtClean="0"/>
              <a:t>indexing </a:t>
            </a:r>
            <a:r>
              <a:rPr lang="en-US" dirty="0" smtClean="0"/>
              <a:t>on top of such a scheme.</a:t>
            </a:r>
          </a:p>
          <a:p>
            <a:r>
              <a:rPr lang="en-US" dirty="0" smtClean="0"/>
              <a:t>Desired Outcome:</a:t>
            </a:r>
          </a:p>
          <a:p>
            <a:pPr lvl="1"/>
            <a:r>
              <a:rPr lang="en-US" dirty="0" smtClean="0"/>
              <a:t>Relations among records are revealed </a:t>
            </a:r>
            <a:r>
              <a:rPr lang="en-US" b="1" dirty="0" smtClean="0"/>
              <a:t>only</a:t>
            </a:r>
            <a:r>
              <a:rPr lang="en-US" dirty="0" smtClean="0"/>
              <a:t> to the extent required for indexing, and then </a:t>
            </a:r>
            <a:r>
              <a:rPr lang="en-US" b="1" dirty="0" smtClean="0"/>
              <a:t>only</a:t>
            </a:r>
            <a:r>
              <a:rPr lang="en-US" dirty="0" smtClean="0"/>
              <a:t> with limited certainty.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5592</TotalTime>
  <Words>321</Words>
  <Application>Microsoft Office PowerPoint</Application>
  <PresentationFormat>On-screen Show (4:3)</PresentationFormat>
  <Paragraphs>45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7 ideas on Data Privacy</vt:lpstr>
      <vt:lpstr>Differential Privacy is not the last word</vt:lpstr>
      <vt:lpstr>Room for tailor-made privacy models providing particular inference-based guarantees</vt:lpstr>
      <vt:lpstr>Sometimes privacy needs can be met with encryption, PIR, SMC</vt:lpstr>
      <vt:lpstr>A privacy guarantee is not always what users want</vt:lpstr>
      <vt:lpstr>Users would like to maintain the “key” to their data</vt:lpstr>
      <vt:lpstr>Suggestion: Users would like to have a “data instagram”</vt:lpstr>
      <vt:lpstr>Suggestion: “Data Bank”</vt:lpstr>
      <vt:lpstr>Ongoing Work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NUS</cp:lastModifiedBy>
  <cp:revision>4496</cp:revision>
  <cp:lastPrinted>1601-01-01T00:00:00Z</cp:lastPrinted>
  <dcterms:created xsi:type="dcterms:W3CDTF">1601-01-01T00:00:00Z</dcterms:created>
  <dcterms:modified xsi:type="dcterms:W3CDTF">2014-03-28T09:27:03Z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