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04" r:id="rId3"/>
    <p:sldId id="467" r:id="rId4"/>
    <p:sldId id="500" r:id="rId5"/>
    <p:sldId id="503" r:id="rId6"/>
    <p:sldId id="505" r:id="rId7"/>
    <p:sldId id="506" r:id="rId8"/>
    <p:sldId id="508" r:id="rId9"/>
    <p:sldId id="509" r:id="rId10"/>
    <p:sldId id="51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Φωτεινό στυλ 3 - Έμφαση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84244" autoAdjust="0"/>
  </p:normalViewPr>
  <p:slideViewPr>
    <p:cSldViewPr snapToObjects="1">
      <p:cViewPr>
        <p:scale>
          <a:sx n="60" d="100"/>
          <a:sy n="60" d="100"/>
        </p:scale>
        <p:origin x="-85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96"/>
    </p:cViewPr>
  </p:sorterViewPr>
  <p:notesViewPr>
    <p:cSldViewPr snapToObjects="1">
      <p:cViewPr varScale="1">
        <p:scale>
          <a:sx n="85" d="100"/>
          <a:sy n="85" d="100"/>
        </p:scale>
        <p:origin x="-296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39B1-68FF-0443-9667-068B45380945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A763-5756-F54F-9BA0-B50C2AB6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9625E-80C1-4C4E-81AA-46F4BE265A8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BD3B7-759F-554E-8FEA-A5020F68A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General Knowledge Bases: </a:t>
            </a:r>
            <a:r>
              <a:rPr lang="en-GB" dirty="0" err="1" smtClean="0"/>
              <a:t>DBPedia</a:t>
            </a:r>
            <a:r>
              <a:rPr lang="en-GB" dirty="0" smtClean="0"/>
              <a:t>, Freebase, YAGO</a:t>
            </a:r>
          </a:p>
          <a:p>
            <a:r>
              <a:rPr lang="en-GB" dirty="0" smtClean="0"/>
              <a:t>Domain-specific knowledge: Biology, Geo, Government, Publications, Movies, Songs, …</a:t>
            </a:r>
          </a:p>
          <a:p>
            <a:r>
              <a:rPr lang="en-GB" dirty="0" smtClean="0"/>
              <a:t>Linked Open Data as large integrated knowledge base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ckwell"/>
              <a:ea typeface="+mn-ea"/>
              <a:cs typeface="Rockwel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3B7-759F-554E-8FEA-A5020F68AF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General Knowledge Bases: </a:t>
            </a:r>
            <a:r>
              <a:rPr lang="en-GB" dirty="0" err="1" smtClean="0"/>
              <a:t>DBPedia</a:t>
            </a:r>
            <a:r>
              <a:rPr lang="en-GB" dirty="0" smtClean="0"/>
              <a:t>, Freebase, YAGO</a:t>
            </a:r>
          </a:p>
          <a:p>
            <a:r>
              <a:rPr lang="en-GB" dirty="0" smtClean="0"/>
              <a:t>Domain-specific knowledge: Biology, Geo, Government, Publications, Movies, Songs, …</a:t>
            </a:r>
          </a:p>
          <a:p>
            <a:r>
              <a:rPr lang="en-GB" dirty="0" smtClean="0"/>
              <a:t>Linked Open Data as large integrated knowledge base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ckwell"/>
              <a:ea typeface="+mn-ea"/>
              <a:cs typeface="Rockwel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3B7-759F-554E-8FEA-A5020F68AF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dirty="0" err="1" smtClean="0"/>
              <a:t>Dbpedia</a:t>
            </a:r>
            <a:r>
              <a:rPr lang="en-GB" sz="2000" dirty="0" smtClean="0"/>
              <a:t> 3.9: 2.46 billion triples, 24.9 million entity descriptions  </a:t>
            </a:r>
          </a:p>
          <a:p>
            <a:pPr lvl="0"/>
            <a:r>
              <a:rPr lang="en-GB" sz="2000" dirty="0" smtClean="0"/>
              <a:t>Freebase:  1.9 billion triples, 40 million entity descriptions</a:t>
            </a:r>
          </a:p>
          <a:p>
            <a:pPr lvl="0"/>
            <a:r>
              <a:rPr lang="en-GB" sz="2000" dirty="0" err="1" smtClean="0"/>
              <a:t>Yago</a:t>
            </a:r>
            <a:r>
              <a:rPr lang="en-GB" sz="2000" dirty="0" smtClean="0"/>
              <a:t>: &gt;10 million entities, &gt;120 million triples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3B7-759F-554E-8FEA-A5020F68AF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C37-C4BF-7C43-AB2B-9831F84FD725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6D1-17C4-9F4F-8503-0FC5227B1166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D33-65E2-A546-A1FA-E13D8A190383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A4BF-95CB-CC40-ADC3-AB144385519E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219200"/>
            <a:ext cx="7128000" cy="36000"/>
          </a:xfrm>
          <a:prstGeom prst="rect">
            <a:avLst/>
          </a:prstGeom>
          <a:solidFill>
            <a:srgbClr val="660066"/>
          </a:solidFill>
          <a:ln w="127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E60C-D022-8547-AA3A-84D36A71C502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4284-8331-CE4F-9663-B858EE5B72B9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10CA-056B-9645-BA0F-C3CDDECB5702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7264-493E-7048-A220-5752E8A0D161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138-9754-D84A-8EDB-10C849D224D2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DD7A-5EFD-1D4F-A673-2D9E9B671969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EA05-F1BF-1740-991D-8A10E0631484}" type="datetime1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036A-6C7B-DD40-AA9A-E64A2DD2B209}" type="datetime1">
              <a:rPr lang="en-US" smtClean="0"/>
              <a:pPr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1466-1488-874A-B55D-8ADD87B09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8000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Rockwell"/>
          <a:ea typeface="+mn-ea"/>
          <a:cs typeface="Rockwel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7F7F7F"/>
          </a:solidFill>
          <a:latin typeface="Rockwell"/>
          <a:ea typeface="+mn-ea"/>
          <a:cs typeface="Rockwel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Rockwell"/>
          <a:ea typeface="+mn-ea"/>
          <a:cs typeface="Rockwel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7F7F7F"/>
          </a:solidFill>
          <a:latin typeface="Rockwell"/>
          <a:ea typeface="+mn-ea"/>
          <a:cs typeface="Rockwel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7F7F7F"/>
          </a:solidFill>
          <a:latin typeface="Rockwell"/>
          <a:ea typeface="+mn-ea"/>
          <a:cs typeface="Rockwel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ExploreDB 2014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458200" cy="1981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Panel Topic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Exploratory Search in Databases and the Web – </a:t>
            </a:r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New name for an old hat? </a:t>
            </a:r>
          </a:p>
        </p:txBody>
      </p:sp>
      <p:pic>
        <p:nvPicPr>
          <p:cNvPr id="6" name="Picture 5" descr="a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0"/>
            <a:ext cx="88519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2000" dirty="0" smtClean="0"/>
              <a:t>Amelie Marian, </a:t>
            </a:r>
            <a:r>
              <a:rPr sz="2000" i="1" dirty="0" smtClean="0"/>
              <a:t>Rutgers University</a:t>
            </a:r>
            <a:endParaRPr lang="en-US" sz="2000" i="1" dirty="0" smtClean="0"/>
          </a:p>
          <a:p>
            <a:r>
              <a:rPr lang="en-US" sz="2000" dirty="0" smtClean="0"/>
              <a:t>E</a:t>
            </a:r>
            <a:r>
              <a:rPr sz="2000" dirty="0" smtClean="0"/>
              <a:t>xploratory search = </a:t>
            </a:r>
            <a:r>
              <a:rPr lang="en-US" sz="2000" i="1" dirty="0" smtClean="0">
                <a:solidFill>
                  <a:srgbClr val="FF0000"/>
                </a:solidFill>
              </a:rPr>
              <a:t>P</a:t>
            </a:r>
            <a:r>
              <a:rPr sz="2000" i="1" dirty="0" smtClean="0">
                <a:solidFill>
                  <a:srgbClr val="FF0000"/>
                </a:solidFill>
              </a:rPr>
              <a:t>ersonalization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Melanie Herschel, </a:t>
            </a:r>
            <a:r>
              <a:rPr sz="2000" i="1" dirty="0" smtClean="0"/>
              <a:t>Université Paris Sud 11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Inria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Saclay</a:t>
            </a:r>
            <a:endParaRPr lang="en-US" sz="2000" i="1" dirty="0" smtClean="0"/>
          </a:p>
          <a:p>
            <a:r>
              <a:rPr lang="en-US" sz="2000" dirty="0" smtClean="0"/>
              <a:t>E</a:t>
            </a:r>
            <a:r>
              <a:rPr sz="2000" dirty="0" smtClean="0"/>
              <a:t>xploratory search = </a:t>
            </a:r>
            <a:r>
              <a:rPr sz="2000" i="1" dirty="0" smtClean="0">
                <a:solidFill>
                  <a:srgbClr val="FF0000"/>
                </a:solidFill>
              </a:rPr>
              <a:t>OLAP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Daniel Keim, </a:t>
            </a:r>
            <a:r>
              <a:rPr sz="2000" i="1" dirty="0" smtClean="0"/>
              <a:t>University of Konstanz</a:t>
            </a:r>
            <a:endParaRPr lang="en-US" sz="2000" i="1" dirty="0" smtClean="0"/>
          </a:p>
          <a:p>
            <a:r>
              <a:rPr lang="en-US" sz="2000" dirty="0" smtClean="0"/>
              <a:t>E</a:t>
            </a:r>
            <a:r>
              <a:rPr sz="2000" dirty="0" smtClean="0"/>
              <a:t>xploratory search = 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sz="2000" i="1" dirty="0" smtClean="0">
                <a:solidFill>
                  <a:srgbClr val="FF0000"/>
                </a:solidFill>
              </a:rPr>
              <a:t>isual analytics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Yannis Tzitzikas, </a:t>
            </a:r>
            <a:r>
              <a:rPr sz="2000" i="1" dirty="0" smtClean="0"/>
              <a:t>University of Crete</a:t>
            </a:r>
            <a:r>
              <a:rPr lang="en-US" sz="2000" i="1" dirty="0" smtClean="0"/>
              <a:t> &amp; FORTH</a:t>
            </a:r>
          </a:p>
          <a:p>
            <a:r>
              <a:rPr lang="en-US" sz="2000" dirty="0" smtClean="0"/>
              <a:t>E</a:t>
            </a:r>
            <a:r>
              <a:rPr sz="2000" dirty="0" smtClean="0"/>
              <a:t>xploratory search = </a:t>
            </a:r>
            <a:r>
              <a:rPr sz="2000" i="1" dirty="0" smtClean="0">
                <a:solidFill>
                  <a:srgbClr val="FF0000"/>
                </a:solidFill>
              </a:rPr>
              <a:t>Web search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K. Selcuk Candan, </a:t>
            </a:r>
            <a:r>
              <a:rPr sz="2000" i="1" dirty="0" smtClean="0"/>
              <a:t>Arizona State University</a:t>
            </a:r>
            <a:endParaRPr lang="en-US" sz="2000" i="1" dirty="0" smtClean="0"/>
          </a:p>
          <a:p>
            <a:r>
              <a:rPr lang="en-US" sz="2000" dirty="0" smtClean="0"/>
              <a:t>E</a:t>
            </a:r>
            <a:r>
              <a:rPr sz="2000" dirty="0" smtClean="0"/>
              <a:t>xploratory search = </a:t>
            </a:r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sz="2000" i="1" dirty="0" smtClean="0">
                <a:solidFill>
                  <a:srgbClr val="FF0000"/>
                </a:solidFill>
              </a:rPr>
              <a:t>ultimedia data exploration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Exploration in Databases?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The Boolean database answer model: </a:t>
            </a:r>
            <a:r>
              <a:rPr lang="en-US" sz="2000" dirty="0" smtClean="0">
                <a:solidFill>
                  <a:srgbClr val="FF0000"/>
                </a:solidFill>
              </a:rPr>
              <a:t>all or nothing!</a:t>
            </a:r>
          </a:p>
          <a:p>
            <a:r>
              <a:rPr lang="en-US" sz="2000" dirty="0" smtClean="0"/>
              <a:t>Empty-answer problem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Too-many-answers problem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Databases on the Web: </a:t>
            </a:r>
            <a:r>
              <a:rPr lang="en-US" sz="2000" dirty="0" smtClean="0">
                <a:solidFill>
                  <a:srgbClr val="FF0000"/>
                </a:solidFill>
              </a:rPr>
              <a:t>7,500TB (19TB is the surface Web)!</a:t>
            </a:r>
            <a:endParaRPr lang="en-US" sz="2000" dirty="0" smtClean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National Climatic Data Center (NOAA)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NASA EOSDIS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Alexandria Digital Library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JSTOR Project Limited 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US Census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err="1" smtClean="0"/>
              <a:t>Amazon.com</a:t>
            </a:r>
            <a:endParaRPr lang="en-US" sz="2000" dirty="0" smtClean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d-cloud_color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3" y="980728"/>
            <a:ext cx="8912901" cy="58772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67350"/>
            <a:ext cx="2286000" cy="778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LOD Cloud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7339" y="2041400"/>
            <a:ext cx="1022835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004" tIns="45495" rIns="91004" bIns="45495" rtlCol="0">
            <a:spAutoFit/>
          </a:bodyPr>
          <a:lstStyle/>
          <a:p>
            <a:pPr algn="ctr" defTabSz="45503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307" y="3322898"/>
            <a:ext cx="1156405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004" tIns="45495" rIns="91004" bIns="45495" rtlCol="0">
            <a:spAutoFit/>
          </a:bodyPr>
          <a:lstStyle/>
          <a:p>
            <a:pPr algn="ctr" defTabSz="45503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Government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5105401"/>
            <a:ext cx="1167075" cy="27654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004" tIns="45495" rIns="91004" bIns="45495" rtlCol="0">
            <a:spAutoFit/>
          </a:bodyPr>
          <a:lstStyle/>
          <a:p>
            <a:pPr algn="ctr" defTabSz="45503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Geographic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1058" y="3322898"/>
            <a:ext cx="1363781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004" tIns="45495" rIns="91004" bIns="45495" rtlCol="0">
            <a:spAutoFit/>
          </a:bodyPr>
          <a:lstStyle/>
          <a:p>
            <a:pPr algn="ctr" defTabSz="45503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Publications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9780" y="1902900"/>
            <a:ext cx="1416356" cy="27654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004" tIns="45495" rIns="91004" bIns="45495" rtlCol="0">
            <a:spAutoFit/>
          </a:bodyPr>
          <a:lstStyle/>
          <a:p>
            <a:pPr algn="ctr" defTabSz="45503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User-generated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5168225"/>
            <a:ext cx="1363781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004" tIns="45495" rIns="91004" bIns="45495" rtlCol="0">
            <a:spAutoFit/>
          </a:bodyPr>
          <a:lstStyle/>
          <a:p>
            <a:pPr algn="ctr" defTabSz="45503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Life sciences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0763" y="4403600"/>
            <a:ext cx="1449017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004" tIns="45495" rIns="91004" bIns="45495" rtlCol="0">
            <a:spAutoFit/>
          </a:bodyPr>
          <a:lstStyle/>
          <a:p>
            <a:pPr algn="ctr" defTabSz="45503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Cross-domain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Why Exploration in the Web?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d-cloud_color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3" y="980728"/>
            <a:ext cx="8912901" cy="58772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1368152" cy="29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encrypted-tbn0.gstatic.com/images?q=tbn:ANd9GcSxY6X1dMH1CzYKz4y5NEi7HsbroXPNwQo2wrtgog_S7-opS_F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1034108" cy="635239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0047" y="4136247"/>
            <a:ext cx="839945" cy="43204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2044" y="3915136"/>
            <a:ext cx="1299592" cy="22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1" name="AutoShape 7" descr="data:image/jpeg;base64,/9j/4AAQSkZJRgABAQAAAQABAAD/2wCEAAkGBhMREBMTExMVFRQSGCAaFxgWGRodHBkdHh8bICIcHCAaJSghIyIvIR4bHzIsIycsOC84GB4xQTAqNSgsLDUBCQoKDgwOGQ8PGjQfHh41Mi81NTMsNTA1Kik1NDE1LjI1LTQ1KjQwLCw1LjUpNTU1LDU0KikpLC4sLDQ1LikwK//AABEIAEgAaAMBIgACEQEDEQH/xAAbAAACAwEBAQAAAAAAAAAAAAAABQMEBgIHAf/EADcQAAIBAwMBBgQEBQQDAAAAAAECAwAEEQUSITEGEyJBUWEHMnGBFJGhsUJicoLRFSNSkiQzU//EABkBAQADAQEAAAAAAAAAAAAAAAACAwQFAf/EAC0RAAEDAgUDAwIHAAAAAAAAAAEAAhEDIRIxQVFhcYHwBKHxQpETFCKxwdHh/9oADAMBAAIRAxEAPwD3Glusag0S5HhUdWILcnoqqOpJ9SB9atX8xSNmBxtGemf0pPNbzvOoEiOIQJPEuBubIGdp9AT7Vl9RUIGFsyfOq00GAnE7IKpbS713T3TpIPEE+Xb7FSBuptYanIXCTJt3A7G6b8eq87TjnGaqzjv5ds6YSFcnByu4+eeCMLz96r3ly5hfZ/uJCd0cxPmpHh/mPUZ4zzWFrzS/UDMdZdGcgz0nfOy1uaKloz6QJygiPttytPSy61Vi5igXe4+Yk4RP6iPP2FSa1dMkJKfOxCJ/UxwP80ttxLblbeNU8eSsj55OMtkDqfTkdPatdesQ7ALDUjnId99O65JKLeK47zuZLghtuUKqviHn1Gcg/uKjNxLYsqsTNFIcAgeJT6AeY9B7Uarpkg7uR53Ld4q+ABQoc7Tt6n08661zSHWAsJ5G7rDgPtPK85zgGsTg9ocWgy24MzbkSR4NVG6f29wsihkIKt0IqSlmlQsD3gwFmUMygnAb1GfUHn6UzrrUnFzQSphFFFFWL1FFFFEUV1DvRl/5Aj8xVM2cglkkQgbgvDchsA9ccg+4/I0xpL2g7W29kAJGJdvljQZc/by+9QNEVCN/n+1dSxuOBgmfP4UbXEypMDC4d2OGTDDkAZHQ8D2qGa0ChRArgcGWHjlVPXnoxx/dz9arQ67f3C5SxCIehlm2sR9AMilOq6pcTMbJbcptw913Dh2KH+EE7fEfPPOKq/IOcYLu9pHzruujTY6YsN7g25vppytJq1+8hjEUZwJFIkkBCZ5xx1PXyrjVNPm2xs85JEqYCKFAydpI6nOCf8VatbyG5hMUTFGjA8DAq8ZGNuVbkdB9aja0aYgrI0UikM8beJdw8wCemfMHH3rLXouxODpJOV49rZZ3PRcd7C0kFd61Y7hCu98mRR83XGWJ+vFR6tpbLBKRcS4CHIYqQRjp0z+tfWiu2lUkQsIuRy6gkjHvyBn/ALUakJ5AsTd2omODt3MQo5J5wPLH3qDw1wecJk2GY4/dRXemNcRxR7lWRNo+Th1GBxg8H7EU4VsgH19aAK+10KVP8MRMqQEIoooq1eoooooiz/ajtP8AhsRRoz3MoAhXB2sScdenHU/UVHpGgRWUb3E7CSfBeaZuT6kLnoB0GOv6Uu1K0XUNQKCRlFtAHjeM/LJI2Q48jwBx50p7Ta5Nugsr4LGhcNLKhJWWNfYcrkjmtLWSA0d11adGWtpsME3dvHG9tN1d0TULiziNw8LyWso3oqNlrdCWYKVOARg5yOn0FTdgtatu7kleeIXFzIXkBYAjnCqN2MgD09ac6hrdpJbMolRklxFiN1ziQhOB5dfyFMG0O3IAMETBRgZRTx08x6VFzhBkRKhUrNLXY2kFx02HXyyQW8gvTPskQXVpIwikTHKHxKGxwyH5SP5SeDWisr8PAsrDb4csD1Uj5h9iCPtWb0S4ii1W8iXYgdYdqrjkgNnAX681p9QX/Zkx/wAG/Y1GpsqPU2IbFrEdxf3+y5j1SNkhdSSs+NhCnncu4E8cDHrUl5dJFG8rnCxKzM2OigZPv0H6Vg4dVSWx09IXLPEEEgXdlf8AxpRhuPUfpVTU9FEFhbvErh5rSVJjlyZM2kj+PJOTvVcE9OntVSyL0xHDAEdCMiuq8uu1l2xpOQCJd12ZBJ3TKUPcHwEEQ8YIzgMPFnOTLZwFUG986cbjxiNZljUd23yliWMJk2E48Oc/w5oi9FS9QytED40VXYeiuXCn7lH/ACqesb2PWD8fem23dyYbfafF3ed11nuieNvI+XjJNbKiIooooi8571NH1Fi+78Ndr4W692Q2ce4GfLoGFNobiK41hXVlkQ2Z2kEEHMhB/Qng037U6ALuDaNveRnfEWAIDDyOeqnoR71jbHs2JZFlsXNncJkXETZOw48lP8JI+hBB8q1Ahwk55LsMfTrMxuMOiCdOCdeOqb9rOztqZbNBBGDNcBW2qFyoViQduPQU2j7C2K9LdPzY/uayevvqUUtm06wSlJsR92Su9ypGDnGOM+VaT/Xr/aT/AKdyBn/3r6eXhya8IfAg+6g9tYMYGv3+qNeSFz2S02OO5vniRUTvFjUKMDwICcf3Mfyp5rOqLbW8075KwozkDqQoJwPfypN2f0q9iVVkkgVdxdwiMzMWYscsxAHJ8h/mn19ZJNE8Ug3JIpVh6qwwR+Rqqpc5ysXqTNSZn/LLzCDtjqOIbmS80yITBZBZyuI2ET8qe8Y53beemP2rS6r8TreGSRVjmmSBVaaWIIUjDDcDywLeHDHYG4pI3wedwkEt6JLSPACm3j78xqciIz/MFHTIHtgVZ1j4SrJcSSQvBGk+3eslrHM0ZVQuYWc+HIAGCCB156VWs6Z6j8TII2cRQ3FykUayTSQKCkSONylixBPh8WADxSpu0V9e6hNFYXMCQpbxTR95CXD94MjJBDAfY/Srd/8ADuZXm/BXYtortFSdDEH+VNm6M5G0leOnv7VEnw3uLecvY3q26GCODDwCVgsQwDksBk9elEXemfFENBAHtpZLyRpEa3twGIMJ2u2WIATPTJ88c4qjqPxXaRLd7S2uMG9FvKrpGGyFBMYBfhyWwM//ADbOOMsD8NGgW2eyumiuLdXVpJEEgmEjbn3rkc7/ABDB49+tcaX8M5IkQPdd64vxeu5jxvO3BXAbjJyc+XAxRF1qvxdt4Flk/DXUlvC5jM6Ivds4OCoJYHGeM4xnzoqhq/wpuJIJrOK/7uylcyLEYQzKS27Zv3AlN3PT0HvRRF6VUD2SGRZCo3qCA2OQD1GfT2r7RRegkZJV2vtGe2LJy8DLMo9TGdxH3GR96cxuGAI5BGR96KKl9KsJmmBsV1RRRUVUiiiiiIooooiKKKKIiiii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1240" y="5085184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6" name="AutoShape 12" descr="data:image/jpeg;base64,/9j/4AAQSkZJRgABAQAAAQABAAD/2wCEAAkGBxAQEBIUEBETFBMWEBYSERIWEBUSFxURFRQWFxUWFBUYKCggGBolGxUVLTEhJSkrLjowFx8zPDMsNygtMCsBCgoKDg0OGxAQGywlHyQ4LDQsLCwsLCwtLC8vLCwtLCw0LCwsLC0sLCwtNSwsLCwsLCwsLCwsLCwsLCwsLCwsLP/AABEIAIoBbQMBEQACEQEDEQH/xAAbAAEAAgMBAQAAAAAAAAAAAAAAAwQFBgcCAf/EAEYQAAICAQEEAwwGCAUEAwAAAAECAAMRBAUSITETQVEGBxUiVGFxgZGTodEUMjR0srMjQlJicoKxwTM1c6LxRJLh8CRjg//EABoBAQADAQEBAAAAAAAAAAAAAAABAgUEBgP/xAAwEQEAAgECBAMHBQADAQAAAAAAAQIDBBESITFRBUHwEyJhgZGh0VKxweHxFDJxBv/aAAwDAQACEQMRAD8A6j3Ybbt0VdVlaI6m3csDZBwVJGCOXI8SDOnS4a5bTWZ2ces1FsFYtWN+fNNsDum02sGEbdsxxqbAbzlf2h5x68SM2mvi69O62n1ePN/169p6s1Od1EBAQEBAQEBAQEBAQEBAQEBAQEBAQEBAQEBAQEBAQEBAQEBAQEBAQEBAQEDC92Wi6bQ3qBxCdIvprO/genBHrnRpb8GWs+ubl1mPjwWj5/Tm4yrEEEEgg5BBwQRyIPUZvvMR3hunc93fWVYTVg2JyFg/xFH7w5OPj6Zn59BW3PHynt5NTT+JWr7uXnHfz/v11dD0Gvq1CB6XV1PWDyPYRzB8xmXelqTtaNm1jyVyV4qzvCzKLkBAQEBAQEBAQEBAQEBAQEBAQEBAQEBAQEBAQEBAQEBAQEBAQEBAQEBA+MMjB5dcDhG09J0F9tX7FjIP4QfFPrGPbPSY78dIt3eSy09ne1O0q0u+a1s3aN2mffosKN145MOxl5MPTKZMdckbWjd9MWW+K3FSdnRe57u8puwmpxTZy38/o2PpP1PXw88ys+htXnTnH3/ttafxKl/dycp+39eubcQc8pwNN9gICAgICAgICAgICAgICAgICAgICAgICAgICAgICAgICAgICAgICAgIHKe+Touj1u+BwtrVv518Q/AJ7ZtaC/Fi27PP+J4+HNxd4/bl+GqTtZxAQM73P91d+iIG9v0541MeAH7hP1T5uXmnNn0tMvPpPd2abWZMM7dY7fjt+zrmg1iX1JbWco6hlPmPb55h3pNLTWesPR0vF6xaOkrEqsQEDy7hRliAO0nEpfJWkb2mIj48kxWZ5Q+gy0TExvCH2SEBAQEBAQEBAQEBAQEBAQEBAQEBAQEBAQEBAQEBAQEBAQEDTO+hot7TV2gca7cH+CwYP+4JO/w++15r3/hmeKY98cX7T+/97OYzYYL47gcziExG6rbrf2R6z8pOy8U7qj2FuZzCzrvei1+/o3qJ41WnA7Es8Yf7ukmN4hTbJFu7b8Ovvj4ezepwNBHdeqDLED/3qHXPjmz48NeLJbZalLXnasMZqdr9VY/mP9hMPU+Nz0wx85/H5+jtx6PzvLGW2sxyxJPn/t2TDy5smW3FkmZn4+uXydla1rG1YZzY1masfskj1cx/Wep8Hy8emiv6ZmP5hm6uu2TfuvTVcxAQECtrtfTQu9dYlak7oLMFy2CcDPM4B9kDzs3aVOpUvQ4dQxQsAQN4AEjjz5iBX1ndDpKX3LL0DggFM7zAnGAQMkcxJ2RuychJAobR2zptOQL7kQkZCluJHLIXnjhButaXULaiuhyjqGU4IyrDIPHzQJYCAgICAgICAgICAgICAgICAgICAgICAgYDu01enXSXV3WKrPWejXmxccUIUccbwHGdOlpeckWrHRya2+OMU1vO2/RxCzWn9UY85m/s87FVVmJ5nMld8gIG6d6vaXQat1bIS2ojlzdDvL8N/wBsyPGNRhw4uK8848vP6fRqeF1vbJMRHKXS9TtdjwQbo7TxPyE8NqfGsl+WGOGO885/Efd6fHpKxztzY52JOSST2k5mNe9r24rTvPxdcRERtDzKpIGT2HZh2XtGfWP+fhNvwPLtltj7xv8AT/fs49ZXesWZqenZxAQGYGld9b7JV95X8uyTCtuiTvWfYn+8v+CuJK9Gmd1n+a2/69f4a5aOiJ6uySi5A5b31vtdX3cfjeWhSzfu5f7Dpfu1X5aysrR0ZSEmYCAgICAgICAgICAgICAgICAgICAgIGi98Huj1GnsWmg9GDUHawDxjlmXdUnl9Xnz49XXpaLT0vWb25/Bk+IavJjtFKcuXVzqxyxLMSzE5LEkknzk8TNWIiI2hizMzO8sTqEwx9OR6DJh9YndHJSQLWmpBGTxmB4prsuPJ7Kk7fHzaei01LU47c2R0Go6K2t/2XBPoB4j2Znnc1faUtWfNrY7cFons6jPKt4gICBPorN2xT+9g+g8D/WdOiy+y1FL/H9+T55q8VJhs09yxiBW2nqxTTbaRno6nsx27qk4+EDjmi0er2rqGBcM+6XZrGIRVyBgAZwMkYAEv0fPqk2/3MarRVq1zVmtnCgJYxG/usR4pA6geMbkxs3fvWfYn+8v+CuVlavRpHdpnwlqN3n0ibvp6NMfGWjorPVkNR3C7RsU2WsjNgnde5nsPmzgrn+aRvCeGVjvZbYsGo6BmLVujFFJJ3XXj4ueQI3uHoiSsvPfW+11fdx+N4gs37uX+w6X7tV+WsrK0dHINja3WmwJprLTZYprAD5JBwxwW+r9X63DGDxl1I3ZHbXcfrNPUdRc1bYIL4sZ3GSACSRx4kciZG6ZiW397PbFl9VtdrFzUV3WJydx97AJ68FT7RIlNZbnIWICAgICAgICAgICAgICAgICAgIGh99TRZSi4fqs1TehhvL8VP8A3TS8OvztX5sjxXH7tb/L6udTVYqO2oMOPqMJidlG7TsvnHb85O76xMShkpW9E3Ajz59v/E8743i96mTvy+nOP5avh1/dtX5rMw2k6R3P6npNNU3Xu7p9K+L/AG+M81q6cGa0euba09uLHEshOd9iAgJA2jSW76K3aoz6ev4z3ely+1w1v3j7+f3YuWvDeYSzoUYvuq+w6r7tb+AxCJ6NE71H2m7/AEB+MS0q1ZrvrfZKvvK/l2SITbok71n2J/vL/griSvRpndZ/mtv+vX+GuWjoiersb8j6JRdxzvcf5hR/A/5bS0vnXqyXfW+11fdx+N4hNm/dy/2HS/dqvy1lZWjo5b3vv8x0/wD+n5NkvKlero/d3/l2o/hX8xZWF56NY70n1tX/AA0/1tkyrV0aVXICAgICAgICAgICAgICAgICAgIGF7sdF02hvUDiE6Rf4qzv4Hpxj1zo0t+DLWfXNzazH7TBaPXLm4xN95cgIFe7SA8uB+ELxbur0KVfBHPhODxTH7TTTPbn+fs7tDfhyx8eS5PJN1tfcXqyFsTsYOB5mGD/AEHtmR4lj51t8mp4fMTFqy2pLAZlTGzumsw9yFSAgZvYlmUK9jfA/wDnM9R4Jl4sM0/TP2nn++7N1ldrxPdkptORU2tpOnouqzjpKnQHsLKQD8YHHdi7Wv2ZqHJrG/umuyt8jrB4EeccDxGDL9Xzidlnug29rNfUXevd09bAndU7gc+KCznm3jYwO3lI2JndufesP/wn+8v+CuRK1ejSO7Szd2neesWIwB8yIf7S0dFZ6srre+RqHrZUqrQkEb+8WIz1gdsjZPEm72WxLem+kOhWtUK1kjG+zcMrnmoGePnHniSsIe+uw+l1cf8Apx+N4gs3/uW+w6T7rV+WsiVo6OMbG2k+luS5ApZM4DZx4ylTnBHUxllIlntu93V2qoak11oGxvsGJJAIOBnlxA7ZGyZs2bvX7LsqqttsUr0pUICMEom942Owlz7M9ciU1hu8hYgICAgICAgICAgICAgICAgICAgfCM84HCdqaToL7av2LGQfwg+KfWMe2ekx346Rbu8llp7O9qdp/wAVZd8yAgfCO0Z65W9YvWaz0latppMWjyXNRs043q/GBGcdePN2zwU2mlppfrHL6PWRMWiLR5pu5q/c1Kg/rAofXxHxAnPracWGfhzdeivw5o+PJu0wW6lS4jnxkTVSadk6sDylJjZ8pjZ9gZDYtmLMftDHrHH5zW8Fy8Go4f1R945/ly6uu9N+zOz1jMebLAoLMQFAJYk4AA4kknkIGOu2joXxv3aZsct6ytse0whIu2NIBgaigDs6av5wk8M6Tymj3yfOB5s2rom+tfpz6baz/UwIk1mzwcizSg9oeoGEcljw1pPKaPfJ84Tu+eGdJ5TR75PnA++GdJ5TR75PnBu5H3DWomvoaxlVR0mWYhQM0uOJPDmZeXzjq6oNbs/Oek0ue3fqz7ZRfkseGtJ5TR75PnCdzw1pPKaPfJ84Nzw1pPKaPfJ84Nzw1pPKaPfJ84Nzw1pPKaPfJ84Nzw1pPKaPfJ84Nzw1pPKaPfJ84Nzw1pPKaPfJ84Nzw1pPKaPfJ84Nzw1pPKaPfJ84Nzw1pPKaPfJ84Nzw1pPKaPfJ84Nzw1pPKaPfJ84Nzw1pPKaPfJ84Nzw1pPKaPfJ84Nzw1pPKaPfJ84Nzw1pPKaPfJ84Nzw1pPKaPfJ84Nzw1pPKaPfJ84N1xHDAFSCCAQQcgg8iD1iB6gIHKe+Vouj1m+BwtrVv518U/AJ7ZtaC/Fi27PP8AiePhzcXeP25fhqk7WcQEBAzWzbM1jzeL7OXwxPE+MYfZ6u0/q2n8/fd6Tw/Jx4I+HL18tk40ys6ndywYFT15ByOXOZdrbVmJ6O+kTN44erZpiPRkD6rY5QiY3XAcz5vgm0eekTd57w9mePwnTouL/kU4Ou8f39nzy7cE7tnnuWMQEBAQEBAQEBAwuy+5XRaZ1emnDrndcu7EZBB5nHImTujaGakJIEeovWtGdzhVBZj2AczAkgICAgIEVd6szqpyUIDjB4EqGHp4EQDXqHCE+MVLgfuqVBPtZfbA+6a9bEV0OVdQ6nBGVYZBweI4GBEddVgne4C0VE4P+IWChfaQIFmAgICAgRXahUKBjgu+4nAnLbrNjhy4K3sgSwEBAQEDTO+hot7TV2gca7cE/uWDB/3BJ3+H32yTXv8AwzPFMe+KL9p/f+9nMZsMEgIE2k0tlzBKkZ2P6qqWPpOOQ85lbWrWN7TstSlrztWN5bdoe5O+ivf1BVd5gOjU7zDgfrHl1dWZ5H/6LUVmtL44323jf/3nHr4vT+DaG8TauSdt+e0evyv00Kn1Rjz9ftnjr5LX/wC0vUY8NMce7CSfN9SB9AzyhEzszGydn9IuWbABxgc+3nNPw/w6mqib2tyidto6/VwanUcE7RDOUadEGFUD+vrM9Jg02LBG2Ou3ruzb5LXn3pSz7qEDFaQW222MbnVUv3FqVa90qoXO+WUsSSTyI4Yx2yfJHmpajUXmnUahbmXomv3KQlZrK6dnXDkrvne3Dkhhz4cuMC1YbrdTYi3tVWtNT4RKy287Wg+M4YYwg4Y9kk3UqbtSKKb21LMTdShTo6lRle9Km3vF3t7DE5BAz1AcI9fZErFhvsfV41D1rVYFrVK6j/09Vh3i6nIy54cOvjyxHkt1lZ2frXssryRhtIlpUD9djxwecmY5z67oieUMZtJrLtKGNrKRtFU8Va+IXaK1pneU8VAXHnHHMQLO1NU9VlNRuvwa7HeyvT9NaxVqwoKojBV8c5O6OQ49ol4XW6k01BWKu2qaoWW6dkLVbthVmqIUg4A5buSOoHEDK60XJpn6Imy5aW3CQuXsC8CQMLknq4CQli/p+5RqHS+2yxKSwrvqWsocNusUCIxUkeg7vCSjdY2gltGm1D9PZYwqJXfWrCsAeICqOfYc8ojrBPSUG0te30h6zbqK1WpGXoNK15LOXyXIRwAAq4HDr59SCepVqNTcdKpsNJfS2WXYqAbfVqR4osB3PrtwIPP1wPi6q7dSrpW3m1r6fpt1N8VqllmcY3N7CYzu9fKBJtW96FpTprjv2kPaKRbaFCM2FStCOYHHdPDPpAnksbC1LuLQxtZVsAre2hqHZCik5UqucMWGQBwx6SIVU0tj36spqLKsOnBFqOW6Cvi2+rebgMSPJPmk2fr3tbTFsfpNA1zgAfXzRyPMDx24SbR19d0RPT12UtjrdVp9C/TuyutCGopUECPWAN0hQ2Rw4ljykz1RHROt7JW5U4J2kqHgD4rXorc/MTIjy+f8pnz+X8Pdz3uuosW9k6NnWusJWUPRqP8AE3gWbJznDDhjGDxkdI3T1l51OvLWgPqfoyfR67Uwahvsxff8a1SCFATgP2+PMSdkb7o69VqTTpN23x7b3Q2PWp3qhXeysEXdxkIpHqznjkJdq6jcyBq7xYlQJVKEtG9g4azdrON7HLI82JA99PddZQq2mpX0vTPuIhO9lMbpcEAeMeoyduckTvsqWvbYunBt8ddoW1i0opO6iahQSowu9ujsxnjjqgXKunDampbmdlqR6ndawQ79IMHcVQVyg6s8TxjyPNP9PNp04qJXpFFz8OK1KASpzyYsyjHZv9YkDJwkgIGP7oNF9I0t1fW1bbv8YGV/3AT64b8GSLPjqMftMVqd4cNBnonlIW9nbNv1DbtFbOevA4D+JjwX1mUvkpjje07PpjxXyTtSN28bF73Y4Nq7M/8A1VkgfzPzPqA9MzsviHljj5z+Grg8L88s/KPz/jdtBoKaF3Ka1RexRjJ7SeZPnMz73ted7Tu1aY6442rG0PO1ad+lx143h6V4/wBpwa/F7TT3r8/pzdWmvw5YlqE8a3n1VJ5QiZiEyUdsrNnzm/ZMBjlKqb7snsOzDsvaM+sf8/CbfgeXbLbH3jf6f649ZXesT2ZqenZxAQKC7PZbGZLnVWcO9e6jKWwAcEjIyFGePoxAhv2KGFiC6xarGZrKgEwd85sAYjeAYk54/rHBEIXa9Kq2vYCcuiIRwwBWXIx5/wBIfYISh8Fp0KVZbdR63ByMk12rYM8MYyoz5oRsoV7Pte3WfpbKke4DARPGX6NSpZGYE5yCM8R4vbmPJPmuXbK8ZDVa9W7V0XihGygII+uDgjHPzyd0bPngZeg6EO/+L0wsJUt0nTdOCeGD4/m5SNzZ6u2azGt+mcWorr0gVPGRypZWXGMZVcYwfF58TkJPoORXv2O7V2dIGIQEnDDBCgDGGPn4DjCVm1SVIDFSQQGGCVPaMgjPpEDH+Bw3S9NY9hsq6E5Cpivxvq7oGDljx8w5QjZ7bZrPVZXbe9ium5ndrUgEEEjdAGTnsxw5SdzbyetRs8mw2V2vWzIqPhUYMFLFThgcEbzcR28c4EhKRNGN+ty7MyVNVk7o3g5rJZgABnNY5YHE8IEFuyVIOHdW6c3q43SVsIIOARgjBYYI5EwPt2zmdU3rn6RHLpaFQEEqVIK4wVwx6vjiELOlpZAd+xrCTnJVFwMDgAoHD05PGEql2y2L2Ml9lYswXCrWeIUJlSwJBwB2wJqdnVo1ZXIFdBoRc8NwlPXkdGPjEzvujboq6PYu4KVa+x0p3ejQrWBlV3VLFQC2B6OMnc2WG2YhUrlsHULqOY+utiuBy+rlRIgmEOo2PvGwLdYiWkmytQnEkANusQSuQOOD5xg8YSg2tVWliNvahGFe4Oi0xvXczkA/o3CkEebq58JKE+gpe6uh794PXa7rwCllxbWhdeomtwSBjB9kSQ9anZRZ7Ct1lYsA6RVFZyQu7kFlJXKgD1cMGQlWs2fYL6RXY6KmlKb4RWBwyABt4YzgZ4Yk79fXdG3T12W6Nkqq1jfdilzX7x3cvY4sDb2BjH6RuAxyEhKWytKmsuO+d5EVgFL8ELY3VUFifHPbB8VbYei3OlsKlTbYzBWxlK95mVeHLiztjq6QjqkohlJCSAgIGqp3BaPpmsbfZSxYVFsICTnHDBI82fbO2ddl4eGPqz48Nw8c2nefh5Nl0+nStQtaKijkqqFA9AE47Wm07y7q1isbRG0JZCxAGBqur2f0TEHOM+Keoj5zxWt019Nk4Zjl5T6823i1HtK7x183gCcSxAQJ9HZu2Kf3uPoPA/1nTosvstRS/wAf35PnlrxUmGzT3LGICAgICAgICAgICAgICAgICAgICAgICAgICAgICAgICAgICAgICAgIHmxAwwwBHYZS+OuSvDeN4TW01neGJ1eycca+P7p/sZ5/V+CzHvYPpP8AE/n6u7Fq/K/1YtlIOCMHrEwbVms8No2mHbExMbw+SEkiRs+kt30Vu1Rn09fxnu9Jl9rhrfvH38/uxcteG8wmnQoQEBAQEBAQEBAQEBAQEBAQEBAQEBAQEBAQEBAQEBAQEBAQEBAQEBAQECDU6RLB4w49RHMTl1WjxaiNrxz7+cevo+mPLbH0YXV7Pevj9Ze0dXpE8xq/DMun96Per3jy/wDY9Q0cWorfl0lTmc6Gb2HZlCvY3wP/AJzPUeB5eLDNP0z9p/vdm6yu14nuyU2nIQEBAQEBAQEBAQEBAQEBAQEBAQEBAQEBAQEBAQEBAQEBAQEBAQEBAQEBAQKGr2Yr8V8VvgfSJk6vwjFm97H7tvtPy/mPu6sWqtXlbnCtsyp67SrKeK8+Y4cRx9s4vDMObTamaXrO0x18uXTn9X11FqZMe8T0ZiejcBAQEBAQEBAQEBAQEBAQEBAQEBAQEBAQEBAQEBAQEBAQEBAQEBAQEBAQEBAQEBAQEBAQEBAQEBAQEBAQEBAQEBAQEBAQEBAQEBAQEBAQ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3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168" y="3666024"/>
            <a:ext cx="1317767" cy="4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8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93364" y="3666024"/>
            <a:ext cx="7956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9593" y="2488166"/>
            <a:ext cx="1218351" cy="3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41" name="AutoShape 17" descr="data:image/jpeg;base64,/9j/4AAQSkZJRgABAQAAAQABAAD/2wCEAAkGBxITEhUUEBQVFhUWGR4XGRcYGR8gHhgYGBgaGBobGh0dHSggGxonHBkXIjEhJi0rLi4uGh80ODMsNygtLisBCgoKDg0OGxAQGi0mHyQsLC8wLDQsLCwsLCwsLCwsLCwsLDQsLCwsLCwsLCwsLCwsLCwsLCwsLCwsLCwsLCwsLP/AABEIAHQBAAMBEQACEQEDEQH/xAAcAAEAAgMBAQEAAAAAAAAAAAAABgcDBAUCAQj/xABBEAABAwEFBQUEBgkEAwAAAAABAAIDEQQFBhIhMUFRYXEHE4GRsSJyocEjMjNCUtEUNDVic5Kys/AWVOHxU4Ki/8QAGgEBAAMBAQEAAAAAAAAAAAAAAAMEBQIBBv/EAC0RAAICAQMCBQMFAQEBAAAAAAABAgMRBBIxITIFM0FRcRMiYRQjUoHRkcFC/9oADAMBAAIRAxEAPwC8UAQBAEAQBAEAQBAEAQBAEAQBAEAQBAEAQBAEBqWu84I3NbLKxjnbA5wBPmulCUllI4lbCLxJpG2uTspHF94TPtkveOcMjy1oqRlaD7JHCooa81sUQiq1j1PmtXZOV0tz4ZaOCLXLLY4nzElxqKna4AkAnjUb1m6iKjY0jb0c5Tpi5ckZ7Qb/AJmzdxE90bWtBcWmhcXcxqAOSsaaqLjuZV1t81LZF4MGA8Qz9+IZXukY+tMxJLSBWoJ1ovdRVHbuSONHqJ79knlMspUDXCAIAgCAIAgCAIAgCAIAgCAIAgCAIAgCAIAgCAIAgCAqrG2EbZLbHyRM7xklKGo9mgAoanQaLS0+orjXh+hiazR3TucorKZZV02Z0UEUbzmcxjWk8SBRZ82pSbRsVRcYKL9DFbrls0zg6aFj3DYSNV7GycVhM5nRXN5lFM32NAAAAAGgA3BcEvBGsV4SbayHtfkkApWlQ4bq8COKsU3uvo+CpqdIrXlPDMeFcHtsrzJI/PJSjaCgaDt6le3ajesJdDnT6RVPc3lmDGmJ5IXiGCgdSrnbaV2Ac+a9opUlukearUuD2xI7dmMbTG8GRxkZvaaVpyI2FTSog106FWGrsi+ryi0IZA5oc3UOAIPIioWe1g108rKPaHoQBAEAQBAEAQBAEAQBAEAQBAEAQBAEAQBAc/EF4mz2aWZrcxY0kDiefJd1w3zUSK6z6cHL2I92fYsmtveiZjQY8pDmAgHNXQ1J10/yin1NEasYfJV0WqldncuCYqqXwgCAIAgCArztAuiTve/a0uY4AOoK5SNNeR4q7p5rG0zNZVLdvXBGLvu6Wd4ZE0knfTQcydwViUlFZZThXKbxFFyWOARxsYNQ1obXjQUWW3l5N2MdqSMy8OggCAIAgCAIAgCAIAgCAIAgCAIAgCAIAgCA+OAIodQUBis1ljjFI2NYNtGgDXwXrk3yeRio8IzLw9CAIAgCAIAgMUr2RtLnUa0CpK9WW8HLaissh9qx57X0UVW8XOoT4AaKytN7spS13X7Ud24MQR2kEAZXjUsJ3cQd4UNlTgWKb42fJvy3hE12Vz2h3CvrwXGGSOyKeGzZXh2CgNaG3xPdla9pPCvpxXuGcKyLeEzZXh2EAQBAEBoMviEuyh4rsHAnqutrIldBvGTatVpZG0vlc1jW6lzjQDxXiTbwiSUlFZZxP9bXf/uWeTvyU36a3+JX/WUfyH+trv8A9yzyd+Sfprf4j9ZR/I6l33pBOKwSskptyuBp1G0KKUJR7kTQshPteTcXJ2EAQBAEAQBAEAQBAEAQBAEAQEex1m/RXZdmZubpX86KajvKurz9PoVsrxlHbwZm/S48vOvSn/Siu7GWNLn6qwb0zquJO0k+qrnb5JtdTiYYyfwhQvk0a+xHm+TSCSnBI8nlvYyHWN1JGEfiHqpXwUI9yJ8oTTCAIAgMdpjzMc0aVBFeoRHkllNEOjueYuy5COZ2DnXeptyM9UzbxgwdsDiLJEATrMAefsPOviAptD5j+B4n5K+f9Kmggc85WNc53BoqfILUbS5MKMXJ4SNk3RaP/BL/ACO/Jc/Uh7o7+jZ/F/8ADDZLVJC8Pjc5j27xoR/nBeyipLDPIzlB5Twy7MCYm/TYTnoJo6B4G+uxw5Gh8QVkain6cunDPodHqfrQ68rkkyrlsIAgCA+Fw4hBk+oAgKevftGtn6Q/uS1sbXEBhaDUNNPaJ1qeRC1IaOvb15MK3xG3e9vBatz24TwRygU7xodThUahZs47ZOJtVT3wUvc3FydhAEAQBAY54WvaWvALXChB3hep4eUeNJrDIfasCe19FLRvBwqR4jarK1PuijLQ9ftZ3Lgw/HZgSCXPdoXHhwA3BQ2WuZYpojXxyRWTaeq7KTJtc/2MfuqGXJoVdiPN9/YSdPmkeRb2Mh1l+uz3h6hTPgoR5RO55msaXONANqgNJtJZZFbffsjz7ByN5bT1P5KVRRSnfKXHQ0BbJBqHu8yvcIi3y9zsXVf7gQ2Y1B+9w68ly4+xPXe+JEgtUuVjnDc0nyC4Rak8JshbLzlDs+ck7dToeVOCl2oz1ZJPOTH2xfqkX8Yf25FPoe9/B74n5S+f9Id2YftCP3XeitavyjP8O84u5ZB9CVX2v3ZGx0MzAGvkzNfT72XKQeoqQTzC0tDNtOLMbxSuKcZLlmh2SzEW0tGx0bq+BBC71q/bz+SLwyTVuPwSDG+PzC90Fjpnbo+QioaeDQdCeJOig0+l3LdPgtavX7Hsr59yurRf1qeavnlJ98j0KvqqC4SMqWotk8uT/wCky7M8Qyh8wtEjnQMj7xznknIQeJ11103qpq6o4W1dTQ8P1Esy3volk52Ju0C0TuLbO4wxbqfWdzcd3QfFSVaSMVmXVkOo8QnN4h0RE3W2QmpkfXjmNfVWdsfYpfUnzlkguDG9rszhV5lj3sea+TtoPwUNmmhNcYZZp11tb6vKLkuS9orVC2WE1ad29p3g8wsmytwltZv1Wxtjuifny3/aye+7+orcj2o+Ws7me47znaAGyyADYA8gDoKrxwi/Q9Vs0sKT/wCk77Kr5tD7Q6J73vjLC45iTlIIoQTsrWip6yuCjlLqafh11kpuLeUWos02QgCAIDFarQ2Npe80a3UlepNvCPJSUVlkStONjX6OIZeLjqfAbFOqPdlKWs69Eda48SRznIRkfuG0HoVxOpx6k1WoU+nDIzJtPVdFNk2uf7GP3VDLk0KuxHm+/sJOnzSPIt7GQ6y/XZ7w9QpnwUI8okGLJyAxg2GpPhSnqVHBFnUy6JHIuew99JlOgAqei7k8IgqhvlgkklxwFtA2nME19dVHuZbdEMcEStUBY9zDtaaKVPJSlHa8EmsU5fZDXaGub5DT4KNr7i3CWaiKFSFIz9sX6pF/GH9uRTaHvfwSeJ+Uvn/SHdmH7Qj913orWr8oz/DvOJlfHaZDFK6OOJ0mQlpdUAEjQ04iu9VIaOUllvBoW+JQhJxSzgrrE+IpbbKHy0AaKMYNjQdvUnitCmmNawjJ1GoldLLJJgWxvs9ltVuIpSMti5ne7pXKPNV9TJTnGv8APUuaKDrrld+OhBo2Oe4AVLnGg5kn81c6JGYk5Mui5+z6xxRgSxiWSntOcTSv7orQD4rJnq7JPo8I+gq0FUY/cssjfac2KyxRWazMbG2QmSQNH1slA2p36k/yhT6TM5OcnnBV8Q21QVcFjPJwMAYabbZnd7XuogC8A0zF1cra7q0Pkp9Tc649OWVdFpldP7uEXFFctmazu2wRBn4cgp46arKdk285N5U1pbVFYKu7ScKR2Usms4yxvOVzdzXbRT900Om6nNaOlvc/tlyY2v0sa8ThwzL2Q3i5tokhqcsjc1ODmb/InyHBea2GYqXsdeGWNTcPchFv+1k9939RVyPajNs7mW9hXClikscD5IGOe5gJJrqfNZd19isaTN3TaWmVUW49cEnuy6YLOCLPE2MHblG3qdpVedkp9zLldUK1iKwbq4JAgCAICLY+kIijaNhdr4DT/OSnoXVlPWN7UiDq0Z5msUhbIxzdocCOtV4+qOotqSaO5aWZXuB3Ej4qsiaSw2iW3DaWuiaAdWihCikupepknFI84htLWxFpPtO0A9SkV1F8ko4IvYGF0jAPxD1Uj4KUFmSOvi360fQ+oXMCfU8o84T+u/3fmkxpu5knUZcITff28nX5BTR4M63vZ2Lq/U39Hei4fcWK/Kf9kZKkKZn7Yv1SL+MP7cim0Pe/gk8T8pfP+kO7MP2hH7rvRWtX5Rn+Hecdq+ezGd0z3WeSLu3EuAeXAiprTRpr1UVetiopSXUsW+GTc24tYNy4+y5rXB1skDwPuMqAerjQ06UXFmtb6QR3T4Yl1sefwiT40iay7p2sAa1sdAAKAAEaAKtQ27U37l7UpKiSXsUnc/6xD/FZ/WFsWdj+D5ynzI/KP0asE+rKu7ZbMc9nk3EOYeRBDh51PkVo6GXRox/FY9YyNXsjvVkc0sLyAZg0sJ3uZm06kO+C61sG4qS9DjwyyMZOL9f/AAttZhtlc9r17M7uOztILy7O4fhaAQK8yT8DyV/RVvLkZXidq2qHqR/sosxdbcw2MY4nxoAp9a8V4K3hsW7c+yIvfEJZPKx21sjgf5irFbzFMpWxcZtP3Ll7Or0jlscbGEZ4hke3eKbD0I3rJ1UHGxt+pv6G2M6klyiUquXAgCAIAgNG+btbaIix2h2tPAhdQlteSO2tWRwyA2nDtpYad0Xc26g/5zVtWxfqZstPYnwdnDmGHh4ktAyhpq1u8kbCeACjstWMIno0zzukdLEF1EnvIxX8Q+YUMZehLfU29yI8x5B0JB5KQqp4DnEnUklBySTD11Fp7yQUP3Rw5lRyl6Fuipr7mYMWj2ozyPqF7A51PKPmEx7bz+6PVJnmm5ZJlGXCFX40id9eNfgFNHgz7u9nYulh/RHabQ6nPRcS7iepftP+yMAV0G9SFM2e2FpNkjIGgmFeXsPGviQpdD5j+CTxPyl8/wCkO7LoybewgbGOJ5ClFb1j/bKHhy/e/ouxZB9AEBw8btJsFpAFT3Z+FCpqPMj8kGq8mXwUhcbC60wBoqTKzT/2C2LHiD+D5yhZsjj3R+i1gn1Ry8S3Ky1wOhfpXVrvwuGw/wCbiVJVY65bkQ30q2Diyib3umayyZJmlrhsO51N7TvC2YWRsWUfN21TqliSN2LF9vazILTJl2a0J/mIzfFcvT1N52ki1lyWNxzIIJrRJlYHySOPMk8yfmVI3GC69EQxjOyWF1ZdmB8NCxQ0dQyyUMhHLY0chU+ZWPqLvqS/B9DpNN9GGHy+SNdpWD3vcbVZm5iR9KwbdNjmjfptHIKzpNQktkv6Kmv0jk/qQXyVnDM9hqxzmu4gkH4LQaT5MhSlF9OhN+zO/LSbWInSPkje0lzXEupQVDhXZ86qnq64KGcdTR8Pusdm1vKLeWWbgQBARq+MUBjiyEBxGhcdleXFSxqz1ZVt1O14ic6DF0wPttY4cACPmV26kRLVT9SV3bb2TMzs6EHaDwKhlFxeGXITU1lG2uTsIDWnu+J5q5jSeNNfNe5Zw64vlCCwRM1YxoPGmvmmWI1xjwjZXh2YrRZ2vFHtDhzRPB5KKl0Ys9nYwUY0NHJet5PIxUeiMq8OjXtNijkoXsBI3r1No5lCMuUZmNAFAAANgC8OksGBl3xB2YMaHcaL3LOFXFPODJarMyRpZI1r2u0LXCoPgUTaeUdSipLDNW67ms9nB/R4mR5tpA1NNlSdSF1OyU+5nFdMK+xYN9cEgQHwjigOZYcO2SGTvIoI2P4gbK8NzfBSSunJYbIYaeqD3RisnUUZMEBr26wRTNyTRte3g4A+uwrqMnF5TOZwjNYksnAdgC7ya9zTkHup6qb9Vb7lb9DRnO07V2XRBZxSCJkdduUanqdp8VFOyU+5k9dUK+1YN1cEgQHKvDDlkmOaWCNzvxZaE9SKEqSN048Mhnp6p9ZRRkuu47NZ6mzxMYXbSBqRwqdacl5Oyc+5ntdNdfasHRXBKEBqXrMWQyObtDTTyXUVlnFjxFtFZq2ZIQEiwTKRK9u5zanqDp6lRWroWtK/uaJqq5fCAIAgCAIAgCAIAgCAIAgCAIAgCAIAgCAIDk33e3deyzV5/wDkfmuoxyQXW7ei5IvNanvNXucep+Slwim5N8szWS8pYz7LiRwJqP8AheOKZ1GyUeGS67ra2VmZum4jgVE1gvQmprKM08zWNLnmgG0rxLJ02kssi9sxQ8n6JoaOLtSfkFMq16lOWpf/AMnmy4okB+kaHDlofyR1r0EdTL1JNHIyaOo1a8EeehHVRdUy2mpx/BXt63Y+B+V40+67cR+fJWoyUjMsrcHhmkBwXRGTfCd0uiaZJBRzxQDg3brzPyVeyeeiNDT1OKyyQKIshAEAQBAEAQBAEAQBAEAQBAEAQBAEAQBAEBBbzkLpZCfxEeRp8lMuDNseZM1V6cBAdzCkh7x7dxbXxB/5K4nwWdM/uaPeMpzSNg2Grj4UA9Sva16nuqlwiLqUqBASTBs5zPZuoHdCDQ+o8lFYvUtaV9WiTvYCKOAI4FRFtrJihsUTDVkbGni1oHoF622eKEVwjOvDoIAgCAIAgCAIAgCAIAgCAIAgCAIAgCAIAgCAh2ILIWSk/dfqOu8KWLyihdDbLPucxdEIQEmwtZCA6Q/e0b03n08lHN+hc08MfcMWWIvY17dSytfdNKnwova3h4GphlZXoRBTFIICV4RsRa10jvvaN6DafOnkobH6FzTQwtzJEoy0EAQBAEAQBAEAQBAEAQBAEAQBAEAQBAEAQBAEAQGK02dr25XioRPBzKKksMht62Vscha2tOamTyULIqMsI3sP3dHJVz6mm7d4rmTaJKa4y6slAFNijLp9QHBvS4oTVwBaeDTp5EKSM2VrKI8nm67hh0c7M7kTp8AkpsV0R5Z3wFGWT6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66048" y="4568295"/>
            <a:ext cx="936104" cy="42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35497" y="4458112"/>
            <a:ext cx="958416" cy="5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43" name="AutoShape 19" descr="data:image/jpeg;base64,/9j/4AAQSkZJRgABAQAAAQABAAD/2wCEAAkGBhESEBMTEhQQFRQWGBwXGBUWFRYXFRwVFxUYFxcYFhYYHiYeGBkjHRUUIC8gIycpLCwtFx4xNTAqNSctLCkBCQoKDgwOGg8PGSwkHyQtLCwpLC81KSkpKSwsLCksLCw1LCw0KSwsKS0pLCosLCwsLCkuLCwsKSksKTUsKSwsLP/AABEIAHgA4AMBIgACEQEDEQH/xAAbAAABBQEBAAAAAAAAAAAAAAAAAQMEBQYCB//EADwQAAIBAgQEBAQEBAMJAAAAAAECAAMRBBIhMQUiQVETYXGRBjKBwSNSobEUQmLhBxXwM0Nyc4KSosLR/8QAGgEBAAIDAQAAAAAAAAAAAAAAAAEFAgMEBv/EACkRAAIBAwQBBAICAwAAAAAAAAABAgMEERITIWExBSJBUZGxgeEjYnH/2gAMAwEAAhEDEQA/APcYTyGEywad3o9ehPIYRgbvR69CeQwjA3ej16E8hhGBu9Hr0J5DCMDd6PXoTyGEYG70evQnkMIwN3o9ehPIYRgbvR69CeQwjA3ej16E8hhGBu9Hr0J5DCMDd6PXWYAXOgEwPxH/AInBGNPChXI0NVtVv/Qo+b1OnrMZxrF2sg66n07RnhyKq3JW5PW2wlzZWMXDdqLP0jguLuWdEOPtkuv8Z49zc4iovktlHsBJXD/8QsdSIvUFVeocA/8AkLETP4/E5nPYaD7yMGlxsUpLDgvwiv3aieVJnt3wz8YUcYLLyVQLtTJ1t3U/zCX08J4VRasSqW8VVLqe4RSSpHW8tMPWDorDYi/9p569tFRlmHj9Ftb3TmsS8jsIQAubDecJmEJapwkpSrtUCZlVbDMCykuAbqDcaX3kVuFVQheykAZiA6lgp6lQbgaj3kE4ZEhJ+M4Q9OmjmxDLc8y6EsQANbnYa+cbr8KqIpYhbDRsrKxUnbMFOkDDIkI9hcG9QkKBoLkkhVA7knQR6pwiqHVLKWYZgFYHl3uTsBbW94GCHCS34VVDKLA5r5SrBlOUXNmBsSO0jpQYqzAcq2ue2Y2HvAwcQnYoNkL25QQt/MgkD2Bk3B4LSrnX/cmot/MizC31gYK+Ecr4ZktmFri4B3sdiR0+sbgBCEJJAQhCAEIQgBCE5qVAoJJAA1JPaAZjilf8Z/I29hIjVIzjMeHquw0BNxftGTUnqqU9NOK6RUTjmTZJNSLTqayJngHmesjSWi8QKVA9IlWAtcdyCDb6GXXAHvSt2P2BmUVpreA0rUQfzEn6bD9pxeoSWy8/aN9unrLGS+E4hUr03b5VYE+Xn9N/pIkJ54si3XCmnSxBZqZzKArB1OY+IDcC99tdRJuSmnihBQFM0mCPnBqNdR/VvvcWEzUIJyW1eiHp4Ziy5FUK5zLmH4rX5b3vZr7SZiQqUsQoXDoCAEyOGdlFQWJ5jfTXYTOwgZLzhmB0r0nsy5EJKMvzZgVAc8t9Tod7RxiczUmU0gaHh0i5GtnDauOXm5hpoLiVWExoVWR0DoxBtcqQwuAQw9TDF40MqoqhEW5AuWN2tcljvsO0E54JninD0kBK+IKoqBQwbKFW2pXQFu3YQ4qaYC06RUq7eKTcaZtEQnplBN/WVEWCMlrSwxNGrRDUy61Fb51AKhWUlSSAbXEnUsWtOrmvSfLhlFswKllIuvnsZm4sDJM4pTGfOr51qcwJILg9Vcb3HfrIcIQQERmAFzoIM1hcyhxOLas4UaLfQfczrtbWVeWPCXlmirVVNdlhW4zTG129Nv1nC8cTqrD2kTEYNEQm7X2G28gZzLqHp1u14ZwyuamTT0MSri6kH9/qI7M1QZAAQ7K49pHxHHqg0z+wAnFV9Mal7JcdnRC649y56NPicUlMXYgfufQTH8e48anKOVB07+ZiYenVxL2W5/M5vYDzPfymj4f8O0aViRnf8zC/sNhNbVK1/wBpfozTnV6RicPhK1TVKdRh3ANvc6Tl3ZSVYFWGhB0IM9MkDifBaVcc683Rhow+vUeRmEb159yMnRXwYIV5148j47BtTdkO6kiXXwn8PpWVqtXMQGyqt7A2GpNtTvb6Gdc6+hZZrVPIvBOGtXbqKY+ZvsPP9ptVUAADQDQDyiU6QUBVAAGwAsJ3KuvXlVfPg6IU1AIKpJsLk9hvCd0apVlYbqQR6g3H7TQbDkUzpoddtD03tEl3iMbSCuEYWQHw99fFBD+3L7GI1WgGJPhFbnwwBsnhPYVPPN4e+t79JBOCmKEAGxsdj3tobRGUg2NwR0O8tGxNNsOBdfFAbcaBTUJIXsxuD6X2Mdr4ijmYDw8rGtrbXcmlYkXHS0DBTQlvxGkvhMwCBc6eHy2bKUckEkXJ+Unf9ROcHUw+VM4W+zaHQIxYH/rGVfoYGCrKHsfaDoQSCCCNwd5ajFJ4LKpphiikgjqHcsBfrYi044tikfORkJ8XlIFiUK669RcDeBgrch7Hvt07+mhh4Z10Omp0Ox2J8pZ0ayWpvmXkpOhW/NmIcCw6g5hr6xeIYtHphUYAqELD85CBd7brqLbakjWBgqoQhJMSv41Xy0rfmNvpuZSUsUVNxb6yz+JR+Gp7N+4MzhqT0Pp7UaP/AFsrblN1CdiMcz2zEaeUY8SRvEh4k7tZz6Scw5C3aViYc1KqoNCxAv8AvHjVNrdJJ4VTHj0ifzfYzVXk3BtfCNlNYlhmrwWCSkgRBYD3J6k+ckQhPKt5eWWwQhCAY34wwf4mYdQD9vtL74YoZcJSHcZj6kkyJ8UJfL6H95P4A98NS8lt7Eid9df4ISNFN++SLCEITgN4RadMsQBuSAPUmwiRzDVMrox2VgfYg/aQSd4jBOm9iNdVIIutgRcdRce4ifwj5M9ja5Gx0yhSb9hziSv8zDeIHuEYEDKo0JcNfLcXJygHWSG4whbN+KLOzhbCzZkRQGObT5T0OhgnCK2rhGW17a221PMuYfpOUwrlwliGPQ6Ha+t9tNZYpxdRbR9MuulxaiaRK67gm4+0hLWC1FYPVsLc1gHGnQFiPpeBwJVoPdRcP2yNn+gA1EbWixvZWNt7A6evaWa8Vpg7XJUqX8NVOrBhyKwBGltwdfKN4riSuDdqgILEFVADXVQMwDcpGW3XSBhEKrg3VmUq11vcWJtbQn0842UNr2Nu9tJcNxdDULXqi9UVdAL6X/DPNsOh8zpK/G4zOEAuAqgZb8t7k6DtrAaRGhCEkxCEIQCNxDCeJTZO40PYjYzB1iVYqwIINiPOeiyp418PpXF75ag2bv5MOonZbXO17X4NNSnq5McKsXxIuL4DiqZsabMPzJzD9Nf0jNPheJY2FKr/ANpH6mWSuIv5NG0x3+IEbfG6ix2l7wj4NNw2II/5Y/8AY/YS3xPwvhXH+zC+akqZqd9BPBlsDPBPiFagC1CA3fof/hl5MfivhGpT1ovnH5W0b6HY/pOcFx6pTORrgjQqw2mmVtTr+6i+foy3JU+Jr+TZQlCnH77gfQwbGVKhslwPb3M1w9OrOWGsL7JlcwS45OOK1c7nsNPaP/DVSyvTP8puPRv7/vI2JoBLA7mcYepY3VsrdD9jLmtaxqUVTj8eDhhWcajk/k00JAwXECSFqCzHY9D/AHk+ecrUZ0ZaZlnCamsoJ3QpZnVfzMF9yB95xO8PWKOri11YML7XUgi/tNJsHjw58ubS1s24vlzZc1u14/iuDMrFVIa2m6i7AXYILm9gR5xluIMQRZfk8PrtmzX33jv+cNmLFVLZi6nXlZgAbC+uwOvUQTwMjhtTso5c2rKOU25jroNRFq8MqLvlGoU8y6EgkX10BAJBiNj2N9F1pin12FtfXSO0+LsGLZV1Ksd/5EZBY300Ym/QgWgcHJ4U4V2JQZQp+YWIa9ip67GJU4XUBbTYncgMcurWW+tutp3W4sXBDKCCoXVnJ5SSGzE3JuTvFfjDEliq5ubKdeXP81hex3Nr7XgcDFfAOi3YC1wDYgkFlzLcDa4B9oiYJihYZSBuARmAva5Ha86r49mDgheYoTa/8ilRb6GOrxdhT8Owtly7ta2bNfLfLm03tA4OH4VUBsQu7A8wsCls2Y9LXHvOcTgSrqg5iwUi3dhsO+8dHFm5rqpDs7MNRfxMtxe+gGUWjbcQPiLUAUFMoA1IsosL3NzA4OqnDCAnMl2zfzDLykD5up1hU4U6qCSoOdkILAEFcuvpzf6vHKfF8osqBVAYCzOG5mDGz3uNradLiKeNEtmKISHLjVtCyqpG+uiDXcHWBwQ8RhmQgNbUXBBuCO4P0MZLSTj8c1TLcfKMo1Zja5OrMSSdZBMEHRecF4hvODTJkgU1p0rXjf8ADmADCAPZDKvjvAfGQsulRRynv/Sft2k1sYRuDE/zRZlCbhLVEhrKwzF8OUk63FppcHi6aJYnW9zoZWY2oPFcjYmMGtPVwkpQWfnkp5cSeCZi8Tmcnp09I2GkU1YqVrTapmDiaDgVNazGi7ZbqzI3UOiFlsem0sMBifEpq3UjX16zJVsTmN/K3tND8PNekf8Ai+wlZ6jBSp6/rH9/nj8HVbSxLSWkIkJQFiLCJCALCJCALCJCALCJCALCJCALCJCALEhCAFoQhAFiQhAOXpA7zO8TTK9hNJImP4ctQdj3glGPxL2N+8Z8WWGP4TUW4IuO4/eUdYlDY+/T/XlLq2uU4KL8o46tH3ZRL8SKHkEYmL/Ezq3EadBYK82XB8OUoqDueY/X+1pRcA4CzEVKoso1VTuT0JHQTUytvblTW3H+Too0tL1M9ehCEqS1CEIQAhCEAIQhACEIQAhCEAIQhACEIQAhCEAIQhACEIQAtK/H/D+FrgirRpOD+ZQYQgGdrf4RcJY3/hyvktSoB7ZpZcG+AuH4Vg9HD0w42druw8wXJynzFosJlrl9mOlfRfwhCYm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5390" y="3122095"/>
            <a:ext cx="1255850" cy="6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9541" y="1907703"/>
            <a:ext cx="380411" cy="41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9952" y="1587594"/>
            <a:ext cx="483961" cy="5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86038" y="1587594"/>
            <a:ext cx="895598" cy="62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39028" y="1957613"/>
            <a:ext cx="895072" cy="3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5496" y="6324600"/>
            <a:ext cx="4032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adapted from</a:t>
            </a:r>
          </a:p>
          <a:p>
            <a:r>
              <a:rPr lang="en-US" sz="1600" dirty="0" err="1" smtClean="0"/>
              <a:t>Suchanek</a:t>
            </a:r>
            <a:r>
              <a:rPr lang="en-US" sz="1600" dirty="0" smtClean="0"/>
              <a:t> &amp; </a:t>
            </a:r>
            <a:r>
              <a:rPr lang="en-US" sz="1600" dirty="0" err="1" smtClean="0"/>
              <a:t>Weikum</a:t>
            </a:r>
            <a:r>
              <a:rPr lang="en-US" sz="1600" dirty="0" smtClean="0"/>
              <a:t> </a:t>
            </a:r>
            <a:r>
              <a:rPr lang="en-US" sz="1600" dirty="0" err="1" smtClean="0"/>
              <a:t>tutorial@SIGMOD</a:t>
            </a:r>
            <a:r>
              <a:rPr lang="en-US" sz="1600" dirty="0" smtClean="0"/>
              <a:t> 2013</a:t>
            </a:r>
            <a:endParaRPr lang="en-US" sz="16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Why Exploration in the Web?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d-cloud_color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3" y="980728"/>
            <a:ext cx="8912901" cy="58772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1368152" cy="29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encrypted-tbn0.gstatic.com/images?q=tbn:ANd9GcSxY6X1dMH1CzYKz4y5NEi7HsbroXPNwQo2wrtgog_S7-opS_F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1034108" cy="635239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0047" y="4136247"/>
            <a:ext cx="839945" cy="432048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5724128" y="2060848"/>
            <a:ext cx="2160240" cy="1224136"/>
          </a:xfrm>
          <a:prstGeom prst="wedgeRectCallout">
            <a:avLst>
              <a:gd name="adj1" fmla="val -59314"/>
              <a:gd name="adj2" fmla="val 819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24.9M entities</a:t>
            </a:r>
          </a:p>
          <a:p>
            <a:pPr algn="ctr"/>
            <a:r>
              <a:rPr lang="en-US" dirty="0" smtClean="0"/>
              <a:t>2.16 Billion triples</a:t>
            </a:r>
          </a:p>
          <a:p>
            <a:pPr algn="ctr"/>
            <a:r>
              <a:rPr lang="en-US" dirty="0" smtClean="0"/>
              <a:t>50,000 properties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1499807" y="1916832"/>
            <a:ext cx="2160240" cy="1224136"/>
          </a:xfrm>
          <a:prstGeom prst="wedgeRectCallout">
            <a:avLst>
              <a:gd name="adj1" fmla="val 53379"/>
              <a:gd name="adj2" fmla="val 789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40M entities</a:t>
            </a:r>
          </a:p>
          <a:p>
            <a:pPr algn="ctr"/>
            <a:r>
              <a:rPr lang="en-US" dirty="0" smtClean="0"/>
              <a:t>1.9 Billion triples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1187624" y="4581128"/>
            <a:ext cx="2160240" cy="1224136"/>
          </a:xfrm>
          <a:prstGeom prst="wedgeRectCallout">
            <a:avLst>
              <a:gd name="adj1" fmla="val 64373"/>
              <a:gd name="adj2" fmla="val -500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 entities</a:t>
            </a:r>
          </a:p>
          <a:p>
            <a:pPr algn="ctr"/>
            <a:r>
              <a:rPr lang="en-US" dirty="0" smtClean="0"/>
              <a:t>120M triples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6324600"/>
            <a:ext cx="4032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adapted from</a:t>
            </a:r>
          </a:p>
          <a:p>
            <a:r>
              <a:rPr lang="en-US" sz="1600" dirty="0" err="1" smtClean="0"/>
              <a:t>Suchanek</a:t>
            </a:r>
            <a:r>
              <a:rPr lang="en-US" sz="1600" dirty="0" smtClean="0"/>
              <a:t> &amp; </a:t>
            </a:r>
            <a:r>
              <a:rPr lang="en-US" sz="1600" dirty="0" err="1" smtClean="0"/>
              <a:t>Weikum</a:t>
            </a:r>
            <a:r>
              <a:rPr lang="en-US" sz="1600" dirty="0" smtClean="0"/>
              <a:t> </a:t>
            </a:r>
            <a:r>
              <a:rPr lang="en-US" sz="1600" dirty="0" err="1" smtClean="0"/>
              <a:t>tutorial@SIGMOD</a:t>
            </a:r>
            <a:r>
              <a:rPr lang="en-US" sz="1600" dirty="0" smtClean="0"/>
              <a:t> 2013</a:t>
            </a:r>
            <a:endParaRPr lang="en-US" sz="1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Why Exploration in the Web?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 smtClean="0"/>
              <a:t>Ranked retrieval </a:t>
            </a:r>
            <a:endParaRPr lang="en-US" sz="2000" dirty="0" smtClean="0"/>
          </a:p>
          <a:p>
            <a:pPr lvl="1"/>
            <a:r>
              <a:rPr lang="en-US" sz="2000" dirty="0" smtClean="0"/>
              <a:t>R</a:t>
            </a:r>
            <a:r>
              <a:rPr sz="2000" dirty="0" smtClean="0"/>
              <a:t>elational databases, XML, RDF and graph databases,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sz="2000" dirty="0" smtClean="0"/>
              <a:t>text and multimedia databases,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sz="2000" dirty="0" smtClean="0"/>
              <a:t>scientific and statistical databases, social networks </a:t>
            </a:r>
            <a:endParaRPr lang="en-US" sz="2000" dirty="0" smtClean="0"/>
          </a:p>
          <a:p>
            <a:r>
              <a:rPr lang="en-US" sz="2000" dirty="0" smtClean="0"/>
              <a:t>P</a:t>
            </a:r>
            <a:r>
              <a:rPr sz="2000" dirty="0" smtClean="0"/>
              <a:t>references</a:t>
            </a:r>
            <a:endParaRPr lang="en-US" sz="2000" dirty="0" smtClean="0"/>
          </a:p>
          <a:p>
            <a:r>
              <a:rPr lang="en-US" sz="2000" dirty="0" smtClean="0"/>
              <a:t>D</a:t>
            </a:r>
            <a:r>
              <a:rPr sz="2000" dirty="0" smtClean="0"/>
              <a:t>iversity</a:t>
            </a:r>
            <a:endParaRPr lang="en-US" sz="2000" dirty="0" smtClean="0"/>
          </a:p>
          <a:p>
            <a:r>
              <a:rPr lang="en-US" sz="2000" dirty="0" smtClean="0"/>
              <a:t>N</a:t>
            </a:r>
            <a:r>
              <a:rPr sz="2000" dirty="0" smtClean="0"/>
              <a:t>ovelty</a:t>
            </a:r>
            <a:endParaRPr lang="en-US" sz="2000" dirty="0" smtClean="0"/>
          </a:p>
          <a:p>
            <a:r>
              <a:rPr lang="en-US" sz="2000" dirty="0" smtClean="0"/>
              <a:t>S</a:t>
            </a:r>
            <a:r>
              <a:rPr sz="2000" dirty="0" smtClean="0"/>
              <a:t>urprise</a:t>
            </a:r>
            <a:endParaRPr lang="en-US" sz="2000" b="1" dirty="0" smtClean="0"/>
          </a:p>
          <a:p>
            <a:r>
              <a:rPr lang="en-US" sz="2000" dirty="0" smtClean="0"/>
              <a:t>S</a:t>
            </a:r>
            <a:r>
              <a:rPr sz="2000" dirty="0" smtClean="0"/>
              <a:t>erendipity </a:t>
            </a:r>
            <a:endParaRPr lang="en-US" sz="2000" dirty="0" smtClean="0"/>
          </a:p>
          <a:p>
            <a:r>
              <a:rPr lang="en-US" sz="2000" dirty="0" smtClean="0"/>
              <a:t>Recommendation systems</a:t>
            </a:r>
          </a:p>
          <a:p>
            <a:r>
              <a:rPr lang="en-US" sz="2000" dirty="0" smtClean="0"/>
              <a:t>…</a:t>
            </a:r>
            <a:r>
              <a:rPr sz="2000" dirty="0" smtClean="0"/>
              <a:t>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However…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sz="2000" dirty="0" smtClean="0"/>
              <a:t>Does data exploration have any future?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sz="2000" dirty="0" smtClean="0"/>
              <a:t>We have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Q</a:t>
            </a:r>
            <a:r>
              <a:rPr sz="2000" dirty="0" smtClean="0"/>
              <a:t>ueries and search for getting at information </a:t>
            </a:r>
            <a:r>
              <a:rPr lang="en-US" sz="2000" dirty="0" smtClean="0"/>
              <a:t>of </a:t>
            </a:r>
            <a:r>
              <a:rPr sz="2000" dirty="0" smtClean="0"/>
              <a:t>interest</a:t>
            </a:r>
            <a:endParaRPr lang="en-US" sz="2000" dirty="0" smtClean="0"/>
          </a:p>
          <a:p>
            <a:r>
              <a:rPr lang="en-US" sz="2000" dirty="0" smtClean="0"/>
              <a:t>D</a:t>
            </a:r>
            <a:r>
              <a:rPr sz="2000" dirty="0" smtClean="0"/>
              <a:t>ata warehousing and OLAP for stylized analytics</a:t>
            </a:r>
            <a:endParaRPr lang="en-US" sz="2000" dirty="0" smtClean="0"/>
          </a:p>
          <a:p>
            <a:r>
              <a:rPr lang="en-US" sz="2000" dirty="0" smtClean="0"/>
              <a:t>D</a:t>
            </a:r>
            <a:r>
              <a:rPr sz="2000" dirty="0" smtClean="0"/>
              <a:t>ata mining for discovering</a:t>
            </a:r>
            <a:r>
              <a:rPr lang="en-US" sz="2000" dirty="0" smtClean="0"/>
              <a:t> </a:t>
            </a:r>
            <a:r>
              <a:rPr sz="2000" dirty="0" smtClean="0"/>
              <a:t>surprising patterns</a:t>
            </a:r>
            <a:endParaRPr lang="en-US" sz="2000" dirty="0" smtClean="0"/>
          </a:p>
          <a:p>
            <a:r>
              <a:rPr lang="en-US" sz="2000" dirty="0" smtClean="0"/>
              <a:t>…</a:t>
            </a:r>
            <a:r>
              <a:rPr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</a:t>
            </a:r>
            <a:r>
              <a:rPr sz="2000" dirty="0" smtClean="0">
                <a:solidFill>
                  <a:srgbClr val="FF0000"/>
                </a:solidFill>
              </a:rPr>
              <a:t>hy do we need exploration?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sz="2000" dirty="0" smtClean="0">
                <a:solidFill>
                  <a:srgbClr val="FF0000"/>
                </a:solidFill>
              </a:rPr>
              <a:t>What's the need it's intended to fill?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sz="2000" dirty="0" smtClean="0">
                <a:solidFill>
                  <a:srgbClr val="FF0000"/>
                </a:solidFill>
              </a:rPr>
              <a:t>What is new in data exploration?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2000" dirty="0" smtClean="0"/>
              <a:t>Amelie Marian, </a:t>
            </a:r>
            <a:r>
              <a:rPr sz="2000" i="1" dirty="0" smtClean="0"/>
              <a:t>Rutgers University</a:t>
            </a:r>
            <a:endParaRPr lang="en-US" sz="2000" i="1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Melanie Herschel, </a:t>
            </a:r>
            <a:r>
              <a:rPr sz="2000" i="1" dirty="0" smtClean="0"/>
              <a:t>Université Paris Sud 11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Inria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Saclay</a:t>
            </a:r>
            <a:endParaRPr lang="en-US" sz="2000" i="1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Daniel Keim, </a:t>
            </a:r>
            <a:r>
              <a:rPr sz="2000" i="1" dirty="0" smtClean="0"/>
              <a:t>University of Konstanz</a:t>
            </a:r>
            <a:endParaRPr lang="en-US" sz="2000" i="1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Yannis Tzitzikas, </a:t>
            </a:r>
            <a:r>
              <a:rPr sz="2000" i="1" dirty="0" smtClean="0"/>
              <a:t>University of Crete</a:t>
            </a:r>
            <a:r>
              <a:rPr lang="en-US" sz="2000" i="1" dirty="0" smtClean="0"/>
              <a:t> &amp; FORTH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sz="2000" dirty="0" smtClean="0"/>
              <a:t>K. Selcuk Candan, </a:t>
            </a:r>
            <a:r>
              <a:rPr sz="2000" i="1" dirty="0" smtClean="0"/>
              <a:t>Arizona State </a:t>
            </a:r>
            <a:r>
              <a:rPr sz="2000" i="1" dirty="0" smtClean="0"/>
              <a:t>University</a:t>
            </a: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7 minutes to </a:t>
            </a:r>
            <a:r>
              <a:rPr lang="en-US" sz="2000" smtClean="0"/>
              <a:t>each </a:t>
            </a:r>
            <a:r>
              <a:rPr lang="en-US" sz="2000" smtClean="0"/>
              <a:t>participant</a:t>
            </a:r>
            <a:endParaRPr lang="en-US" sz="2000" dirty="0" smtClean="0"/>
          </a:p>
          <a:p>
            <a:pPr lvl="1"/>
            <a:r>
              <a:rPr lang="en-US" sz="2000" i="1" dirty="0" smtClean="0"/>
              <a:t>The 5 things that the “hat” covers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FF0000"/>
                </a:solidFill>
              </a:rPr>
              <a:t>The past!</a:t>
            </a:r>
          </a:p>
          <a:p>
            <a:pPr lvl="1"/>
            <a:r>
              <a:rPr lang="en-US" sz="2000" i="1" dirty="0" smtClean="0"/>
              <a:t>The 5 things that the “hat” does not cover</a:t>
            </a:r>
            <a:r>
              <a:rPr lang="en-US" sz="2000" dirty="0" smtClean="0"/>
              <a:t> – </a:t>
            </a:r>
            <a:r>
              <a:rPr lang="en-US" sz="2000" dirty="0" smtClean="0">
                <a:solidFill>
                  <a:srgbClr val="FF0000"/>
                </a:solidFill>
              </a:rPr>
              <a:t>The future!</a:t>
            </a:r>
          </a:p>
          <a:p>
            <a:endParaRPr lang="en-US" sz="2000" dirty="0" smtClean="0"/>
          </a:p>
          <a:p>
            <a:r>
              <a:rPr lang="en-US" sz="2000" dirty="0" smtClean="0"/>
              <a:t>Half-way audience participation</a:t>
            </a:r>
          </a:p>
          <a:p>
            <a:endParaRPr lang="en-US" sz="2000" dirty="0" smtClean="0"/>
          </a:p>
          <a:p>
            <a:r>
              <a:rPr lang="en-US" sz="2000" dirty="0" smtClean="0"/>
              <a:t>5 minutes to summarize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466-1488-874A-B55D-8ADD87B09D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454</Words>
  <Application>Microsoft Office PowerPoint</Application>
  <PresentationFormat>On-screen Show (4:3)</PresentationFormat>
  <Paragraphs>116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ExploreDB 2014</vt:lpstr>
      <vt:lpstr>Why Exploration in Databases?</vt:lpstr>
      <vt:lpstr>LOD Cloud</vt:lpstr>
      <vt:lpstr>Slide 4</vt:lpstr>
      <vt:lpstr>Slide 5</vt:lpstr>
      <vt:lpstr>Exploration at a Glance</vt:lpstr>
      <vt:lpstr>However…</vt:lpstr>
      <vt:lpstr>Panel Participants</vt:lpstr>
      <vt:lpstr>Panel Schedule</vt:lpstr>
      <vt:lpstr>Panel Participants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Kostas Stefanidis</dc:creator>
  <cp:lastModifiedBy>Georgia Koutrika</cp:lastModifiedBy>
  <cp:revision>802</cp:revision>
  <dcterms:created xsi:type="dcterms:W3CDTF">2014-03-14T06:39:58Z</dcterms:created>
  <dcterms:modified xsi:type="dcterms:W3CDTF">2014-03-27T19:35:28Z</dcterms:modified>
</cp:coreProperties>
</file>