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3"/>
  </p:notesMasterIdLst>
  <p:sldIdLst>
    <p:sldId id="256" r:id="rId2"/>
    <p:sldId id="428" r:id="rId3"/>
    <p:sldId id="472" r:id="rId4"/>
    <p:sldId id="429" r:id="rId5"/>
    <p:sldId id="430" r:id="rId6"/>
    <p:sldId id="431" r:id="rId7"/>
    <p:sldId id="432" r:id="rId8"/>
    <p:sldId id="460" r:id="rId9"/>
    <p:sldId id="461" r:id="rId10"/>
    <p:sldId id="462" r:id="rId11"/>
    <p:sldId id="436" r:id="rId12"/>
    <p:sldId id="437" r:id="rId13"/>
    <p:sldId id="438" r:id="rId14"/>
    <p:sldId id="463" r:id="rId15"/>
    <p:sldId id="464" r:id="rId16"/>
    <p:sldId id="465" r:id="rId17"/>
    <p:sldId id="466" r:id="rId18"/>
    <p:sldId id="467" r:id="rId19"/>
    <p:sldId id="443" r:id="rId20"/>
    <p:sldId id="468" r:id="rId21"/>
    <p:sldId id="445" r:id="rId22"/>
    <p:sldId id="446" r:id="rId23"/>
    <p:sldId id="469" r:id="rId24"/>
    <p:sldId id="447" r:id="rId25"/>
    <p:sldId id="470" r:id="rId26"/>
    <p:sldId id="449" r:id="rId27"/>
    <p:sldId id="450" r:id="rId28"/>
    <p:sldId id="471" r:id="rId29"/>
    <p:sldId id="453" r:id="rId30"/>
    <p:sldId id="458" r:id="rId31"/>
    <p:sldId id="45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2268" autoAdjust="0"/>
  </p:normalViewPr>
  <p:slideViewPr>
    <p:cSldViewPr>
      <p:cViewPr>
        <p:scale>
          <a:sx n="110" d="100"/>
          <a:sy n="110" d="100"/>
        </p:scale>
        <p:origin x="-176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0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A916FF-9586-4340-A4E7-5DCA26AB0668}" type="datetimeFigureOut">
              <a:rPr lang="en-US"/>
              <a:pPr>
                <a:defRPr/>
              </a:pPr>
              <a:t>3/27/14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070CA1-41AA-426F-B733-E36C92764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5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92C99-E798-422B-AE77-4A02458BF4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96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152400"/>
            <a:ext cx="30622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46038" cy="396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543800" cy="16764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2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2" y="1447800"/>
            <a:ext cx="4268788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2087563"/>
            <a:ext cx="4268788" cy="4313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7800"/>
            <a:ext cx="4270375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87563"/>
            <a:ext cx="4270375" cy="4313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356B46B-9E2A-49BE-B1C3-F6742C010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05600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CD03631-1112-47C3-9C3E-45F9A1D01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05600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ster Layout">
    <p:bg>
      <p:bgPr>
        <a:gradFill>
          <a:gsLst>
            <a:gs pos="8000">
              <a:schemeClr val="tx2"/>
            </a:gs>
            <a:gs pos="9000">
              <a:schemeClr val="tx2">
                <a:lumMod val="40000"/>
                <a:lumOff val="60000"/>
              </a:schemeClr>
            </a:gs>
            <a:gs pos="10000">
              <a:schemeClr val="bg1"/>
            </a:gs>
            <a:gs pos="92000">
              <a:schemeClr val="bg1">
                <a:lumMod val="95000"/>
              </a:schemeClr>
            </a:gs>
            <a:gs pos="93000">
              <a:schemeClr val="tx2">
                <a:lumMod val="40000"/>
                <a:lumOff val="60000"/>
              </a:schemeClr>
            </a:gs>
            <a:gs pos="94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0" y="63500"/>
            <a:ext cx="6254750" cy="444500"/>
          </a:xfrm>
        </p:spPr>
        <p:txBody>
          <a:bodyPr>
            <a:normAutofit/>
          </a:bodyPr>
          <a:lstStyle>
            <a:lvl1pPr algn="r">
              <a:defRPr sz="2100" b="1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2875"/>
            <a:ext cx="2603500" cy="254000"/>
          </a:xfr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pic>
        <p:nvPicPr>
          <p:cNvPr id="8" name="Picture 4" descr="C:\Documents and Settings\cgunter\Desktop\File Sharing\posters\seclab-logo-new-colors-large[1]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79" y="6448672"/>
            <a:ext cx="2572471" cy="39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08750"/>
            <a:ext cx="2825750" cy="23812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 dirty="0" smtClean="0"/>
              <a:t>Sponsorship Information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635750" y="6524625"/>
            <a:ext cx="2508250" cy="190500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 dirty="0" smtClean="0"/>
              <a:t>For More Information …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143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8255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8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00" y="7143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8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762500" y="8255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8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60007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90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0" y="5969000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762500" y="60007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88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2381250" y="58896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92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6038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93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0" y="5572125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762500" y="56038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9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81250" y="54927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96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52228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97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0" y="5191125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762500" y="52228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9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81250" y="51117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0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0" y="48260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01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0" y="4794250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4762500" y="48260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03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2381250" y="47148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4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0" y="10953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5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0" y="12065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06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4762500" y="10953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7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4762500" y="12065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08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0" y="1492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9" name="Text Placeholder 17"/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603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10" name="Text Placeholder 15"/>
          <p:cNvSpPr>
            <a:spLocks noGrp="1"/>
          </p:cNvSpPr>
          <p:nvPr>
            <p:ph type="body" sz="quarter" idx="42" hasCustomPrompt="1"/>
          </p:nvPr>
        </p:nvSpPr>
        <p:spPr>
          <a:xfrm>
            <a:off x="4762500" y="1492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11" name="Text Placeholder 17"/>
          <p:cNvSpPr>
            <a:spLocks noGrp="1"/>
          </p:cNvSpPr>
          <p:nvPr>
            <p:ph type="body" sz="quarter" idx="43" hasCustomPrompt="1"/>
          </p:nvPr>
        </p:nvSpPr>
        <p:spPr>
          <a:xfrm>
            <a:off x="4762500" y="1603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12" name="Text Placeholder 15"/>
          <p:cNvSpPr>
            <a:spLocks noGrp="1"/>
          </p:cNvSpPr>
          <p:nvPr>
            <p:ph type="body" sz="quarter" idx="44" hasCustomPrompt="1"/>
          </p:nvPr>
        </p:nvSpPr>
        <p:spPr>
          <a:xfrm>
            <a:off x="0" y="1873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13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0" y="1984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14" name="Text Placeholder 15"/>
          <p:cNvSpPr>
            <a:spLocks noGrp="1"/>
          </p:cNvSpPr>
          <p:nvPr>
            <p:ph type="body" sz="quarter" idx="46" hasCustomPrompt="1"/>
          </p:nvPr>
        </p:nvSpPr>
        <p:spPr>
          <a:xfrm>
            <a:off x="4762500" y="1873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15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4762500" y="1984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16" name="Text Placeholder 15"/>
          <p:cNvSpPr>
            <a:spLocks noGrp="1"/>
          </p:cNvSpPr>
          <p:nvPr>
            <p:ph type="body" sz="quarter" idx="48" hasCustomPrompt="1"/>
          </p:nvPr>
        </p:nvSpPr>
        <p:spPr>
          <a:xfrm>
            <a:off x="0" y="2254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17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0" y="2365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18" name="Text Placeholder 15"/>
          <p:cNvSpPr>
            <a:spLocks noGrp="1"/>
          </p:cNvSpPr>
          <p:nvPr>
            <p:ph type="body" sz="quarter" idx="50" hasCustomPrompt="1"/>
          </p:nvPr>
        </p:nvSpPr>
        <p:spPr>
          <a:xfrm>
            <a:off x="4762500" y="2254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19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4762500" y="2365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20" name="Text Placeholder 15"/>
          <p:cNvSpPr>
            <a:spLocks noGrp="1"/>
          </p:cNvSpPr>
          <p:nvPr>
            <p:ph type="body" sz="quarter" idx="52" hasCustomPrompt="1"/>
          </p:nvPr>
        </p:nvSpPr>
        <p:spPr>
          <a:xfrm>
            <a:off x="0" y="2635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21" name="Text Placeholder 17"/>
          <p:cNvSpPr>
            <a:spLocks noGrp="1"/>
          </p:cNvSpPr>
          <p:nvPr>
            <p:ph type="body" sz="quarter" idx="53" hasCustomPrompt="1"/>
          </p:nvPr>
        </p:nvSpPr>
        <p:spPr>
          <a:xfrm>
            <a:off x="0" y="2746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22" name="Text Placeholder 15"/>
          <p:cNvSpPr>
            <a:spLocks noGrp="1"/>
          </p:cNvSpPr>
          <p:nvPr>
            <p:ph type="body" sz="quarter" idx="54" hasCustomPrompt="1"/>
          </p:nvPr>
        </p:nvSpPr>
        <p:spPr>
          <a:xfrm>
            <a:off x="4762500" y="2635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23" name="Text Placeholder 17"/>
          <p:cNvSpPr>
            <a:spLocks noGrp="1"/>
          </p:cNvSpPr>
          <p:nvPr>
            <p:ph type="body" sz="quarter" idx="55" hasCustomPrompt="1"/>
          </p:nvPr>
        </p:nvSpPr>
        <p:spPr>
          <a:xfrm>
            <a:off x="4762500" y="2746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24" name="Text Placeholder 15"/>
          <p:cNvSpPr>
            <a:spLocks noGrp="1"/>
          </p:cNvSpPr>
          <p:nvPr>
            <p:ph type="body" sz="quarter" idx="56" hasCustomPrompt="1"/>
          </p:nvPr>
        </p:nvSpPr>
        <p:spPr>
          <a:xfrm>
            <a:off x="0" y="3032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25" name="Text Placeholder 17"/>
          <p:cNvSpPr>
            <a:spLocks noGrp="1"/>
          </p:cNvSpPr>
          <p:nvPr>
            <p:ph type="body" sz="quarter" idx="57" hasCustomPrompt="1"/>
          </p:nvPr>
        </p:nvSpPr>
        <p:spPr>
          <a:xfrm>
            <a:off x="0" y="3143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26" name="Text Placeholder 15"/>
          <p:cNvSpPr>
            <a:spLocks noGrp="1"/>
          </p:cNvSpPr>
          <p:nvPr>
            <p:ph type="body" sz="quarter" idx="58" hasCustomPrompt="1"/>
          </p:nvPr>
        </p:nvSpPr>
        <p:spPr>
          <a:xfrm>
            <a:off x="4762500" y="3032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27" name="Text Placeholder 17"/>
          <p:cNvSpPr>
            <a:spLocks noGrp="1"/>
          </p:cNvSpPr>
          <p:nvPr>
            <p:ph type="body" sz="quarter" idx="59" hasCustomPrompt="1"/>
          </p:nvPr>
        </p:nvSpPr>
        <p:spPr>
          <a:xfrm>
            <a:off x="4762500" y="3143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28" name="Text Placeholder 15"/>
          <p:cNvSpPr>
            <a:spLocks noGrp="1"/>
          </p:cNvSpPr>
          <p:nvPr>
            <p:ph type="body" sz="quarter" idx="60" hasCustomPrompt="1"/>
          </p:nvPr>
        </p:nvSpPr>
        <p:spPr>
          <a:xfrm>
            <a:off x="0" y="3413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29" name="Text Placeholder 17"/>
          <p:cNvSpPr>
            <a:spLocks noGrp="1"/>
          </p:cNvSpPr>
          <p:nvPr>
            <p:ph type="body" sz="quarter" idx="61" hasCustomPrompt="1"/>
          </p:nvPr>
        </p:nvSpPr>
        <p:spPr>
          <a:xfrm>
            <a:off x="0" y="3524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30" name="Text Placeholder 15"/>
          <p:cNvSpPr>
            <a:spLocks noGrp="1"/>
          </p:cNvSpPr>
          <p:nvPr>
            <p:ph type="body" sz="quarter" idx="62" hasCustomPrompt="1"/>
          </p:nvPr>
        </p:nvSpPr>
        <p:spPr>
          <a:xfrm>
            <a:off x="4762500" y="3413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31" name="Text Placeholder 17"/>
          <p:cNvSpPr>
            <a:spLocks noGrp="1"/>
          </p:cNvSpPr>
          <p:nvPr>
            <p:ph type="body" sz="quarter" idx="63" hasCustomPrompt="1"/>
          </p:nvPr>
        </p:nvSpPr>
        <p:spPr>
          <a:xfrm>
            <a:off x="4762500" y="3524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32" name="Text Placeholder 17"/>
          <p:cNvSpPr>
            <a:spLocks noGrp="1"/>
          </p:cNvSpPr>
          <p:nvPr>
            <p:ph type="body" sz="quarter" idx="64" hasCustomPrompt="1"/>
          </p:nvPr>
        </p:nvSpPr>
        <p:spPr>
          <a:xfrm>
            <a:off x="0" y="442912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33" name="Text Placeholder 15"/>
          <p:cNvSpPr>
            <a:spLocks noGrp="1"/>
          </p:cNvSpPr>
          <p:nvPr>
            <p:ph type="body" sz="quarter" idx="65"/>
          </p:nvPr>
        </p:nvSpPr>
        <p:spPr>
          <a:xfrm>
            <a:off x="0" y="4397375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4" name="Text Placeholder 17"/>
          <p:cNvSpPr>
            <a:spLocks noGrp="1"/>
          </p:cNvSpPr>
          <p:nvPr>
            <p:ph type="body" sz="quarter" idx="66" hasCustomPrompt="1"/>
          </p:nvPr>
        </p:nvSpPr>
        <p:spPr>
          <a:xfrm>
            <a:off x="4762500" y="442912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35" name="Text Placeholder 15"/>
          <p:cNvSpPr>
            <a:spLocks noGrp="1"/>
          </p:cNvSpPr>
          <p:nvPr>
            <p:ph type="body" sz="quarter" idx="67" hasCustomPrompt="1"/>
          </p:nvPr>
        </p:nvSpPr>
        <p:spPr>
          <a:xfrm>
            <a:off x="2381250" y="431800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36" name="Text Placeholder 17"/>
          <p:cNvSpPr>
            <a:spLocks noGrp="1"/>
          </p:cNvSpPr>
          <p:nvPr>
            <p:ph type="body" sz="quarter" idx="68" hasCustomPrompt="1"/>
          </p:nvPr>
        </p:nvSpPr>
        <p:spPr>
          <a:xfrm>
            <a:off x="0" y="4032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37" name="Text Placeholder 15"/>
          <p:cNvSpPr>
            <a:spLocks noGrp="1"/>
          </p:cNvSpPr>
          <p:nvPr>
            <p:ph type="body" sz="quarter" idx="69"/>
          </p:nvPr>
        </p:nvSpPr>
        <p:spPr>
          <a:xfrm>
            <a:off x="0" y="4000500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8" name="Text Placeholder 17"/>
          <p:cNvSpPr>
            <a:spLocks noGrp="1"/>
          </p:cNvSpPr>
          <p:nvPr>
            <p:ph type="body" sz="quarter" idx="70" hasCustomPrompt="1"/>
          </p:nvPr>
        </p:nvSpPr>
        <p:spPr>
          <a:xfrm>
            <a:off x="4762500" y="4032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39" name="Text Placeholder 15"/>
          <p:cNvSpPr>
            <a:spLocks noGrp="1"/>
          </p:cNvSpPr>
          <p:nvPr>
            <p:ph type="body" sz="quarter" idx="71" hasCustomPrompt="1"/>
          </p:nvPr>
        </p:nvSpPr>
        <p:spPr>
          <a:xfrm>
            <a:off x="2381250" y="3921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46038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05600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98F00C5-AA7D-4C5E-848B-9824C553C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46038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2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05600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C8A87AA-8AD2-42F4-8F25-3DC60A853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2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46038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2" y="1447800"/>
            <a:ext cx="4268788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2087563"/>
            <a:ext cx="4268788" cy="4313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7800"/>
            <a:ext cx="4270375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87563"/>
            <a:ext cx="4270375" cy="4313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05600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356B46B-9E2A-49BE-B1C3-F6742C010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46038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05600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CD03631-1112-47C3-9C3E-45F9A1D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er Layout">
    <p:bg>
      <p:bgPr>
        <a:gradFill>
          <a:gsLst>
            <a:gs pos="8000">
              <a:schemeClr val="tx2"/>
            </a:gs>
            <a:gs pos="9000">
              <a:schemeClr val="tx2">
                <a:lumMod val="40000"/>
                <a:lumOff val="60000"/>
              </a:schemeClr>
            </a:gs>
            <a:gs pos="10000">
              <a:schemeClr val="bg1"/>
            </a:gs>
            <a:gs pos="92000">
              <a:schemeClr val="bg1">
                <a:lumMod val="95000"/>
              </a:schemeClr>
            </a:gs>
            <a:gs pos="93000">
              <a:schemeClr val="tx2">
                <a:lumMod val="40000"/>
                <a:lumOff val="60000"/>
              </a:schemeClr>
            </a:gs>
            <a:gs pos="94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448425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0" y="63500"/>
            <a:ext cx="6254750" cy="444500"/>
          </a:xfrm>
        </p:spPr>
        <p:txBody>
          <a:bodyPr>
            <a:normAutofit/>
          </a:bodyPr>
          <a:lstStyle>
            <a:lvl1pPr algn="r">
              <a:defRPr sz="2100" b="1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42875"/>
            <a:ext cx="2603500" cy="254000"/>
          </a:xfr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6508750"/>
            <a:ext cx="2825750" cy="23812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635750" y="6524625"/>
            <a:ext cx="2508250" cy="190500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0" y="7143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0" y="8255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762500" y="7143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1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762500" y="8255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9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0" y="60007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0" y="5969000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762500" y="60007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8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2381250" y="58896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0" y="56038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3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0" y="5572125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762500" y="56038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2381250" y="54927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0" y="52228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7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0" y="5191125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4762500" y="52228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2381250" y="51117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0" y="48260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1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0" y="4794250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4762500" y="48260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2381250" y="47148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" name="Text Placeholder 15"/>
          <p:cNvSpPr>
            <a:spLocks noGrp="1"/>
          </p:cNvSpPr>
          <p:nvPr>
            <p:ph type="body" sz="quarter" idx="36"/>
          </p:nvPr>
        </p:nvSpPr>
        <p:spPr>
          <a:xfrm>
            <a:off x="0" y="10953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5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0" y="12065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6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4762500" y="10953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7" name="Text Placeholder 17"/>
          <p:cNvSpPr>
            <a:spLocks noGrp="1"/>
          </p:cNvSpPr>
          <p:nvPr>
            <p:ph type="body" sz="quarter" idx="39"/>
          </p:nvPr>
        </p:nvSpPr>
        <p:spPr>
          <a:xfrm>
            <a:off x="4762500" y="12065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" name="Text Placeholder 15"/>
          <p:cNvSpPr>
            <a:spLocks noGrp="1"/>
          </p:cNvSpPr>
          <p:nvPr>
            <p:ph type="body" sz="quarter" idx="40"/>
          </p:nvPr>
        </p:nvSpPr>
        <p:spPr>
          <a:xfrm>
            <a:off x="0" y="1492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9" name="Text Placeholder 17"/>
          <p:cNvSpPr>
            <a:spLocks noGrp="1"/>
          </p:cNvSpPr>
          <p:nvPr>
            <p:ph type="body" sz="quarter" idx="41"/>
          </p:nvPr>
        </p:nvSpPr>
        <p:spPr>
          <a:xfrm>
            <a:off x="0" y="1603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0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4762500" y="1492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1" name="Text Placeholder 17"/>
          <p:cNvSpPr>
            <a:spLocks noGrp="1"/>
          </p:cNvSpPr>
          <p:nvPr>
            <p:ph type="body" sz="quarter" idx="43"/>
          </p:nvPr>
        </p:nvSpPr>
        <p:spPr>
          <a:xfrm>
            <a:off x="4762500" y="1603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2" name="Text Placeholder 15"/>
          <p:cNvSpPr>
            <a:spLocks noGrp="1"/>
          </p:cNvSpPr>
          <p:nvPr>
            <p:ph type="body" sz="quarter" idx="44"/>
          </p:nvPr>
        </p:nvSpPr>
        <p:spPr>
          <a:xfrm>
            <a:off x="0" y="1873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3" name="Text Placeholder 17"/>
          <p:cNvSpPr>
            <a:spLocks noGrp="1"/>
          </p:cNvSpPr>
          <p:nvPr>
            <p:ph type="body" sz="quarter" idx="45"/>
          </p:nvPr>
        </p:nvSpPr>
        <p:spPr>
          <a:xfrm>
            <a:off x="0" y="1984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4" name="Text Placeholder 15"/>
          <p:cNvSpPr>
            <a:spLocks noGrp="1"/>
          </p:cNvSpPr>
          <p:nvPr>
            <p:ph type="body" sz="quarter" idx="46"/>
          </p:nvPr>
        </p:nvSpPr>
        <p:spPr>
          <a:xfrm>
            <a:off x="4762500" y="1873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5" name="Text Placeholder 17"/>
          <p:cNvSpPr>
            <a:spLocks noGrp="1"/>
          </p:cNvSpPr>
          <p:nvPr>
            <p:ph type="body" sz="quarter" idx="47"/>
          </p:nvPr>
        </p:nvSpPr>
        <p:spPr>
          <a:xfrm>
            <a:off x="4762500" y="1984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6" name="Text Placeholder 15"/>
          <p:cNvSpPr>
            <a:spLocks noGrp="1"/>
          </p:cNvSpPr>
          <p:nvPr>
            <p:ph type="body" sz="quarter" idx="48"/>
          </p:nvPr>
        </p:nvSpPr>
        <p:spPr>
          <a:xfrm>
            <a:off x="0" y="2254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7" name="Text Placeholder 17"/>
          <p:cNvSpPr>
            <a:spLocks noGrp="1"/>
          </p:cNvSpPr>
          <p:nvPr>
            <p:ph type="body" sz="quarter" idx="49"/>
          </p:nvPr>
        </p:nvSpPr>
        <p:spPr>
          <a:xfrm>
            <a:off x="0" y="2365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8" name="Text Placeholder 15"/>
          <p:cNvSpPr>
            <a:spLocks noGrp="1"/>
          </p:cNvSpPr>
          <p:nvPr>
            <p:ph type="body" sz="quarter" idx="50"/>
          </p:nvPr>
        </p:nvSpPr>
        <p:spPr>
          <a:xfrm>
            <a:off x="4762500" y="2254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9" name="Text Placeholder 17"/>
          <p:cNvSpPr>
            <a:spLocks noGrp="1"/>
          </p:cNvSpPr>
          <p:nvPr>
            <p:ph type="body" sz="quarter" idx="51"/>
          </p:nvPr>
        </p:nvSpPr>
        <p:spPr>
          <a:xfrm>
            <a:off x="4762500" y="2365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0" name="Text Placeholder 15"/>
          <p:cNvSpPr>
            <a:spLocks noGrp="1"/>
          </p:cNvSpPr>
          <p:nvPr>
            <p:ph type="body" sz="quarter" idx="52"/>
          </p:nvPr>
        </p:nvSpPr>
        <p:spPr>
          <a:xfrm>
            <a:off x="0" y="2635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1" name="Text Placeholder 17"/>
          <p:cNvSpPr>
            <a:spLocks noGrp="1"/>
          </p:cNvSpPr>
          <p:nvPr>
            <p:ph type="body" sz="quarter" idx="53"/>
          </p:nvPr>
        </p:nvSpPr>
        <p:spPr>
          <a:xfrm>
            <a:off x="0" y="2746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2" name="Text Placeholder 15"/>
          <p:cNvSpPr>
            <a:spLocks noGrp="1"/>
          </p:cNvSpPr>
          <p:nvPr>
            <p:ph type="body" sz="quarter" idx="54"/>
          </p:nvPr>
        </p:nvSpPr>
        <p:spPr>
          <a:xfrm>
            <a:off x="4762500" y="2635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3" name="Text Placeholder 17"/>
          <p:cNvSpPr>
            <a:spLocks noGrp="1"/>
          </p:cNvSpPr>
          <p:nvPr>
            <p:ph type="body" sz="quarter" idx="55"/>
          </p:nvPr>
        </p:nvSpPr>
        <p:spPr>
          <a:xfrm>
            <a:off x="4762500" y="2746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4" name="Text Placeholder 15"/>
          <p:cNvSpPr>
            <a:spLocks noGrp="1"/>
          </p:cNvSpPr>
          <p:nvPr>
            <p:ph type="body" sz="quarter" idx="56"/>
          </p:nvPr>
        </p:nvSpPr>
        <p:spPr>
          <a:xfrm>
            <a:off x="0" y="3032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5" name="Text Placeholder 17"/>
          <p:cNvSpPr>
            <a:spLocks noGrp="1"/>
          </p:cNvSpPr>
          <p:nvPr>
            <p:ph type="body" sz="quarter" idx="57"/>
          </p:nvPr>
        </p:nvSpPr>
        <p:spPr>
          <a:xfrm>
            <a:off x="0" y="3143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6" name="Text Placeholder 15"/>
          <p:cNvSpPr>
            <a:spLocks noGrp="1"/>
          </p:cNvSpPr>
          <p:nvPr>
            <p:ph type="body" sz="quarter" idx="58"/>
          </p:nvPr>
        </p:nvSpPr>
        <p:spPr>
          <a:xfrm>
            <a:off x="4762500" y="3032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7" name="Text Placeholder 17"/>
          <p:cNvSpPr>
            <a:spLocks noGrp="1"/>
          </p:cNvSpPr>
          <p:nvPr>
            <p:ph type="body" sz="quarter" idx="59"/>
          </p:nvPr>
        </p:nvSpPr>
        <p:spPr>
          <a:xfrm>
            <a:off x="4762500" y="3143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8" name="Text Placeholder 15"/>
          <p:cNvSpPr>
            <a:spLocks noGrp="1"/>
          </p:cNvSpPr>
          <p:nvPr>
            <p:ph type="body" sz="quarter" idx="60"/>
          </p:nvPr>
        </p:nvSpPr>
        <p:spPr>
          <a:xfrm>
            <a:off x="0" y="3413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9" name="Text Placeholder 17"/>
          <p:cNvSpPr>
            <a:spLocks noGrp="1"/>
          </p:cNvSpPr>
          <p:nvPr>
            <p:ph type="body" sz="quarter" idx="61"/>
          </p:nvPr>
        </p:nvSpPr>
        <p:spPr>
          <a:xfrm>
            <a:off x="0" y="3524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0" name="Text Placeholder 15"/>
          <p:cNvSpPr>
            <a:spLocks noGrp="1"/>
          </p:cNvSpPr>
          <p:nvPr>
            <p:ph type="body" sz="quarter" idx="62"/>
          </p:nvPr>
        </p:nvSpPr>
        <p:spPr>
          <a:xfrm>
            <a:off x="4762500" y="3413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1" name="Text Placeholder 17"/>
          <p:cNvSpPr>
            <a:spLocks noGrp="1"/>
          </p:cNvSpPr>
          <p:nvPr>
            <p:ph type="body" sz="quarter" idx="63"/>
          </p:nvPr>
        </p:nvSpPr>
        <p:spPr>
          <a:xfrm>
            <a:off x="4762500" y="3524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2" name="Text Placeholder 17"/>
          <p:cNvSpPr>
            <a:spLocks noGrp="1"/>
          </p:cNvSpPr>
          <p:nvPr>
            <p:ph type="body" sz="quarter" idx="64"/>
          </p:nvPr>
        </p:nvSpPr>
        <p:spPr>
          <a:xfrm>
            <a:off x="0" y="442912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3" name="Text Placeholder 15"/>
          <p:cNvSpPr>
            <a:spLocks noGrp="1"/>
          </p:cNvSpPr>
          <p:nvPr>
            <p:ph type="body" sz="quarter" idx="65"/>
          </p:nvPr>
        </p:nvSpPr>
        <p:spPr>
          <a:xfrm>
            <a:off x="0" y="4397375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4" name="Text Placeholder 17"/>
          <p:cNvSpPr>
            <a:spLocks noGrp="1"/>
          </p:cNvSpPr>
          <p:nvPr>
            <p:ph type="body" sz="quarter" idx="66"/>
          </p:nvPr>
        </p:nvSpPr>
        <p:spPr>
          <a:xfrm>
            <a:off x="4762500" y="442912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5" name="Text Placeholder 15"/>
          <p:cNvSpPr>
            <a:spLocks noGrp="1"/>
          </p:cNvSpPr>
          <p:nvPr>
            <p:ph type="body" sz="quarter" idx="67"/>
          </p:nvPr>
        </p:nvSpPr>
        <p:spPr>
          <a:xfrm>
            <a:off x="2381250" y="431800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6" name="Text Placeholder 17"/>
          <p:cNvSpPr>
            <a:spLocks noGrp="1"/>
          </p:cNvSpPr>
          <p:nvPr>
            <p:ph type="body" sz="quarter" idx="68"/>
          </p:nvPr>
        </p:nvSpPr>
        <p:spPr>
          <a:xfrm>
            <a:off x="0" y="4032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7" name="Text Placeholder 15"/>
          <p:cNvSpPr>
            <a:spLocks noGrp="1"/>
          </p:cNvSpPr>
          <p:nvPr>
            <p:ph type="body" sz="quarter" idx="69"/>
          </p:nvPr>
        </p:nvSpPr>
        <p:spPr>
          <a:xfrm>
            <a:off x="0" y="4000500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8" name="Text Placeholder 17"/>
          <p:cNvSpPr>
            <a:spLocks noGrp="1"/>
          </p:cNvSpPr>
          <p:nvPr>
            <p:ph type="body" sz="quarter" idx="70"/>
          </p:nvPr>
        </p:nvSpPr>
        <p:spPr>
          <a:xfrm>
            <a:off x="4762500" y="4032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9" name="Text Placeholder 15"/>
          <p:cNvSpPr>
            <a:spLocks noGrp="1"/>
          </p:cNvSpPr>
          <p:nvPr>
            <p:ph type="body" sz="quarter" idx="71"/>
          </p:nvPr>
        </p:nvSpPr>
        <p:spPr>
          <a:xfrm>
            <a:off x="2381250" y="3921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3" name="Picture 4" descr="C:\Documents and Settings\cgunter\Desktop\File Sharing\posters\seclab-logo-new-colors-large[1]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79" y="6448672"/>
            <a:ext cx="2572471" cy="39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296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47800"/>
            <a:ext cx="9144000" cy="396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6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1562100"/>
            <a:ext cx="30622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447800"/>
            <a:ext cx="46038" cy="396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3200400"/>
            <a:ext cx="6705600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397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95600"/>
            <a:ext cx="9144000" cy="396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009900"/>
            <a:ext cx="30622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895600"/>
            <a:ext cx="46038" cy="396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28600" y="4648200"/>
            <a:ext cx="6705600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424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2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C8A87AA-8AD2-42F4-8F25-3DC60A853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05600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6699B1E-88DC-43BE-9BD2-B6895AEA27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47F24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47F24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47F24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47F24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301869" y="1676400"/>
            <a:ext cx="8839200" cy="1676400"/>
          </a:xfrm>
        </p:spPr>
        <p:txBody>
          <a:bodyPr/>
          <a:lstStyle/>
          <a:p>
            <a:r>
              <a:rPr lang="en-US" dirty="0" smtClean="0"/>
              <a:t>Privacy Risk in Anonymized Heterogeneous Information Networks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>
                <a:solidFill>
                  <a:srgbClr val="FF0000"/>
                </a:solidFill>
              </a:rPr>
              <a:t>How to Break Anonymity of the KDD Cup 2012 Dataset</a:t>
            </a:r>
            <a:r>
              <a:rPr lang="en-US" sz="2800" dirty="0" smtClean="0"/>
              <a:t>)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52400" y="4114800"/>
            <a:ext cx="8991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Aston Zhang</a:t>
            </a:r>
            <a:r>
              <a:rPr lang="en-US" b="1" baseline="30000" dirty="0" smtClean="0"/>
              <a:t>1</a:t>
            </a:r>
            <a:r>
              <a:rPr lang="en-US" dirty="0" smtClean="0"/>
              <a:t>, Xing Xie</a:t>
            </a:r>
            <a:r>
              <a:rPr lang="en-US" baseline="30000" dirty="0" smtClean="0"/>
              <a:t>2</a:t>
            </a:r>
            <a:r>
              <a:rPr lang="en-US" dirty="0" smtClean="0"/>
              <a:t>, Kevin C.-C. Chang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Carl A. Gunter</a:t>
            </a:r>
            <a:r>
              <a:rPr lang="en-US" baseline="30000" dirty="0" smtClean="0"/>
              <a:t>1</a:t>
            </a:r>
            <a:r>
              <a:rPr lang="en-US" dirty="0" smtClean="0"/>
              <a:t>, Jiawei Han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Xiaofeng</a:t>
            </a:r>
            <a:r>
              <a:rPr lang="en-US" dirty="0"/>
              <a:t> </a:t>
            </a:r>
            <a:r>
              <a:rPr lang="en-US" dirty="0" smtClean="0"/>
              <a:t>Wang</a:t>
            </a:r>
            <a:r>
              <a:rPr lang="en-US" baseline="30000" dirty="0" smtClean="0"/>
              <a:t>3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University of Illinois at Urbana-Champaign</a:t>
            </a:r>
            <a:r>
              <a:rPr lang="en-US" sz="2000" baseline="30000" dirty="0" smtClean="0"/>
              <a:t>1</a:t>
            </a:r>
          </a:p>
          <a:p>
            <a:pPr eaLnBrk="1" hangingPunct="1"/>
            <a:r>
              <a:rPr lang="en-US" sz="2000" dirty="0" smtClean="0"/>
              <a:t>Microsoft Research</a:t>
            </a:r>
            <a:r>
              <a:rPr lang="en-US" sz="2000" baseline="30000" dirty="0" smtClean="0"/>
              <a:t>2</a:t>
            </a:r>
          </a:p>
          <a:p>
            <a:pPr eaLnBrk="1" hangingPunct="1"/>
            <a:r>
              <a:rPr lang="en-US" sz="2000" dirty="0" smtClean="0"/>
              <a:t>Indiana University at Bloomington</a:t>
            </a:r>
            <a:r>
              <a:rPr lang="en-US" sz="2000" baseline="30000" dirty="0" smtClean="0"/>
              <a:t>3</a:t>
            </a:r>
          </a:p>
        </p:txBody>
      </p:sp>
      <p:pic>
        <p:nvPicPr>
          <p:cNvPr id="2" name="Picture 1" descr="Microsoft-Research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1600"/>
            <a:ext cx="2971800" cy="852055"/>
          </a:xfrm>
          <a:prstGeom prst="rect">
            <a:avLst/>
          </a:prstGeom>
        </p:spPr>
      </p:pic>
      <p:pic>
        <p:nvPicPr>
          <p:cNvPr id="3" name="Picture 2" descr="Screen Shot 2014-03-27 at 11.15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2895600" cy="55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7616825" cy="990600"/>
          </a:xfrm>
        </p:spPr>
        <p:txBody>
          <a:bodyPr/>
          <a:lstStyle/>
          <a:p>
            <a:r>
              <a:rPr lang="en-US" altLang="en-US" dirty="0"/>
              <a:t>Privacy Risk of Dataset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679C4EA6-BD53-4327-B68F-835D82D37E3F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Theorem 1</a:t>
            </a:r>
            <a:r>
              <a:rPr lang="en-US" dirty="0" smtClean="0"/>
              <a:t>: The privacy risk R(T) of dataset T 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48006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4-03-26 at 7.2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7010400" cy="11273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1" y="4495800"/>
            <a:ext cx="7772400" cy="22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i="1" baseline="30000" dirty="0" smtClean="0">
                <a:latin typeface="+mn-lt"/>
              </a:rPr>
              <a:t>N: </a:t>
            </a:r>
            <a:r>
              <a:rPr lang="en-US" sz="3200" i="1" baseline="30000" dirty="0">
                <a:latin typeface="+mn-lt"/>
              </a:rPr>
              <a:t>the number of tuples in T</a:t>
            </a:r>
          </a:p>
          <a:p>
            <a:pPr marL="457200" indent="-457200">
              <a:buFont typeface="Arial"/>
              <a:buChar char="•"/>
            </a:pPr>
            <a:r>
              <a:rPr lang="en-US" sz="3200" i="1" baseline="30000" dirty="0">
                <a:latin typeface="+mn-lt"/>
              </a:rPr>
              <a:t>C(</a:t>
            </a:r>
            <a:r>
              <a:rPr lang="en-US" sz="3200" i="1" baseline="30000" dirty="0" smtClean="0">
                <a:latin typeface="+mn-lt"/>
              </a:rPr>
              <a:t>T)</a:t>
            </a:r>
            <a:r>
              <a:rPr lang="en-US" sz="3200" i="1" baseline="30000" dirty="0">
                <a:latin typeface="+mn-lt"/>
              </a:rPr>
              <a:t>: </a:t>
            </a:r>
            <a:r>
              <a:rPr lang="en-US" sz="3200" i="1" baseline="30000" dirty="0" smtClean="0">
                <a:latin typeface="+mn-lt"/>
              </a:rPr>
              <a:t>cardinality of T</a:t>
            </a:r>
            <a:r>
              <a:rPr lang="en-US" sz="3200" i="1" baseline="30000" dirty="0">
                <a:latin typeface="+mn-lt"/>
              </a:rPr>
              <a:t> </a:t>
            </a:r>
            <a:r>
              <a:rPr lang="en-US" sz="3200" i="1" baseline="30000" dirty="0" smtClean="0">
                <a:latin typeface="+mn-lt"/>
              </a:rPr>
              <a:t>—— number </a:t>
            </a:r>
            <a:r>
              <a:rPr lang="en-US" sz="3200" i="1" baseline="30000" dirty="0">
                <a:latin typeface="+mn-lt"/>
              </a:rPr>
              <a:t>of distinct (combined) attribute </a:t>
            </a:r>
            <a:r>
              <a:rPr lang="en-US" sz="3200" i="1" baseline="30000" dirty="0" smtClean="0">
                <a:latin typeface="+mn-lt"/>
              </a:rPr>
              <a:t>values </a:t>
            </a:r>
            <a:r>
              <a:rPr lang="en-US" sz="3200" i="1" baseline="30000" dirty="0" smtClean="0">
                <a:latin typeface="+mn-lt"/>
              </a:rPr>
              <a:t>describing </a:t>
            </a:r>
            <a:r>
              <a:rPr lang="en-US" sz="3200" i="1" baseline="30000" dirty="0">
                <a:latin typeface="+mn-lt"/>
              </a:rPr>
              <a:t>tuples </a:t>
            </a:r>
            <a:endParaRPr lang="en-US" sz="3200" i="1" baseline="30000" dirty="0" smtClean="0">
              <a:latin typeface="+mn-lt"/>
            </a:endParaRPr>
          </a:p>
          <a:p>
            <a:pPr marL="1371600" lvl="2" indent="-457200">
              <a:buFont typeface="Arial"/>
              <a:buChar char="•"/>
            </a:pPr>
            <a:r>
              <a:rPr lang="en-US" sz="2800" i="1" baseline="30000" dirty="0" smtClean="0">
                <a:latin typeface="+mn-lt"/>
              </a:rPr>
              <a:t>T=ABCDE: C(T)=5, R(T)=1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i="1" baseline="30000" dirty="0" smtClean="0">
                <a:latin typeface="+mn-lt"/>
              </a:rPr>
              <a:t>T’=AAAAA: C(T’)=1, R(T’)=1/5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i="1" baseline="30000" dirty="0" smtClean="0">
                <a:latin typeface="+mn-lt"/>
              </a:rPr>
              <a:t>T’’=AAA: C(T’’)=1, R(T’’)=1/3</a:t>
            </a:r>
            <a:endParaRPr lang="en-US" sz="2800" i="1" baseline="30000" dirty="0">
              <a:latin typeface="+mn-lt"/>
            </a:endParaRPr>
          </a:p>
          <a:p>
            <a:endParaRPr lang="en-US" sz="2800" i="1" baseline="3000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24299" y="3581400"/>
            <a:ext cx="1866901" cy="738664"/>
            <a:chOff x="400429" y="2971800"/>
            <a:chExt cx="1866901" cy="738664"/>
          </a:xfrm>
        </p:grpSpPr>
        <p:sp>
          <p:nvSpPr>
            <p:cNvPr id="10" name="Rectangle 9"/>
            <p:cNvSpPr/>
            <p:nvPr/>
          </p:nvSpPr>
          <p:spPr>
            <a:xfrm>
              <a:off x="521677" y="2971800"/>
              <a:ext cx="1732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chemeClr val="bg2"/>
                  </a:solidFill>
                </a:rPr>
                <a:t>Cardinality of T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8378" y="3341132"/>
              <a:ext cx="1091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chemeClr val="bg2"/>
                  </a:solidFill>
                </a:rPr>
                <a:t>Size of T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00429" y="3341132"/>
              <a:ext cx="1866901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5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7616825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Privacy Risk = C(T)/N, </a:t>
            </a:r>
            <a:r>
              <a:rPr lang="en-US" altLang="en-US" dirty="0" smtClean="0"/>
              <a:t>Better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 dirty="0" smtClean="0"/>
              <a:t>T</a:t>
            </a:r>
            <a:r>
              <a:rPr lang="en-US" altLang="en-US" sz="2400" baseline="-25000" dirty="0" smtClean="0"/>
              <a:t>1000</a:t>
            </a:r>
            <a:r>
              <a:rPr lang="en-US" altLang="en-US" sz="2400" dirty="0" smtClean="0"/>
              <a:t> (1000 same tuples: AAAAAA…AAAA)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 smtClean="0"/>
              <a:t>	1000-anonymity (</a:t>
            </a:r>
            <a:r>
              <a:rPr lang="en-US" altLang="en-US" sz="2400" dirty="0" smtClean="0">
                <a:solidFill>
                  <a:srgbClr val="FF0000"/>
                </a:solidFill>
              </a:rPr>
              <a:t>Privacy Risk: 1/1000</a:t>
            </a:r>
            <a:r>
              <a:rPr lang="en-US" altLang="en-US" sz="2400" dirty="0" smtClean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 smtClean="0"/>
              <a:t>T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(500 pairs of same values: AABBCCDD…)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 smtClean="0"/>
              <a:t>	2-anonymity (</a:t>
            </a:r>
            <a:r>
              <a:rPr lang="en-US" altLang="en-US" sz="2400" dirty="0" smtClean="0">
                <a:solidFill>
                  <a:srgbClr val="FF0000"/>
                </a:solidFill>
              </a:rPr>
              <a:t>Privacy Risk: 500/1000</a:t>
            </a:r>
            <a:r>
              <a:rPr lang="en-US" altLang="en-US" sz="2400" dirty="0" smtClean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 smtClean="0"/>
              <a:t>Inject globally unique tuple t*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 smtClean="0"/>
              <a:t>T</a:t>
            </a:r>
            <a:r>
              <a:rPr lang="en-US" altLang="en-US" sz="2400" baseline="-25000" dirty="0" smtClean="0"/>
              <a:t>1000</a:t>
            </a:r>
            <a:r>
              <a:rPr lang="en-US" altLang="en-US" sz="2400" dirty="0" smtClean="0"/>
              <a:t>* (1000 same tuples: AAAAAA…</a:t>
            </a:r>
            <a:r>
              <a:rPr lang="en-US" altLang="en-US" sz="2400" dirty="0" err="1" smtClean="0"/>
              <a:t>AAAAt</a:t>
            </a:r>
            <a:r>
              <a:rPr lang="en-US" altLang="en-US" sz="2400" dirty="0" smtClean="0"/>
              <a:t>*)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 smtClean="0"/>
              <a:t>	1-anonymity (</a:t>
            </a:r>
            <a:r>
              <a:rPr lang="en-US" altLang="en-US" sz="2400" dirty="0" smtClean="0">
                <a:solidFill>
                  <a:srgbClr val="FF0000"/>
                </a:solidFill>
              </a:rPr>
              <a:t>Privacy Risk: 2/1001</a:t>
            </a:r>
            <a:r>
              <a:rPr lang="en-US" altLang="en-US" sz="2400" dirty="0" smtClean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 smtClean="0"/>
              <a:t>T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* (500 pairs of same values: AABBCCDD…t*)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 smtClean="0"/>
              <a:t>	1-anonymity (</a:t>
            </a:r>
            <a:r>
              <a:rPr lang="en-US" altLang="en-US" sz="2400" dirty="0" smtClean="0">
                <a:solidFill>
                  <a:srgbClr val="FF0000"/>
                </a:solidFill>
              </a:rPr>
              <a:t>Privacy Risk: 501/1001</a:t>
            </a:r>
            <a:r>
              <a:rPr lang="en-US" altLang="en-US" sz="2400" dirty="0" smtClean="0"/>
              <a:t>)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2800" dirty="0" smtClean="0">
                <a:solidFill>
                  <a:srgbClr val="008000"/>
                </a:solidFill>
              </a:rPr>
              <a:t>R(</a:t>
            </a:r>
            <a:r>
              <a:rPr lang="en-US" altLang="en-US" sz="2800" dirty="0">
                <a:solidFill>
                  <a:srgbClr val="008000"/>
                </a:solidFill>
              </a:rPr>
              <a:t>T</a:t>
            </a:r>
            <a:r>
              <a:rPr lang="en-US" altLang="en-US" sz="2800" baseline="-25000" dirty="0">
                <a:solidFill>
                  <a:srgbClr val="008000"/>
                </a:solidFill>
              </a:rPr>
              <a:t>1000</a:t>
            </a:r>
            <a:r>
              <a:rPr lang="en-US" altLang="en-US" sz="2800" dirty="0">
                <a:solidFill>
                  <a:srgbClr val="008000"/>
                </a:solidFill>
              </a:rPr>
              <a:t>*</a:t>
            </a:r>
            <a:r>
              <a:rPr lang="en-US" altLang="en-US" sz="2800" dirty="0" smtClean="0">
                <a:solidFill>
                  <a:srgbClr val="008000"/>
                </a:solidFill>
              </a:rPr>
              <a:t>) &lt; </a:t>
            </a:r>
            <a:r>
              <a:rPr lang="en-US" altLang="en-US" sz="2800" dirty="0" smtClean="0">
                <a:solidFill>
                  <a:srgbClr val="FF0000"/>
                </a:solidFill>
              </a:rPr>
              <a:t>R(T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800" dirty="0" smtClean="0">
                <a:solidFill>
                  <a:srgbClr val="FF0000"/>
                </a:solidFill>
              </a:rPr>
              <a:t>*)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marL="0" indent="0"/>
            <a:endParaRPr lang="en-US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0140935B-228E-4DE7-A9D3-905D49086355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11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9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16825" cy="990600"/>
          </a:xfrm>
        </p:spPr>
        <p:txBody>
          <a:bodyPr/>
          <a:lstStyle/>
          <a:p>
            <a:r>
              <a:rPr lang="en-US" altLang="en-US" dirty="0" smtClean="0"/>
              <a:t>How Bad Is Our Privacy in HIN?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 smtClean="0"/>
              <a:t>Heterogeneous Information Networks (HIN)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960C18DC-DD7E-4324-B5AF-969D1A719168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12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2050" name="Picture 2" descr="C:\Users\lzhang74\Desktop\s11234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30" y="2362200"/>
            <a:ext cx="31146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5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16825" cy="9906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We Live In a More Connected World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2800" dirty="0" smtClean="0"/>
              <a:t>Heterogeneous Information Networks (HIN)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Multiple types of entities (nodes) or links (edges)</a:t>
            </a:r>
          </a:p>
          <a:p>
            <a:pPr lvl="1"/>
            <a:r>
              <a:rPr lang="en-US" altLang="en-US" dirty="0" smtClean="0"/>
              <a:t>Present in </a:t>
            </a:r>
          </a:p>
          <a:p>
            <a:pPr lvl="2"/>
            <a:r>
              <a:rPr lang="en-US" altLang="en-US" dirty="0" smtClean="0"/>
              <a:t>social media (Twitter)</a:t>
            </a:r>
          </a:p>
          <a:p>
            <a:pPr lvl="2"/>
            <a:r>
              <a:rPr lang="en-US" altLang="en-US" dirty="0" smtClean="0"/>
              <a:t>medical information systems (EMR)</a:t>
            </a:r>
          </a:p>
          <a:p>
            <a:pPr lvl="2"/>
            <a:r>
              <a:rPr lang="en-US" altLang="en-US" dirty="0" smtClean="0"/>
              <a:t>academic information systems (DBLP)</a:t>
            </a:r>
          </a:p>
          <a:p>
            <a:pPr lvl="2"/>
            <a:r>
              <a:rPr lang="en-US" altLang="en-US" dirty="0" smtClean="0"/>
              <a:t>and more…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040AA7F1-B2FD-40AC-9749-6E390E7ED478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5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934200" cy="990600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Heterogeneous Information Networks </a:t>
            </a:r>
            <a:r>
              <a:rPr lang="en-US" altLang="en-US" sz="3200" dirty="0"/>
              <a:t>in Social Media </a:t>
            </a:r>
            <a:r>
              <a:rPr lang="en-US" altLang="en-US" sz="3200" dirty="0" smtClean="0"/>
              <a:t>(</a:t>
            </a:r>
            <a:r>
              <a:rPr lang="en-US" altLang="en-US" sz="3200" dirty="0"/>
              <a:t>KDD Cup 2012 Dataset)</a:t>
            </a:r>
            <a:endParaRPr lang="en-US" alt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040AA7F1-B2FD-40AC-9749-6E390E7ED478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14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6" name="Content Placeholder 3" descr="hin-ada-bob.eps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14" r="-12614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317288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16825" cy="99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Network Schema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040AA7F1-B2FD-40AC-9749-6E390E7ED478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15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C:\Users\lzhang74\Desktop\3-19-2014 7-04-48 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2257425"/>
            <a:ext cx="55911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3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16825" cy="99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Meta-Paths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040AA7F1-B2FD-40AC-9749-6E390E7ED478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16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3" name="Content Placeholder 2" descr="Screen Shot 2014-03-26 at 11.26.39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15" b="-7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844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16825" cy="9906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Attribute-</a:t>
            </a:r>
            <a:r>
              <a:rPr lang="en-US" altLang="en-US" sz="3200" dirty="0" err="1"/>
              <a:t>Metapath</a:t>
            </a:r>
            <a:r>
              <a:rPr lang="en-US" altLang="en-US" sz="3200" dirty="0"/>
              <a:t>-Combined Values </a:t>
            </a:r>
            <a:br>
              <a:rPr lang="en-US" altLang="en-US" sz="3200" dirty="0"/>
            </a:br>
            <a:r>
              <a:rPr lang="en-US" altLang="en-US" sz="3200" dirty="0"/>
              <a:t>of Target Entities</a:t>
            </a:r>
            <a:endParaRPr lang="en-US" alt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040AA7F1-B2FD-40AC-9749-6E390E7ED478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17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7" name="Content Placeholder 3" descr="Screen Shot 2013-12-16 at 5.37.57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69" b="-11769"/>
          <a:stretch>
            <a:fillRect/>
          </a:stretch>
        </p:blipFill>
        <p:spPr/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33400" y="60198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The neighbors of the target entity A1X are generated along target meta paths</a:t>
            </a:r>
          </a:p>
        </p:txBody>
      </p:sp>
    </p:spTree>
    <p:extLst>
      <p:ext uri="{BB962C8B-B14F-4D97-AF65-F5344CB8AC3E}">
        <p14:creationId xmlns:p14="http://schemas.microsoft.com/office/powerpoint/2010/main" val="102841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16825" cy="9906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Attribute-</a:t>
            </a:r>
            <a:r>
              <a:rPr lang="en-US" altLang="en-US" sz="3200" dirty="0" err="1"/>
              <a:t>Metapath</a:t>
            </a:r>
            <a:r>
              <a:rPr lang="en-US" altLang="en-US" sz="3200" dirty="0"/>
              <a:t>-Combined Values </a:t>
            </a:r>
            <a:br>
              <a:rPr lang="en-US" altLang="en-US" sz="3200" dirty="0"/>
            </a:br>
            <a:r>
              <a:rPr lang="en-US" altLang="en-US" sz="3200" dirty="0"/>
              <a:t>of Target Entities</a:t>
            </a:r>
            <a:endParaRPr lang="en-US" alt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040AA7F1-B2FD-40AC-9749-6E390E7ED478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18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Theorem </a:t>
            </a:r>
            <a:r>
              <a:rPr lang="en-US" altLang="zh-CN" b="1" dirty="0" smtClean="0"/>
              <a:t>2</a:t>
            </a:r>
            <a:r>
              <a:rPr lang="en-US" dirty="0" smtClean="0"/>
              <a:t>: For </a:t>
            </a:r>
            <a:r>
              <a:rPr lang="en-US" dirty="0"/>
              <a:t>power-law distribution of the user out-degree, the lower and upper bounds for the expected heterogeneous </a:t>
            </a:r>
            <a:r>
              <a:rPr lang="en-US" dirty="0" smtClean="0"/>
              <a:t>information </a:t>
            </a:r>
            <a:r>
              <a:rPr lang="en-US" dirty="0"/>
              <a:t>network cardinality grows faster than double exponentially with respect to the max. distance of utilized neighbors.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5181600"/>
            <a:ext cx="315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Privacy </a:t>
            </a:r>
            <a:r>
              <a:rPr lang="en-US" altLang="en-US" sz="2400" dirty="0" smtClean="0">
                <a:solidFill>
                  <a:srgbClr val="FF0000"/>
                </a:solidFill>
              </a:rPr>
              <a:t>Risk = </a:t>
            </a:r>
            <a:r>
              <a:rPr lang="en-US" altLang="en-US" sz="2400" dirty="0">
                <a:solidFill>
                  <a:schemeClr val="bg2"/>
                </a:solidFill>
              </a:rPr>
              <a:t>C(T)</a:t>
            </a:r>
            <a:r>
              <a:rPr lang="en-US" altLang="en-US" sz="2400" dirty="0">
                <a:solidFill>
                  <a:srgbClr val="FF0000"/>
                </a:solidFill>
              </a:rPr>
              <a:t>/N</a:t>
            </a:r>
            <a:endParaRPr lang="en-US" sz="2400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038600" y="3505200"/>
            <a:ext cx="4038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/>
          <p:nvPr/>
        </p:nvCxnSpPr>
        <p:spPr>
          <a:xfrm>
            <a:off x="1295400" y="2971800"/>
            <a:ext cx="6096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" y="3505200"/>
            <a:ext cx="3048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85800" y="3962400"/>
            <a:ext cx="2133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/>
          <p:nvPr/>
        </p:nvCxnSpPr>
        <p:spPr>
          <a:xfrm>
            <a:off x="3276600" y="3505200"/>
            <a:ext cx="2209800" cy="17526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31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16825" cy="990600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Privacy Risk Increases With More      Link Types</a:t>
            </a:r>
          </a:p>
        </p:txBody>
      </p:sp>
      <p:pic>
        <p:nvPicPr>
          <p:cNvPr id="50178" name="Content Placeholder 4" descr="Screen Shot 2013-12-16 at 6.27.05 AM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86" r="-23586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BC049DBE-0843-465E-A31F-987D877D8BE7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0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7616825" cy="990600"/>
          </a:xfrm>
        </p:spPr>
        <p:txBody>
          <a:bodyPr/>
          <a:lstStyle/>
          <a:p>
            <a:r>
              <a:rPr lang="en-US" altLang="en-US" dirty="0" smtClean="0"/>
              <a:t>K-Anonymity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Any</a:t>
            </a:r>
            <a:r>
              <a:rPr lang="en-US" altLang="en-US" dirty="0" smtClean="0"/>
              <a:t> tuple </a:t>
            </a:r>
            <a:r>
              <a:rPr lang="en-US" altLang="en-US" dirty="0" smtClean="0"/>
              <a:t>can be re-identified with a probability no higher than 1/K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AAA</a:t>
            </a:r>
            <a:r>
              <a:rPr lang="en-US" altLang="en-US" dirty="0" smtClean="0"/>
              <a:t>BBB, 3-anonymity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AA</a:t>
            </a:r>
            <a:r>
              <a:rPr lang="en-US" altLang="en-US" dirty="0" smtClean="0"/>
              <a:t>BBBB, 2-anonymity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/>
              <a:t>BBBBB, 1-anonymity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2AA99D8A-4C67-4129-90FC-DC0A22E998D1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2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38916" name="Picture 4" descr="1-kPPYVMk8HtAZlnngQ01lx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55880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3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16825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Privacy Risk Increases With More      Link Types</a:t>
            </a:r>
          </a:p>
        </p:txBody>
      </p:sp>
      <p:pic>
        <p:nvPicPr>
          <p:cNvPr id="51202" name="Content Placeholder 4" descr="Screen Shot 2013-12-16 at 6.25.46 AM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75" r="-24075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430EF187-69DF-4DB6-8118-0443A33B6CB0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20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3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16825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DeHIN</a:t>
            </a:r>
            <a:r>
              <a:rPr lang="en-US" altLang="en-US" dirty="0" smtClean="0"/>
              <a:t> Algorithm to Prey on          Privacy Risk in HIN</a:t>
            </a:r>
          </a:p>
        </p:txBody>
      </p:sp>
      <p:pic>
        <p:nvPicPr>
          <p:cNvPr id="20482" name="Content Placeholder 4" descr="Screen Shot 2013-05-15 at 11.15.07 AM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08" r="-32808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16419CA6-BE27-4BF9-8D93-761869BCE738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4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16825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DeHIN</a:t>
            </a:r>
            <a:r>
              <a:rPr lang="en-US" altLang="en-US" dirty="0" smtClean="0"/>
              <a:t> Algorithm to Prey on          Privacy Risk in HIN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C1546EF7-A252-4F19-B602-137412ADEE23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22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21507" name="Content Placeholder 5" descr="Screen Shot 2013-05-15 at 11.15.59 AM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721" r="-98721"/>
          <a:stretch>
            <a:fillRect/>
          </a:stretch>
        </p:blipFill>
        <p:spPr>
          <a:xfrm>
            <a:off x="0" y="1295400"/>
            <a:ext cx="9364663" cy="5164137"/>
          </a:xfrm>
        </p:spPr>
      </p:pic>
    </p:spTree>
    <p:extLst>
      <p:ext uri="{BB962C8B-B14F-4D97-AF65-F5344CB8AC3E}">
        <p14:creationId xmlns:p14="http://schemas.microsoft.com/office/powerpoint/2010/main" val="267376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C1546EF7-A252-4F19-B602-137412ADEE23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23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18288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0" y="4191000"/>
            <a:ext cx="685800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a</a:t>
            </a:r>
            <a:endParaRPr lang="en-US" u="sng" dirty="0"/>
          </a:p>
        </p:txBody>
      </p:sp>
      <p:sp>
        <p:nvSpPr>
          <p:cNvPr id="8" name="Oval 7"/>
          <p:cNvSpPr/>
          <p:nvPr/>
        </p:nvSpPr>
        <p:spPr>
          <a:xfrm>
            <a:off x="3647209" y="3619500"/>
            <a:ext cx="685800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04059" y="4191000"/>
            <a:ext cx="685800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r</a:t>
            </a:r>
            <a:endParaRPr lang="en-US" u="sng" dirty="0"/>
          </a:p>
        </p:txBody>
      </p:sp>
      <p:sp>
        <p:nvSpPr>
          <p:cNvPr id="10" name="Rectangle 9"/>
          <p:cNvSpPr/>
          <p:nvPr/>
        </p:nvSpPr>
        <p:spPr>
          <a:xfrm>
            <a:off x="200025" y="5091545"/>
            <a:ext cx="91440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Profile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flipH="1">
            <a:off x="647700" y="2438400"/>
            <a:ext cx="18288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9" idx="0"/>
          </p:cNvCxnSpPr>
          <p:nvPr/>
        </p:nvCxnSpPr>
        <p:spPr>
          <a:xfrm flipH="1">
            <a:off x="1646959" y="2438400"/>
            <a:ext cx="829541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8" idx="0"/>
          </p:cNvCxnSpPr>
          <p:nvPr/>
        </p:nvCxnSpPr>
        <p:spPr>
          <a:xfrm>
            <a:off x="2476500" y="2438400"/>
            <a:ext cx="1513609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4"/>
            <a:endCxn id="10" idx="0"/>
          </p:cNvCxnSpPr>
          <p:nvPr/>
        </p:nvCxnSpPr>
        <p:spPr>
          <a:xfrm>
            <a:off x="647700" y="4876800"/>
            <a:ext cx="9525" cy="214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4"/>
            <a:endCxn id="29" idx="0"/>
          </p:cNvCxnSpPr>
          <p:nvPr/>
        </p:nvCxnSpPr>
        <p:spPr>
          <a:xfrm>
            <a:off x="1646959" y="4876800"/>
            <a:ext cx="6350" cy="223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4"/>
            <a:endCxn id="34" idx="0"/>
          </p:cNvCxnSpPr>
          <p:nvPr/>
        </p:nvCxnSpPr>
        <p:spPr>
          <a:xfrm>
            <a:off x="3990109" y="4305300"/>
            <a:ext cx="0" cy="795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244764" y="3352800"/>
            <a:ext cx="914400" cy="609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as</a:t>
            </a:r>
            <a:endParaRPr lang="en-US" u="sng" dirty="0"/>
          </a:p>
        </p:txBody>
      </p:sp>
      <p:sp>
        <p:nvSpPr>
          <p:cNvPr id="18" name="Isosceles Triangle 17"/>
          <p:cNvSpPr/>
          <p:nvPr/>
        </p:nvSpPr>
        <p:spPr>
          <a:xfrm>
            <a:off x="1196109" y="3352800"/>
            <a:ext cx="914400" cy="609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r</a:t>
            </a:r>
            <a:r>
              <a:rPr lang="en-US" u="sng" dirty="0" err="1" smtClean="0"/>
              <a:t>s</a:t>
            </a:r>
            <a:endParaRPr lang="en-US" u="sng" dirty="0"/>
          </a:p>
        </p:txBody>
      </p:sp>
      <p:cxnSp>
        <p:nvCxnSpPr>
          <p:cNvPr id="19" name="Straight Arrow Connector 18"/>
          <p:cNvCxnSpPr>
            <a:stCxn id="6" idx="3"/>
          </p:cNvCxnSpPr>
          <p:nvPr/>
        </p:nvCxnSpPr>
        <p:spPr>
          <a:xfrm>
            <a:off x="3048000" y="21336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10200" y="1828800"/>
            <a:ext cx="3200400" cy="2874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15000" y="2133600"/>
            <a:ext cx="2590800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715000" y="2729345"/>
            <a:ext cx="2590800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Year_of_birth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15000" y="3352800"/>
            <a:ext cx="2590800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No_of_Tags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15000" y="3962400"/>
            <a:ext cx="259080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 smtClean="0"/>
              <a:t>No_of_tweets</a:t>
            </a:r>
            <a:endParaRPr lang="en-US" u="sng" dirty="0"/>
          </a:p>
        </p:txBody>
      </p:sp>
      <p:sp>
        <p:nvSpPr>
          <p:cNvPr id="25" name="Down Arrow 24"/>
          <p:cNvSpPr/>
          <p:nvPr/>
        </p:nvSpPr>
        <p:spPr>
          <a:xfrm>
            <a:off x="510309" y="5791200"/>
            <a:ext cx="27478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2505363" y="5814291"/>
            <a:ext cx="27478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3838864" y="5791200"/>
            <a:ext cx="27478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07936" y="4191000"/>
            <a:ext cx="685800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96109" y="5100779"/>
            <a:ext cx="91440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93636" y="5100779"/>
            <a:ext cx="91440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Profile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6" idx="2"/>
            <a:endCxn id="28" idx="0"/>
          </p:cNvCxnSpPr>
          <p:nvPr/>
        </p:nvCxnSpPr>
        <p:spPr>
          <a:xfrm>
            <a:off x="2476500" y="2438400"/>
            <a:ext cx="174336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>
            <a:off x="2133600" y="3352800"/>
            <a:ext cx="914400" cy="609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c</a:t>
            </a:r>
            <a:r>
              <a:rPr lang="en-US" u="sng" dirty="0" err="1" smtClean="0"/>
              <a:t>s</a:t>
            </a:r>
            <a:endParaRPr lang="en-US" u="sng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639868" y="4907971"/>
            <a:ext cx="6350" cy="188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32909" y="5100779"/>
            <a:ext cx="91440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1549400" y="5791200"/>
            <a:ext cx="27478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84844" y="1295400"/>
            <a:ext cx="6321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Break Anonymity of the KDD Cup 2012 Dataset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800600" y="51054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Advantages: Exploit </a:t>
            </a:r>
            <a:r>
              <a:rPr lang="en-US" sz="1600" dirty="0">
                <a:solidFill>
                  <a:schemeClr val="bg2"/>
                </a:solidFill>
              </a:rPr>
              <a:t>the identified </a:t>
            </a:r>
            <a:r>
              <a:rPr lang="en-US" sz="1600" dirty="0" smtClean="0">
                <a:solidFill>
                  <a:schemeClr val="bg2"/>
                </a:solidFill>
              </a:rPr>
              <a:t>privacy </a:t>
            </a:r>
            <a:r>
              <a:rPr lang="en-US" sz="1600" dirty="0">
                <a:solidFill>
                  <a:schemeClr val="bg2"/>
                </a:solidFill>
              </a:rPr>
              <a:t>risk without requiring </a:t>
            </a:r>
            <a:r>
              <a:rPr lang="en-US" sz="1600" dirty="0">
                <a:solidFill>
                  <a:srgbClr val="008000"/>
                </a:solidFill>
              </a:rPr>
              <a:t>creating new accounts </a:t>
            </a:r>
            <a:r>
              <a:rPr lang="en-US" sz="1600" dirty="0">
                <a:solidFill>
                  <a:schemeClr val="bg2"/>
                </a:solidFill>
              </a:rPr>
              <a:t>or relying on </a:t>
            </a:r>
            <a:r>
              <a:rPr lang="en-US" sz="1600" dirty="0">
                <a:solidFill>
                  <a:srgbClr val="008000"/>
                </a:solidFill>
              </a:rPr>
              <a:t>easily-detectable graph </a:t>
            </a:r>
            <a:r>
              <a:rPr lang="en-US" sz="1600" dirty="0" smtClean="0">
                <a:solidFill>
                  <a:srgbClr val="008000"/>
                </a:solidFill>
              </a:rPr>
              <a:t>structures    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in a large-scale </a:t>
            </a:r>
            <a:r>
              <a:rPr lang="en-US" sz="1600" dirty="0" smtClean="0">
                <a:solidFill>
                  <a:schemeClr val="bg2"/>
                </a:solidFill>
              </a:rPr>
              <a:t>network [BDK’07, NV’09]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" name="Picture 2" descr="C:\Users\v-lizizh\Desktop\i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6" y="228600"/>
            <a:ext cx="907184" cy="90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v-lizizh\Desktop\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905000" cy="7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9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16825" cy="9906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Experiments – The Existing Defense</a:t>
            </a:r>
          </a:p>
        </p:txBody>
      </p:sp>
      <p:pic>
        <p:nvPicPr>
          <p:cNvPr id="22530" name="Content Placeholder 4" descr="Screen Shot 2013-05-15 at 11.41.59 AM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8" r="-6078"/>
          <a:stretch>
            <a:fillRect/>
          </a:stretch>
        </p:blipFill>
        <p:spPr>
          <a:xfrm>
            <a:off x="609600" y="1676400"/>
            <a:ext cx="8153400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1F8647FE-0930-4366-BFAF-EFDCE8433548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24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1371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Modified based on [Wu and Ying’11]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0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1F8647FE-0930-4366-BFAF-EFDCE8433548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25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Experiments – Key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 descr="Screen Shot 2013-05-15 at 11.19.08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84" b="-10184"/>
          <a:stretch>
            <a:fillRect/>
          </a:stretch>
        </p:blipFill>
        <p:spPr bwMode="auto">
          <a:xfrm>
            <a:off x="2286000" y="1752600"/>
            <a:ext cx="43402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creen Shot 2013-05-15 at 11.19.14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3000"/>
            <a:ext cx="4699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62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934200" cy="990600"/>
          </a:xfrm>
        </p:spPr>
        <p:txBody>
          <a:bodyPr>
            <a:noAutofit/>
          </a:bodyPr>
          <a:lstStyle/>
          <a:p>
            <a:r>
              <a:rPr lang="en-US" altLang="zh-CN" sz="2800" dirty="0" err="1" smtClean="0"/>
              <a:t>DeHIN</a:t>
            </a:r>
            <a:r>
              <a:rPr lang="en-US" altLang="zh-CN" sz="2800" dirty="0" smtClean="0"/>
              <a:t> Performs Better on Denser Networks </a:t>
            </a:r>
            <a:r>
              <a:rPr lang="en-US" altLang="zh-CN" sz="2800" dirty="0" smtClean="0"/>
              <a:t>by Utilizing </a:t>
            </a:r>
            <a:r>
              <a:rPr lang="en-US" altLang="zh-CN" sz="2800" dirty="0" smtClean="0"/>
              <a:t>Longer</a:t>
            </a:r>
            <a:r>
              <a:rPr lang="en-US" altLang="zh-CN" sz="2800" dirty="0" smtClean="0"/>
              <a:t>-Distance </a:t>
            </a:r>
            <a:r>
              <a:rPr lang="en-US" altLang="zh-CN" sz="2800" dirty="0" smtClean="0"/>
              <a:t>Neighbors</a:t>
            </a:r>
            <a:endParaRPr lang="en-US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6C9D2A43-EFEA-49CB-8B29-7B3CEAA33360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26</a:t>
            </a:fld>
            <a:endParaRPr lang="en-US" altLang="en-US" sz="1200" dirty="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3" name="Content Placeholder 2" descr="Screen Shot 2014-03-19 at 11.08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30" b="-46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638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5943600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err="1"/>
              <a:t>DeHIN</a:t>
            </a:r>
            <a:r>
              <a:rPr lang="en-US" altLang="en-US" sz="3600" dirty="0"/>
              <a:t> Performs Better with More    Link Types</a:t>
            </a:r>
            <a:endParaRPr lang="en-US" alt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B55BF4D-8EC5-4259-8DA3-CBA689F58424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27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3" name="Content Placeholder 2" descr="Screen Shot 2014-03-19 at 11.08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30" b="-27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331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5943600" cy="990600"/>
          </a:xfrm>
        </p:spPr>
        <p:txBody>
          <a:bodyPr>
            <a:normAutofit/>
          </a:bodyPr>
          <a:lstStyle/>
          <a:p>
            <a:r>
              <a:rPr lang="en-US" altLang="en-US" sz="2800" dirty="0" err="1"/>
              <a:t>DeHIN’s</a:t>
            </a:r>
            <a:r>
              <a:rPr lang="en-US" altLang="en-US" sz="2800" dirty="0"/>
              <a:t> Performance Slightly Degrades When Anonymity Gets Stronger</a:t>
            </a:r>
            <a:endParaRPr lang="en-US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B55BF4D-8EC5-4259-8DA3-CBA689F58424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28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6" name="Content Placeholder 2" descr="Screen Shot 2014-03-19 at 11.17.14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5" r="-9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795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16825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DeHIN</a:t>
            </a:r>
            <a:r>
              <a:rPr lang="en-US" altLang="en-US" dirty="0" smtClean="0"/>
              <a:t> Performs Better with More    Link Types</a:t>
            </a:r>
          </a:p>
        </p:txBody>
      </p:sp>
      <p:pic>
        <p:nvPicPr>
          <p:cNvPr id="28674" name="Content Placeholder 4" descr="Screen Shot 2013-12-16 at 6.32.00 AM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13" r="-20013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5A31CA3-0857-4943-9A76-2E9418F1A430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29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7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7616825" cy="990600"/>
          </a:xfrm>
        </p:spPr>
        <p:txBody>
          <a:bodyPr/>
          <a:lstStyle/>
          <a:p>
            <a:r>
              <a:rPr lang="en-US" altLang="en-US" dirty="0" smtClean="0"/>
              <a:t>K-</a:t>
            </a:r>
            <a:r>
              <a:rPr lang="en-US" altLang="en-US" dirty="0" smtClean="0"/>
              <a:t>Anonymity?</a:t>
            </a:r>
            <a:endParaRPr lang="en-US" altLang="en-US" dirty="0" smtClean="0"/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 smtClean="0"/>
              <a:t>If the adversary (attacker) is only interested in breaking privacy of tuples with value B…</a:t>
            </a:r>
            <a:endParaRPr lang="en-US" altLang="en-US" dirty="0" smtClean="0"/>
          </a:p>
          <a:p>
            <a:pPr lvl="1"/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AAA</a:t>
            </a:r>
            <a:r>
              <a:rPr lang="en-US" altLang="en-US" dirty="0" smtClean="0">
                <a:solidFill>
                  <a:srgbClr val="FF0000"/>
                </a:solidFill>
              </a:rPr>
              <a:t>BBB</a:t>
            </a:r>
            <a:r>
              <a:rPr lang="en-US" altLang="en-US" dirty="0" smtClean="0"/>
              <a:t>, 3-anonymity</a:t>
            </a:r>
          </a:p>
          <a:p>
            <a:pPr lvl="1"/>
            <a:r>
              <a:rPr lang="en-US" altLang="en-US" dirty="0" smtClean="0">
                <a:solidFill>
                  <a:srgbClr val="7F7F7F"/>
                </a:solidFill>
              </a:rPr>
              <a:t>AA</a:t>
            </a:r>
            <a:r>
              <a:rPr lang="en-US" altLang="en-US" dirty="0" smtClean="0">
                <a:solidFill>
                  <a:srgbClr val="FF0000"/>
                </a:solidFill>
              </a:rPr>
              <a:t>BBBB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FF0000"/>
                </a:solidFill>
              </a:rPr>
              <a:t>4-anonymity?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7F7F7F"/>
                </a:solidFill>
              </a:rPr>
              <a:t>A</a:t>
            </a:r>
            <a:r>
              <a:rPr lang="en-US" altLang="en-US" dirty="0" smtClean="0">
                <a:solidFill>
                  <a:srgbClr val="FF0000"/>
                </a:solidFill>
              </a:rPr>
              <a:t>BBBBB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FF0000"/>
                </a:solidFill>
              </a:rPr>
              <a:t>5-anonymity?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2AA99D8A-4C67-4129-90FC-DC0A22E998D1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3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38916" name="Picture 4" descr="1-kPPYVMk8HtAZlnngQ01lx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55880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89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16825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Privacy Risk Increases With More      Link Types</a:t>
            </a:r>
          </a:p>
        </p:txBody>
      </p:sp>
      <p:pic>
        <p:nvPicPr>
          <p:cNvPr id="51202" name="Content Placeholder 4" descr="Screen Shot 2013-12-16 at 6.25.46 AM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75" r="-24075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430EF187-69DF-4DB6-8118-0443A33B6CB0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30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6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16825" cy="990600"/>
          </a:xfrm>
        </p:spPr>
        <p:txBody>
          <a:bodyPr/>
          <a:lstStyle/>
          <a:p>
            <a:r>
              <a:rPr lang="en-US" altLang="en-US" dirty="0" smtClean="0"/>
              <a:t>The Research 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0D877089-9473-4B4B-8241-7232FDA2607F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31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29699" name="Content Placeholder 6" descr="Screen Shot 2013-05-15 at 11.41.31 AM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1" b="-571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5" name="Rectangle 4"/>
          <p:cNvSpPr/>
          <p:nvPr/>
        </p:nvSpPr>
        <p:spPr>
          <a:xfrm>
            <a:off x="609600" y="1600200"/>
            <a:ext cx="3581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4038600"/>
            <a:ext cx="1371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7616825" cy="9906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6600"/>
                </a:solidFill>
              </a:rPr>
              <a:t>Limitations </a:t>
            </a:r>
            <a:r>
              <a:rPr lang="en-US" altLang="en-US" dirty="0" smtClean="0"/>
              <a:t>of K-Anonymity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607425" cy="4495800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 smtClean="0"/>
          </a:p>
          <a:p>
            <a:pPr marL="0" indent="0">
              <a:buNone/>
            </a:pPr>
            <a:r>
              <a:rPr lang="en-US" altLang="en-US" sz="2400" dirty="0" smtClean="0"/>
              <a:t>T</a:t>
            </a:r>
            <a:r>
              <a:rPr lang="en-US" altLang="en-US" sz="2400" baseline="-25000" dirty="0" smtClean="0"/>
              <a:t>1000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(1000 </a:t>
            </a:r>
            <a:r>
              <a:rPr lang="en-US" altLang="en-US" sz="2400" dirty="0" smtClean="0"/>
              <a:t>tuples of the same value: AAA</a:t>
            </a:r>
            <a:r>
              <a:rPr lang="en-US" altLang="en-US" sz="2400" dirty="0" smtClean="0"/>
              <a:t>…</a:t>
            </a:r>
            <a:r>
              <a:rPr lang="en-US" altLang="en-US" sz="2400" dirty="0" smtClean="0"/>
              <a:t>AA</a:t>
            </a:r>
            <a:r>
              <a:rPr lang="en-US" altLang="en-US" sz="2400" dirty="0" smtClean="0"/>
              <a:t>): </a:t>
            </a:r>
            <a:r>
              <a:rPr lang="en-US" altLang="en-US" sz="2400" dirty="0" smtClean="0">
                <a:solidFill>
                  <a:srgbClr val="00B050"/>
                </a:solidFill>
              </a:rPr>
              <a:t>1000-anonymity</a:t>
            </a:r>
          </a:p>
          <a:p>
            <a:pPr marL="0" indent="0">
              <a:buNone/>
            </a:pPr>
            <a:r>
              <a:rPr lang="en-US" altLang="en-US" sz="2400" dirty="0" smtClean="0"/>
              <a:t>T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(</a:t>
            </a:r>
            <a:r>
              <a:rPr lang="en-US" altLang="en-US" sz="2400" dirty="0"/>
              <a:t>500 pairs of same values: </a:t>
            </a:r>
            <a:r>
              <a:rPr lang="en-US" altLang="en-US" sz="2400" dirty="0" smtClean="0"/>
              <a:t>AABBCCDD…): </a:t>
            </a:r>
            <a:r>
              <a:rPr lang="en-US" altLang="en-US" sz="2400" dirty="0" smtClean="0">
                <a:solidFill>
                  <a:srgbClr val="00B050"/>
                </a:solidFill>
              </a:rPr>
              <a:t>2-anonymity</a:t>
            </a:r>
          </a:p>
          <a:p>
            <a:pPr marL="0" indent="0"/>
            <a:endParaRPr lang="en-US" altLang="en-US" sz="2400" dirty="0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 smtClean="0"/>
              <a:t>Consider injecting a </a:t>
            </a:r>
            <a:r>
              <a:rPr lang="en-US" altLang="en-US" sz="2400" dirty="0" smtClean="0">
                <a:solidFill>
                  <a:schemeClr val="bg2"/>
                </a:solidFill>
              </a:rPr>
              <a:t>globally unique tuple </a:t>
            </a:r>
            <a:r>
              <a:rPr lang="en-US" altLang="en-US" sz="2400" dirty="0" smtClean="0">
                <a:solidFill>
                  <a:srgbClr val="FF0000"/>
                </a:solidFill>
              </a:rPr>
              <a:t>t*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 smtClean="0"/>
              <a:t>T</a:t>
            </a:r>
            <a:r>
              <a:rPr lang="en-US" altLang="en-US" sz="2400" baseline="-25000" dirty="0" smtClean="0"/>
              <a:t>1000</a:t>
            </a:r>
            <a:r>
              <a:rPr lang="en-US" altLang="en-US" sz="2400" dirty="0" smtClean="0"/>
              <a:t>* (1000 same tuples: AAAAAA…AAAA </a:t>
            </a:r>
            <a:r>
              <a:rPr lang="en-US" altLang="en-US" sz="2400" dirty="0" smtClean="0">
                <a:solidFill>
                  <a:srgbClr val="FF0000"/>
                </a:solidFill>
              </a:rPr>
              <a:t>t*</a:t>
            </a:r>
            <a:r>
              <a:rPr lang="en-US" altLang="en-US" sz="2400" dirty="0" smtClean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 smtClean="0"/>
              <a:t>T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* (500 pairs of same values: AABBCCDD…</a:t>
            </a:r>
            <a:r>
              <a:rPr lang="en-US" altLang="en-US" sz="2400" dirty="0">
                <a:solidFill>
                  <a:srgbClr val="FF0000"/>
                </a:solidFill>
              </a:rPr>
              <a:t>t</a:t>
            </a:r>
            <a:r>
              <a:rPr lang="en-US" altLang="en-US" sz="2400" dirty="0" smtClean="0">
                <a:solidFill>
                  <a:srgbClr val="FF0000"/>
                </a:solidFill>
              </a:rPr>
              <a:t>*</a:t>
            </a:r>
            <a:r>
              <a:rPr lang="en-US" altLang="en-US" sz="2400" dirty="0" smtClean="0"/>
              <a:t>)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dirty="0" smtClean="0"/>
          </a:p>
          <a:p>
            <a:pPr marL="0" indent="0" algn="ctr"/>
            <a:r>
              <a:rPr lang="en-US" altLang="en-US" sz="2400" dirty="0" smtClean="0">
                <a:solidFill>
                  <a:srgbClr val="C00000"/>
                </a:solidFill>
              </a:rPr>
              <a:t> Are their security level really the same in terms of k-anonymity?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D24FC322-FF36-49CD-8883-86F978D63A43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4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553200" y="3733800"/>
            <a:ext cx="3048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0" y="388620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Both: 1-anonymity</a:t>
            </a:r>
          </a:p>
        </p:txBody>
      </p:sp>
    </p:spTree>
    <p:extLst>
      <p:ext uri="{BB962C8B-B14F-4D97-AF65-F5344CB8AC3E}">
        <p14:creationId xmlns:p14="http://schemas.microsoft.com/office/powerpoint/2010/main" val="35450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7616825" cy="990600"/>
          </a:xfrm>
        </p:spPr>
        <p:txBody>
          <a:bodyPr/>
          <a:lstStyle/>
          <a:p>
            <a:r>
              <a:rPr lang="en-US" altLang="en-US" dirty="0" smtClean="0"/>
              <a:t>K-Anonymity: Worst Says All</a:t>
            </a:r>
          </a:p>
        </p:txBody>
      </p:sp>
      <p:pic>
        <p:nvPicPr>
          <p:cNvPr id="40962" name="Content Placeholder 4" descr="bfb8a4cfbcd3fc36037b124bca5ae0c8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62" r="-71962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679C4EA6-BD53-4327-B68F-835D82D37E3F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5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7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67818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Different Individuals May Have Different Privacy Needs</a:t>
            </a:r>
          </a:p>
        </p:txBody>
      </p:sp>
      <p:pic>
        <p:nvPicPr>
          <p:cNvPr id="41986" name="Content Placeholder 4" descr="e282f6db8662a86527f17911e21ca354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89" r="-18689"/>
          <a:stretch>
            <a:fillRect/>
          </a:stretch>
        </p:blipFill>
        <p:spPr>
          <a:xfrm>
            <a:off x="228600" y="1905000"/>
            <a:ext cx="5942013" cy="327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A59EC27F-F6C2-475B-9FD0-A89C864283BD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6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41988" name="Picture 5" descr="k-bigpi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40227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9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7616825" cy="990600"/>
          </a:xfrm>
        </p:spPr>
        <p:txBody>
          <a:bodyPr/>
          <a:lstStyle/>
          <a:p>
            <a:r>
              <a:rPr lang="en-US" altLang="en-US" smtClean="0"/>
              <a:t>Our Proposed Privacy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759825" cy="4495800"/>
          </a:xfrm>
        </p:spPr>
        <p:txBody>
          <a:bodyPr/>
          <a:lstStyle/>
          <a:p>
            <a:r>
              <a:rPr lang="en-US" altLang="en-US" dirty="0" smtClean="0"/>
              <a:t>Individual Privacy Risk – </a:t>
            </a:r>
            <a:r>
              <a:rPr lang="en-US" altLang="en-US" dirty="0" smtClean="0">
                <a:solidFill>
                  <a:srgbClr val="FF0000"/>
                </a:solidFill>
              </a:rPr>
              <a:t>Allow us to differentiate</a:t>
            </a:r>
            <a:r>
              <a:rPr lang="en-US" altLang="en-US" dirty="0" smtClean="0"/>
              <a:t>!</a:t>
            </a:r>
          </a:p>
          <a:p>
            <a:r>
              <a:rPr lang="en-US" altLang="en-US" dirty="0" smtClean="0"/>
              <a:t>Aggregate </a:t>
            </a:r>
            <a:r>
              <a:rPr lang="en-US" altLang="en-US" dirty="0" smtClean="0">
                <a:solidFill>
                  <a:schemeClr val="bg2"/>
                </a:solidFill>
              </a:rPr>
              <a:t>Individual Privacy Risk </a:t>
            </a:r>
            <a:r>
              <a:rPr lang="en-US" altLang="en-US" dirty="0" smtClean="0"/>
              <a:t>to obtain </a:t>
            </a:r>
            <a:r>
              <a:rPr lang="en-US" altLang="en-US" dirty="0" smtClean="0">
                <a:solidFill>
                  <a:schemeClr val="bg2"/>
                </a:solidFill>
              </a:rPr>
              <a:t>Dataset Privacy Risk</a:t>
            </a:r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Mathematical Factor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Social Factor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8A82D42E-08C7-442E-A93A-DF7B401DDFC6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7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43012" name="Picture 4" descr="k-bigpic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29559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poukyy2u2o1k4qq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1352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07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7616825" cy="990600"/>
          </a:xfrm>
        </p:spPr>
        <p:txBody>
          <a:bodyPr/>
          <a:lstStyle/>
          <a:p>
            <a:r>
              <a:rPr lang="en-US" altLang="en-US" smtClean="0"/>
              <a:t>Our Proposed Privacy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759825" cy="4495800"/>
          </a:xfrm>
        </p:spPr>
        <p:txBody>
          <a:bodyPr/>
          <a:lstStyle/>
          <a:p>
            <a:r>
              <a:rPr lang="en-US" dirty="0"/>
              <a:t>Privacy risk of tuple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in dataset 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Privacy risk of dataset T: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8A82D42E-08C7-442E-A93A-DF7B401DDFC6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8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2438400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2"/>
                </a:solidFill>
              </a:rPr>
              <a:t>Individual Privacy Risk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4800600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2"/>
                </a:solidFill>
              </a:rPr>
              <a:t>Dataset Privacy Risk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048000"/>
            <a:ext cx="7943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en-US" dirty="0"/>
              <a:t>l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i</a:t>
            </a:r>
            <a:r>
              <a:rPr lang="en-US" altLang="en-US" dirty="0" smtClean="0"/>
              <a:t>): loss function (social component)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/>
              <a:t>k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i</a:t>
            </a:r>
            <a:r>
              <a:rPr lang="en-US" altLang="en-US" dirty="0" smtClean="0"/>
              <a:t>): the number of tuples in T with the same value of 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i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(math component</a:t>
            </a:r>
            <a:r>
              <a:rPr lang="en-US" altLang="en-US" dirty="0"/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10" name="Picture 9" descr="Screen Shot 2014-03-26 at 7.17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84" y="2209800"/>
            <a:ext cx="1467816" cy="649184"/>
          </a:xfrm>
          <a:prstGeom prst="rect">
            <a:avLst/>
          </a:prstGeom>
        </p:spPr>
      </p:pic>
      <p:pic>
        <p:nvPicPr>
          <p:cNvPr id="11" name="Picture 10" descr="Screen Shot 2014-03-26 at 7.1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0"/>
            <a:ext cx="2057400" cy="5964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0600" y="5334000"/>
            <a:ext cx="5596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en-US" dirty="0" smtClean="0"/>
              <a:t>N: the size of dataset T (the number of tuples in 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7616825" cy="990600"/>
          </a:xfrm>
        </p:spPr>
        <p:txBody>
          <a:bodyPr/>
          <a:lstStyle/>
          <a:p>
            <a:r>
              <a:rPr lang="en-US" altLang="en-US" dirty="0"/>
              <a:t>Expected Privacy Risk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679C4EA6-BD53-4327-B68F-835D82D37E3F}" type="slidenum">
              <a:rPr lang="en-US" altLang="en-US" sz="1200">
                <a:solidFill>
                  <a:srgbClr val="FFFFFF"/>
                </a:solidFill>
                <a:latin typeface="Tw Cen MT" pitchFamily="34" charset="0"/>
              </a:rPr>
              <a:pPr eaLnBrk="1" hangingPunct="1">
                <a:lnSpc>
                  <a:spcPct val="80000"/>
                </a:lnSpc>
              </a:pPr>
              <a:t>9</a:t>
            </a:fld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Lemma 1</a:t>
            </a:r>
            <a:r>
              <a:rPr lang="en-US" dirty="0" smtClean="0"/>
              <a:t>: Given dataset T with cardinality C(T), for each tuple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in T, assuming the loss function is independent of 1/k(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 smtClean="0"/>
              <a:t>) with mean value μ, the expected privacy risk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 descr="Screen Shot 2014-03-26 at 7.2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0"/>
            <a:ext cx="4114800" cy="1090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48006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9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L Blue and Orange">
  <a:themeElements>
    <a:clrScheme name="ISL">
      <a:dk1>
        <a:sysClr val="windowText" lastClr="000000"/>
      </a:dk1>
      <a:lt1>
        <a:sysClr val="window" lastClr="FFFFFF"/>
      </a:lt1>
      <a:dk2>
        <a:srgbClr val="003C7D"/>
      </a:dk2>
      <a:lt2>
        <a:srgbClr val="F47F2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47F2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ISL Blue with Sections</Template>
  <TotalTime>9218</TotalTime>
  <Words>843</Words>
  <Application>Microsoft Macintosh PowerPoint</Application>
  <PresentationFormat>On-screen Show (4:3)</PresentationFormat>
  <Paragraphs>151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ISL Blue and Orange</vt:lpstr>
      <vt:lpstr>Privacy Risk in Anonymized Heterogeneous Information Networks (How to Break Anonymity of the KDD Cup 2012 Dataset)</vt:lpstr>
      <vt:lpstr>K-Anonymity</vt:lpstr>
      <vt:lpstr>K-Anonymity?</vt:lpstr>
      <vt:lpstr>Limitations of K-Anonymity</vt:lpstr>
      <vt:lpstr>K-Anonymity: Worst Says All</vt:lpstr>
      <vt:lpstr>Different Individuals May Have Different Privacy Needs</vt:lpstr>
      <vt:lpstr>Our Proposed Privacy Risk</vt:lpstr>
      <vt:lpstr>Our Proposed Privacy Risk</vt:lpstr>
      <vt:lpstr>Expected Privacy Risk</vt:lpstr>
      <vt:lpstr>Privacy Risk of Dataset</vt:lpstr>
      <vt:lpstr>Privacy Risk = C(T)/N, Better Interpretation</vt:lpstr>
      <vt:lpstr>How Bad Is Our Privacy in HIN?</vt:lpstr>
      <vt:lpstr>We Live In a More Connected World</vt:lpstr>
      <vt:lpstr>Heterogeneous Information Networks in Social Media (KDD Cup 2012 Dataset)</vt:lpstr>
      <vt:lpstr>Network Schema</vt:lpstr>
      <vt:lpstr>Meta-Paths</vt:lpstr>
      <vt:lpstr>Attribute-Metapath-Combined Values  of Target Entities</vt:lpstr>
      <vt:lpstr>Attribute-Metapath-Combined Values  of Target Entities</vt:lpstr>
      <vt:lpstr>Privacy Risk Increases With More      Link Types</vt:lpstr>
      <vt:lpstr>Privacy Risk Increases With More      Link Types</vt:lpstr>
      <vt:lpstr>DeHIN Algorithm to Prey on          Privacy Risk in HIN</vt:lpstr>
      <vt:lpstr>DeHIN Algorithm to Prey on          Privacy Risk in HIN</vt:lpstr>
      <vt:lpstr>PowerPoint Presentation</vt:lpstr>
      <vt:lpstr>Experiments – The Existing Defense</vt:lpstr>
      <vt:lpstr>Experiments – Key Measures</vt:lpstr>
      <vt:lpstr>DeHIN Performs Better on Denser Networks by Utilizing Longer-Distance Neighbors</vt:lpstr>
      <vt:lpstr>DeHIN Performs Better with More    Link Types</vt:lpstr>
      <vt:lpstr>DeHIN’s Performance Slightly Degrades When Anonymity Gets Stronger</vt:lpstr>
      <vt:lpstr>DeHIN Performs Better with More    Link Types</vt:lpstr>
      <vt:lpstr>Privacy Risk Increases With More      Link Types</vt:lpstr>
      <vt:lpstr>The Research Roadmap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Cyber-Security Architectures for Control Systems</dc:title>
  <dc:creator>Carl A. Gunter</dc:creator>
  <cp:keywords>cyber security, control systems, advanced meter infrastructure, AMI, building automation systems, BAS, building automation middelware, attested meter</cp:keywords>
  <cp:lastModifiedBy>Aston Zhang</cp:lastModifiedBy>
  <cp:revision>244</cp:revision>
  <dcterms:created xsi:type="dcterms:W3CDTF">2008-08-12T16:16:14Z</dcterms:created>
  <dcterms:modified xsi:type="dcterms:W3CDTF">2014-03-27T13:16:51Z</dcterms:modified>
  <cp:category>Colloquium Lecture</cp:category>
</cp:coreProperties>
</file>