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tags/tag2.xml" ContentType="application/vnd.openxmlformats-officedocument.presentationml.tags+xml"/>
  <Override PartName="/ppt/notesSlides/notesSlide6.xml" ContentType="application/vnd.openxmlformats-officedocument.presentationml.notesSlide+xml"/>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9.xml" ContentType="application/vnd.openxmlformats-officedocument.presentationml.notesSlide+xml"/>
  <Override PartName="/ppt/embeddings/oleObject8.bin" ContentType="application/vnd.openxmlformats-officedocument.oleObject"/>
  <Override PartName="/ppt/notesSlides/notesSlide10.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3.bin" ContentType="application/vnd.openxmlformats-officedocument.oleObject"/>
  <Override PartName="/ppt/notesSlides/notesSlide15.xml" ContentType="application/vnd.openxmlformats-officedocument.presentationml.notesSlide+xml"/>
  <Override PartName="/ppt/embeddings/oleObject14.bin" ContentType="application/vnd.openxmlformats-officedocument.oleObject"/>
  <Override PartName="/ppt/notesSlides/notesSlide16.xml" ContentType="application/vnd.openxmlformats-officedocument.presentationml.notesSlide+xml"/>
  <Override PartName="/ppt/embeddings/oleObject15.bin" ContentType="application/vnd.openxmlformats-officedocument.oleObject"/>
  <Override PartName="/ppt/notesSlides/notesSlide17.xml" ContentType="application/vnd.openxmlformats-officedocument.presentationml.notesSlide+xml"/>
  <Override PartName="/ppt/embeddings/oleObject16.bin" ContentType="application/vnd.openxmlformats-officedocument.oleObject"/>
  <Override PartName="/ppt/notesSlides/notesSlide18.xml" ContentType="application/vnd.openxmlformats-officedocument.presentationml.notesSlide+xml"/>
  <Override PartName="/ppt/embeddings/oleObject17.bin" ContentType="application/vnd.openxmlformats-officedocument.oleObject"/>
  <Override PartName="/ppt/notesSlides/notesSlide19.xml" ContentType="application/vnd.openxmlformats-officedocument.presentationml.notesSlide+xml"/>
  <Override PartName="/ppt/embeddings/oleObject18.bin" ContentType="application/vnd.openxmlformats-officedocument.oleObject"/>
  <Override PartName="/ppt/notesSlides/notesSlide20.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21.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22.xml" ContentType="application/vnd.openxmlformats-officedocument.presentationml.notesSlide+xml"/>
  <Override PartName="/ppt/embeddings/oleObject25.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6.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27.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notesSlides/notesSlide36.xml" ContentType="application/vnd.openxmlformats-officedocument.presentationml.notesSlide+xml"/>
  <Override PartName="/ppt/embeddings/oleObject47.bin" ContentType="application/vnd.openxmlformats-officedocument.oleObject"/>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handoutMasterIdLst>
    <p:handoutMasterId r:id="rId42"/>
  </p:handoutMasterIdLst>
  <p:sldIdLst>
    <p:sldId id="256" r:id="rId2"/>
    <p:sldId id="315" r:id="rId3"/>
    <p:sldId id="401" r:id="rId4"/>
    <p:sldId id="409" r:id="rId5"/>
    <p:sldId id="426" r:id="rId6"/>
    <p:sldId id="390" r:id="rId7"/>
    <p:sldId id="415" r:id="rId8"/>
    <p:sldId id="411" r:id="rId9"/>
    <p:sldId id="428" r:id="rId10"/>
    <p:sldId id="413" r:id="rId11"/>
    <p:sldId id="397" r:id="rId12"/>
    <p:sldId id="350" r:id="rId13"/>
    <p:sldId id="356" r:id="rId14"/>
    <p:sldId id="429" r:id="rId15"/>
    <p:sldId id="353" r:id="rId16"/>
    <p:sldId id="358" r:id="rId17"/>
    <p:sldId id="433" r:id="rId18"/>
    <p:sldId id="434" r:id="rId19"/>
    <p:sldId id="374" r:id="rId20"/>
    <p:sldId id="407" r:id="rId21"/>
    <p:sldId id="437" r:id="rId22"/>
    <p:sldId id="436" r:id="rId23"/>
    <p:sldId id="366" r:id="rId24"/>
    <p:sldId id="388" r:id="rId25"/>
    <p:sldId id="367" r:id="rId26"/>
    <p:sldId id="368" r:id="rId27"/>
    <p:sldId id="369" r:id="rId28"/>
    <p:sldId id="421" r:id="rId29"/>
    <p:sldId id="422" r:id="rId30"/>
    <p:sldId id="423" r:id="rId31"/>
    <p:sldId id="389" r:id="rId32"/>
    <p:sldId id="438" r:id="rId33"/>
    <p:sldId id="424" r:id="rId34"/>
    <p:sldId id="435" r:id="rId35"/>
    <p:sldId id="377" r:id="rId36"/>
    <p:sldId id="417" r:id="rId37"/>
    <p:sldId id="418" r:id="rId38"/>
    <p:sldId id="425" r:id="rId39"/>
    <p:sldId id="419" r:id="rId40"/>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E55"/>
    <a:srgbClr val="E35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83784" autoAdjust="0"/>
  </p:normalViewPr>
  <p:slideViewPr>
    <p:cSldViewPr>
      <p:cViewPr>
        <p:scale>
          <a:sx n="70" d="100"/>
          <a:sy n="70" d="100"/>
        </p:scale>
        <p:origin x="-1808" y="-264"/>
      </p:cViewPr>
      <p:guideLst>
        <p:guide orient="horz" pos="2160"/>
        <p:guide pos="2880"/>
      </p:guideLst>
    </p:cSldViewPr>
  </p:slideViewPr>
  <p:outlineViewPr>
    <p:cViewPr>
      <p:scale>
        <a:sx n="33" d="100"/>
        <a:sy n="33" d="100"/>
      </p:scale>
      <p:origin x="0" y="121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92" y="-78"/>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29.wmf"/><Relationship Id="rId3"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11" Type="http://schemas.openxmlformats.org/officeDocument/2006/relationships/image" Target="../media/image49.wmf"/><Relationship Id="rId12" Type="http://schemas.openxmlformats.org/officeDocument/2006/relationships/image" Target="../media/image50.wmf"/><Relationship Id="rId13" Type="http://schemas.openxmlformats.org/officeDocument/2006/relationships/image" Target="../media/image51.wmf"/><Relationship Id="rId14" Type="http://schemas.openxmlformats.org/officeDocument/2006/relationships/image" Target="../media/image52.wmf"/><Relationship Id="rId15" Type="http://schemas.openxmlformats.org/officeDocument/2006/relationships/image" Target="../media/image53.wmf"/><Relationship Id="rId16" Type="http://schemas.openxmlformats.org/officeDocument/2006/relationships/image" Target="../media/image54.wmf"/><Relationship Id="rId17" Type="http://schemas.openxmlformats.org/officeDocument/2006/relationships/image" Target="../media/image55.wmf"/><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8" Type="http://schemas.openxmlformats.org/officeDocument/2006/relationships/image" Target="../media/image46.wmf"/><Relationship Id="rId9" Type="http://schemas.openxmlformats.org/officeDocument/2006/relationships/image" Target="../media/image47.wmf"/><Relationship Id="rId10"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1" Type="http://schemas.openxmlformats.org/officeDocument/2006/relationships/image" Target="../media/image17.wmf"/><Relationship Id="rId2"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5797246" y="0"/>
            <a:ext cx="4434999" cy="354965"/>
          </a:xfrm>
          <a:prstGeom prst="rect">
            <a:avLst/>
          </a:prstGeom>
        </p:spPr>
        <p:txBody>
          <a:bodyPr vert="horz" lIns="99048" tIns="49524" rIns="99048" bIns="49524" rtlCol="0"/>
          <a:lstStyle>
            <a:lvl1pPr algn="r">
              <a:defRPr sz="1300"/>
            </a:lvl1pPr>
          </a:lstStyle>
          <a:p>
            <a:fld id="{57477B39-F501-4715-A8EA-B1755074D335}" type="datetimeFigureOut">
              <a:rPr lang="zh-CN" altLang="en-US" smtClean="0"/>
              <a:pPr/>
              <a:t>14-3-24</a:t>
            </a:fld>
            <a:endParaRPr lang="zh-CN" altLang="en-US"/>
          </a:p>
        </p:txBody>
      </p:sp>
      <p:sp>
        <p:nvSpPr>
          <p:cNvPr id="4" name="页脚占位符 3"/>
          <p:cNvSpPr>
            <a:spLocks noGrp="1"/>
          </p:cNvSpPr>
          <p:nvPr>
            <p:ph type="ftr" sz="quarter" idx="2"/>
          </p:nvPr>
        </p:nvSpPr>
        <p:spPr>
          <a:xfrm>
            <a:off x="0" y="6743103"/>
            <a:ext cx="4434999" cy="354965"/>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5797246" y="6743103"/>
            <a:ext cx="4434999" cy="354965"/>
          </a:xfrm>
          <a:prstGeom prst="rect">
            <a:avLst/>
          </a:prstGeom>
        </p:spPr>
        <p:txBody>
          <a:bodyPr vert="horz" lIns="99048" tIns="49524" rIns="99048" bIns="49524" rtlCol="0" anchor="b"/>
          <a:lstStyle>
            <a:lvl1pPr algn="r">
              <a:defRPr sz="1300"/>
            </a:lvl1pPr>
          </a:lstStyle>
          <a:p>
            <a:fld id="{C43BF9E8-48C7-43E3-9CAC-A05FBC19247C}" type="slidenum">
              <a:rPr lang="zh-CN" altLang="en-US" smtClean="0"/>
              <a:pPr/>
              <a:t>‹#›</a:t>
            </a:fld>
            <a:endParaRPr lang="zh-CN" altLang="en-US"/>
          </a:p>
        </p:txBody>
      </p:sp>
    </p:spTree>
    <p:extLst>
      <p:ext uri="{BB962C8B-B14F-4D97-AF65-F5344CB8AC3E}">
        <p14:creationId xmlns:p14="http://schemas.microsoft.com/office/powerpoint/2010/main" val="15725856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5797246" y="0"/>
            <a:ext cx="4434999" cy="354965"/>
          </a:xfrm>
          <a:prstGeom prst="rect">
            <a:avLst/>
          </a:prstGeom>
        </p:spPr>
        <p:txBody>
          <a:bodyPr vert="horz" lIns="99048" tIns="49524" rIns="99048" bIns="49524" rtlCol="0"/>
          <a:lstStyle>
            <a:lvl1pPr algn="r">
              <a:defRPr sz="1300"/>
            </a:lvl1pPr>
          </a:lstStyle>
          <a:p>
            <a:fld id="{363447F5-5F4B-4B2A-886E-4220DC8D9785}" type="datetimeFigureOut">
              <a:rPr lang="en-US" smtClean="0"/>
              <a:pPr/>
              <a:t>14-3-24</a:t>
            </a:fld>
            <a:endParaRPr lang="en-US"/>
          </a:p>
        </p:txBody>
      </p:sp>
      <p:sp>
        <p:nvSpPr>
          <p:cNvPr id="4" name="Slide Image Placeholder 3"/>
          <p:cNvSpPr>
            <a:spLocks noGrp="1" noRot="1" noChangeAspect="1"/>
          </p:cNvSpPr>
          <p:nvPr>
            <p:ph type="sldImg" idx="2"/>
          </p:nvPr>
        </p:nvSpPr>
        <p:spPr>
          <a:xfrm>
            <a:off x="3341688" y="531813"/>
            <a:ext cx="3551237" cy="2662237"/>
          </a:xfrm>
          <a:prstGeom prst="rect">
            <a:avLst/>
          </a:prstGeom>
          <a:noFill/>
          <a:ln w="12700">
            <a:solidFill>
              <a:prstClr val="black"/>
            </a:solidFill>
          </a:ln>
        </p:spPr>
        <p:txBody>
          <a:bodyPr vert="horz" lIns="99048" tIns="49524" rIns="99048" bIns="49524" rtlCol="0" anchor="ctr"/>
          <a:lstStyle/>
          <a:p>
            <a:endParaRPr lang="en-US"/>
          </a:p>
        </p:txBody>
      </p:sp>
      <p:sp>
        <p:nvSpPr>
          <p:cNvPr id="6" name="Footer Placeholder 5"/>
          <p:cNvSpPr>
            <a:spLocks noGrp="1"/>
          </p:cNvSpPr>
          <p:nvPr>
            <p:ph type="ftr" sz="quarter" idx="4"/>
          </p:nvPr>
        </p:nvSpPr>
        <p:spPr>
          <a:xfrm>
            <a:off x="0" y="6743103"/>
            <a:ext cx="4434999" cy="354965"/>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5797246" y="6743103"/>
            <a:ext cx="4434999" cy="354965"/>
          </a:xfrm>
          <a:prstGeom prst="rect">
            <a:avLst/>
          </a:prstGeom>
        </p:spPr>
        <p:txBody>
          <a:bodyPr vert="horz" lIns="99048" tIns="49524" rIns="99048" bIns="49524" rtlCol="0" anchor="b"/>
          <a:lstStyle>
            <a:lvl1pPr algn="r">
              <a:defRPr sz="1300"/>
            </a:lvl1pPr>
          </a:lstStyle>
          <a:p>
            <a:fld id="{18041070-8237-499A-82E8-73BAC42D8EEF}" type="slidenum">
              <a:rPr lang="en-US" smtClean="0"/>
              <a:pPr/>
              <a:t>‹#›</a:t>
            </a:fld>
            <a:endParaRPr lang="en-US"/>
          </a:p>
        </p:txBody>
      </p:sp>
      <p:sp>
        <p:nvSpPr>
          <p:cNvPr id="8" name="备注占位符 7"/>
          <p:cNvSpPr>
            <a:spLocks noGrp="1"/>
          </p:cNvSpPr>
          <p:nvPr>
            <p:ph type="body" sz="quarter" idx="3"/>
          </p:nvPr>
        </p:nvSpPr>
        <p:spPr>
          <a:xfrm>
            <a:off x="1023462" y="3372168"/>
            <a:ext cx="8187690" cy="3194685"/>
          </a:xfrm>
          <a:prstGeom prst="rect">
            <a:avLst/>
          </a:prstGeom>
        </p:spPr>
        <p:txBody>
          <a:bodyPr vert="horz" lIns="99048" tIns="49524" rIns="99048" bIns="4952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739987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1023462" y="3372168"/>
            <a:ext cx="8187690" cy="3194685"/>
          </a:xfrm>
          <a:prstGeom prst="rect">
            <a:avLst/>
          </a:prstGeom>
        </p:spPr>
        <p:txBody>
          <a:bodyPr>
            <a:normAutofit/>
          </a:bodyPr>
          <a:lstStyle/>
          <a:p>
            <a:r>
              <a:rPr lang="en-US" altLang="zh-CN" dirty="0" smtClean="0"/>
              <a:t>Good afternoon,</a:t>
            </a:r>
            <a:r>
              <a:rPr lang="en-US" altLang="zh-CN" baseline="0" dirty="0" smtClean="0"/>
              <a:t> every one! Welcome to my oral defense. Today I am going to present my thesis titled ***.</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90478">
              <a:defRPr/>
            </a:pPr>
            <a:r>
              <a:rPr lang="en-US" altLang="zh-CN" baseline="0" dirty="0" smtClean="0"/>
              <a:t>LU decomposition first decomposes the matrix A as a product of a lower triangular matrix and an upper triangular matrix U. Although LU decomposition is a rather expensive operation to a large graph, once the matrix A is decomposed, all linear systems can be solved very efficiently using forward and backward substitutions, which are much faster than LU. Using LUDE allows us to solve the problem of many different input </a:t>
            </a:r>
            <a:r>
              <a:rPr lang="en-US" altLang="zh-CN" baseline="0" dirty="0" err="1" smtClean="0"/>
              <a:t>b’s</a:t>
            </a:r>
            <a:r>
              <a:rPr lang="en-US" altLang="zh-CN" baseline="0" dirty="0" smtClean="0"/>
              <a:t>. </a:t>
            </a:r>
          </a:p>
          <a:p>
            <a:pPr defTabSz="990478">
              <a:defRPr/>
            </a:pPr>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But there is a performance issue in LUDE. </a:t>
            </a:r>
          </a:p>
          <a:p>
            <a:r>
              <a:rPr lang="en-US" altLang="zh-CN" dirty="0" smtClean="0"/>
              <a:t>It</a:t>
            </a:r>
            <a:r>
              <a:rPr lang="en-US" altLang="zh-CN" baseline="0" dirty="0" smtClean="0"/>
              <a:t> may introduce some fill-ins, which are the zero entries in A, but non-zero entries in L and U.</a:t>
            </a:r>
            <a:endParaRPr lang="en-US" altLang="zh-CN" dirty="0" smtClean="0"/>
          </a:p>
          <a:p>
            <a:r>
              <a:rPr lang="en-US" altLang="zh-CN" baseline="0" dirty="0" smtClean="0"/>
              <a:t>For this example matrix, the red boxes are the fill-ins. And there are 8 fill-ins in total. </a:t>
            </a:r>
          </a:p>
          <a:p>
            <a:endParaRPr lang="en-US" altLang="zh-CN" baseline="0" dirty="0" smtClean="0"/>
          </a:p>
          <a:p>
            <a:r>
              <a:rPr lang="en-US" altLang="zh-CN" baseline="0" dirty="0" smtClean="0"/>
              <a:t>A large number of fill-ins is undesirable because it takes more space to store LU matrices and it slows down the forward/backward substitutions in solving the linear systems. And It increases the decomposition time. </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common</a:t>
            </a:r>
            <a:r>
              <a:rPr lang="en-US" altLang="zh-CN" baseline="0" dirty="0" smtClean="0"/>
              <a:t> approach to reduce #fill-ins is to apply a reordering technique, which shuffles the rows and columns of a matrix before the matrix is decomposed. For example, if we reorder the matrix into this form, the #fill-ins is reduced from 8 to 1. </a:t>
            </a:r>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Although</a:t>
            </a:r>
            <a:r>
              <a:rPr lang="en-US" altLang="zh-CN" baseline="0" dirty="0" smtClean="0"/>
              <a:t> finding to the optimal ordering of a matrix to minimize #fill-ins is an NP-complete problem, there are a few heuristic reordering strategies such as Markowitz and AMD which have been shown to be very effective in reducing the #fill-ins in practice. And the Markowitz one is the most effective among these strategies. But in some cases, </a:t>
            </a:r>
            <a:r>
              <a:rPr lang="en-US" altLang="zh-CN" baseline="0" dirty="0" err="1" smtClean="0"/>
              <a:t>geting</a:t>
            </a:r>
            <a:r>
              <a:rPr lang="en-US" altLang="zh-CN" baseline="0" dirty="0" smtClean="0"/>
              <a:t> the ordering is computationally similar with doing an LUDE.</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use LUDE</a:t>
            </a:r>
            <a:r>
              <a:rPr lang="en-US" baseline="0" dirty="0" smtClean="0"/>
              <a:t> and reordering techniques to solve the problem of many </a:t>
            </a:r>
            <a:r>
              <a:rPr lang="en-US" baseline="0" dirty="0" err="1" smtClean="0"/>
              <a:t>b’s</a:t>
            </a:r>
            <a:r>
              <a:rPr lang="en-US" baseline="0" dirty="0" smtClean="0"/>
              <a:t>, for the problem of many A’s, we need to LU decompose all A’s as well as getting ordering for them.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now formal this problem as the LUDE</a:t>
            </a:r>
            <a:r>
              <a:rPr lang="en-US" altLang="zh-CN" baseline="0" dirty="0" smtClean="0"/>
              <a:t> over an EMS in this page.</a:t>
            </a:r>
          </a:p>
          <a:p>
            <a:r>
              <a:rPr lang="en-US" altLang="zh-CN" baseline="0" dirty="0" smtClean="0"/>
              <a:t>Given an EMS, where each matrix is derived from a snapshot graph in an evolving graph sequence.</a:t>
            </a:r>
          </a:p>
          <a:p>
            <a:r>
              <a:rPr lang="en-US" altLang="zh-CN" baseline="0" dirty="0" smtClean="0"/>
              <a:t>We need to determine an ordering for each matrix, and compute its LU factors.</a:t>
            </a:r>
          </a:p>
          <a:p>
            <a:endParaRPr lang="en-US" altLang="zh-CN" baseline="0" dirty="0" smtClean="0"/>
          </a:p>
          <a:p>
            <a:r>
              <a:rPr lang="en-US" altLang="zh-CN" baseline="0" dirty="0" smtClean="0"/>
              <a:t>This problem has two hidden requirement. First, we want to get a good ordering. An immediate question is how many orderings should we compute? One extreme case is to compute one ordering, and apply to all matrices. Another case is to compute an ordering for each matrix.</a:t>
            </a:r>
          </a:p>
          <a:p>
            <a:endParaRPr lang="en-US" altLang="zh-CN" baseline="0" dirty="0" smtClean="0"/>
          </a:p>
          <a:p>
            <a:r>
              <a:rPr lang="en-US" altLang="zh-CN" baseline="0" dirty="0" smtClean="0"/>
              <a:t>Another requirement is to get the LU factors fast. As we observed from our wiki dataset, the </a:t>
            </a:r>
            <a:r>
              <a:rPr lang="en-US" altLang="zh-CN" baseline="0" dirty="0" err="1" smtClean="0"/>
              <a:t>ems</a:t>
            </a:r>
            <a:r>
              <a:rPr lang="en-US" altLang="zh-CN" baseline="0" dirty="0" smtClean="0"/>
              <a:t> is gradually evolving over time. The successive graphs share more than 99% of edges. This observation inspires us to apply some incremental LU decomposition methods to fast compute the LU factors.</a:t>
            </a:r>
          </a:p>
          <a:p>
            <a:endParaRPr lang="en-US" altLang="zh-CN" baseline="0" dirty="0" smtClean="0"/>
          </a:p>
          <a:p>
            <a:r>
              <a:rPr lang="en-US" altLang="zh-CN" baseline="0" dirty="0" smtClean="0"/>
              <a:t>Let us now discuss our solutions.</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first one is Brute Force,</a:t>
            </a:r>
            <a:r>
              <a:rPr lang="en-US" altLang="zh-CN" baseline="0" dirty="0" smtClean="0"/>
              <a:t> which employs an extreme ordering strategy, and </a:t>
            </a:r>
            <a:r>
              <a:rPr lang="en-US" altLang="zh-CN" baseline="0" dirty="0" err="1" smtClean="0"/>
              <a:t>cetermines</a:t>
            </a:r>
            <a:r>
              <a:rPr lang="en-US" altLang="zh-CN" baseline="0" dirty="0" smtClean="0"/>
              <a:t> the </a:t>
            </a:r>
            <a:r>
              <a:rPr lang="en-US" altLang="zh-CN" dirty="0" smtClean="0"/>
              <a:t>Markowitz</a:t>
            </a:r>
            <a:r>
              <a:rPr lang="en-US" altLang="zh-CN" baseline="0" dirty="0" smtClean="0"/>
              <a:t> ordering O*I for every matrix. Then it decomposes the reordered matrix. </a:t>
            </a:r>
          </a:p>
          <a:p>
            <a:endParaRPr lang="en-US" altLang="zh-CN" baseline="0" dirty="0" smtClean="0"/>
          </a:p>
          <a:p>
            <a:r>
              <a:rPr lang="en-US" altLang="zh-CN" baseline="0" dirty="0" smtClean="0"/>
              <a:t>This Brute Force achieves the best ordering quality since the Markowitz ordering is the most effective one. </a:t>
            </a:r>
          </a:p>
          <a:p>
            <a:endParaRPr lang="en-US" altLang="zh-CN" baseline="0" dirty="0" smtClean="0"/>
          </a:p>
          <a:p>
            <a:r>
              <a:rPr lang="en-US" altLang="zh-CN" baseline="0" dirty="0" smtClean="0"/>
              <a:t>But it’s generally slow because it takes much time to determine the orderings of all matrices and since we apply different orderings for different matrices, we cannot employ a fast incremental algorithm in Brute Force.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Another extreme strategy is to do the straightly incremental</a:t>
            </a:r>
            <a:r>
              <a:rPr lang="en-US" altLang="zh-CN" baseline="0" dirty="0" smtClean="0"/>
              <a:t> LUDE for all the matrices in the sequence. </a:t>
            </a:r>
          </a:p>
          <a:p>
            <a:endParaRPr lang="en-US" altLang="zh-CN" baseline="0" dirty="0" smtClean="0"/>
          </a:p>
          <a:p>
            <a:r>
              <a:rPr lang="en-US" altLang="zh-CN" baseline="0" dirty="0" smtClean="0"/>
              <a:t>We first determines the Markowitz ordering for the first matrix. Then we apply it to all matrices in the sequence. After that we do a complete LUDE for the first reordered matrix. But for the rest of the matrices, we apply the Bennett’s incremental LUDE. Specifically, we use the updated matrix, as well as the LU factors of the first matrix to compute the </a:t>
            </a:r>
            <a:r>
              <a:rPr lang="en-US" altLang="zh-CN" baseline="0" dirty="0" err="1" smtClean="0"/>
              <a:t>lu</a:t>
            </a:r>
            <a:r>
              <a:rPr lang="en-US" altLang="zh-CN" baseline="0" dirty="0" smtClean="0"/>
              <a:t> factors for the second matrix. Here, we use the pink arrow to represent the incremental LUDE. We repeat this process to the last matrix in the sequence. </a:t>
            </a:r>
          </a:p>
          <a:p>
            <a:endParaRPr lang="en-US" altLang="zh-CN" baseline="0" dirty="0" smtClean="0"/>
          </a:p>
          <a:p>
            <a:r>
              <a:rPr lang="en-US" altLang="zh-CN" baseline="0" dirty="0" smtClean="0"/>
              <a:t>An issue of this straightly incremental method is that, although the ordering is the best one for the first matrix, it may become a very bad ordering for the last matrix, since the matrix progressively deviates from the first matrix.</a:t>
            </a:r>
            <a:endParaRPr lang="en-US" altLang="zh-CN" dirty="0" smtClean="0"/>
          </a:p>
          <a:p>
            <a:endParaRPr lang="en-US" altLang="zh-CN" dirty="0" smtClean="0"/>
          </a:p>
          <a:p>
            <a:r>
              <a:rPr lang="en-US" altLang="zh-CN" dirty="0" smtClean="0"/>
              <a:t>The brute force method determines the Markowitz</a:t>
            </a:r>
            <a:r>
              <a:rPr lang="en-US" altLang="zh-CN" baseline="0" dirty="0" smtClean="0"/>
              <a:t> ordering O*I of each matrix , reorders Ai to the Markowitz ordered and then decomposes the reordered matrix. </a:t>
            </a:r>
          </a:p>
          <a:p>
            <a:endParaRPr lang="en-US" altLang="zh-CN" baseline="0" dirty="0" smtClean="0"/>
          </a:p>
          <a:p>
            <a:r>
              <a:rPr lang="en-US" altLang="zh-CN" baseline="0" dirty="0" smtClean="0"/>
              <a:t>This method is generally slow because it takes much time to determine the orderings of all matrices and it does not employ a fast incremental decomposition algorithm. </a:t>
            </a:r>
          </a:p>
          <a:p>
            <a:endParaRPr lang="en-US" altLang="zh-CN" baseline="0" dirty="0" smtClean="0"/>
          </a:p>
          <a:p>
            <a:r>
              <a:rPr lang="en-US" altLang="zh-CN" baseline="0" dirty="0" smtClean="0"/>
              <a:t>However, BF achieves the best ordering quality because all matrices are Markowitz ordered. </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order to solve</a:t>
            </a:r>
            <a:r>
              <a:rPr lang="en-US" altLang="zh-CN" baseline="0" dirty="0" smtClean="0"/>
              <a:t> this problem, we propose a cluster-based incremental methods. It first groups the similar matrices into a cluster, and then apply the straightly incremental method to each of the cluster. </a:t>
            </a:r>
          </a:p>
          <a:p>
            <a:endParaRPr lang="en-US" altLang="zh-CN" baseline="0" dirty="0" smtClean="0"/>
          </a:p>
          <a:p>
            <a:r>
              <a:rPr lang="en-US" altLang="zh-CN" baseline="0" dirty="0" smtClean="0"/>
              <a:t>So, for each cluster, we only need to determines one ordering, and do one complete LUDE, and get other LU factors using incremental LUDE. </a:t>
            </a:r>
          </a:p>
          <a:p>
            <a:endParaRPr lang="en-US" altLang="zh-CN" baseline="0" dirty="0" smtClean="0"/>
          </a:p>
          <a:p>
            <a:r>
              <a:rPr lang="en-US" altLang="zh-CN" baseline="0" dirty="0" smtClean="0"/>
              <a:t>If the matrices within a cluster are sufficiently similar with each other, it’s easier for us to find one ordering which fits all the matrices. And therefore, t</a:t>
            </a:r>
            <a:r>
              <a:rPr lang="en-US" altLang="zh-CN" dirty="0" smtClean="0"/>
              <a:t>his method deals with the tradeoff between finding a good ordering, and applying the fast incremental LUDE.</a:t>
            </a:r>
          </a:p>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Let us take</a:t>
            </a:r>
            <a:r>
              <a:rPr lang="en-US" altLang="zh-CN" baseline="0" dirty="0" smtClean="0"/>
              <a:t> a further look at the incremental LUDE.</a:t>
            </a:r>
            <a:endParaRPr lang="en-US" altLang="zh-CN" dirty="0" smtClean="0"/>
          </a:p>
          <a:p>
            <a:endParaRPr lang="en-US" altLang="zh-CN" dirty="0" smtClean="0"/>
          </a:p>
          <a:p>
            <a:r>
              <a:rPr lang="en-US" altLang="zh-CN" dirty="0" smtClean="0"/>
              <a:t>The</a:t>
            </a:r>
            <a:r>
              <a:rPr lang="en-US" altLang="zh-CN" baseline="0" dirty="0" smtClean="0"/>
              <a:t> LU factors are sparse, therefore, adjacency list structures are used. The adjacency list structures for LU factors of two matrices are different. Therefore, the first step of applying Bennett’s incremental algorithm is to allocate structures to store LU factors, and then the numerical computation.  </a:t>
            </a:r>
          </a:p>
          <a:p>
            <a:endParaRPr lang="en-US" altLang="zh-CN" baseline="0" dirty="0" smtClean="0"/>
          </a:p>
          <a:p>
            <a:r>
              <a:rPr lang="en-US" altLang="zh-CN" baseline="0" dirty="0" smtClean="0"/>
              <a:t>We have profiled the execution of Bennett’s algorithm. Interestingly, about 70% of its execution time is spent on allocating list structures. This observation motivates us to optimize this overhead of structural changes.</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Graphs</a:t>
            </a:r>
            <a:r>
              <a:rPr lang="en-US" altLang="zh-CN" baseline="0" dirty="0" smtClean="0"/>
              <a:t> are widely used to model the world. For example, a graph can be used to model a social network for which users are represented by nodes while their friendships are represented by edges. </a:t>
            </a:r>
          </a:p>
          <a:p>
            <a:r>
              <a:rPr lang="en-US" altLang="zh-CN" baseline="0" dirty="0" smtClean="0"/>
              <a:t>A graph can also model web pages and the hyperlinks connecting them. </a:t>
            </a:r>
          </a:p>
          <a:p>
            <a:endParaRPr lang="en-US" altLang="zh-CN" baseline="0" dirty="0" smtClean="0"/>
          </a:p>
          <a:p>
            <a:r>
              <a:rPr lang="en-US" altLang="zh-CN" baseline="0" dirty="0" smtClean="0"/>
              <a:t>Graphs are very useful in modeling relationships between objects. For example, it can model a social network, or </a:t>
            </a:r>
            <a:r>
              <a:rPr lang="en-US" altLang="zh-CN" baseline="0" dirty="0" err="1" smtClean="0"/>
              <a:t>webpages</a:t>
            </a:r>
            <a:r>
              <a:rPr lang="en-US" altLang="zh-CN" baseline="0" dirty="0" smtClean="0"/>
              <a:t>.</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our solution.</a:t>
            </a:r>
            <a:r>
              <a:rPr lang="en-US" altLang="zh-CN" baseline="0" dirty="0" smtClean="0"/>
              <a:t> We constructs </a:t>
            </a:r>
            <a:r>
              <a:rPr lang="en-US" altLang="zh-CN" baseline="0" dirty="0" err="1" smtClean="0"/>
              <a:t>Acup</a:t>
            </a:r>
            <a:r>
              <a:rPr lang="en-US" altLang="zh-CN" baseline="0" dirty="0" smtClean="0"/>
              <a:t> which is conceptually the union  of all the matrices in the cluster, and decompose it. </a:t>
            </a:r>
          </a:p>
          <a:p>
            <a:endParaRPr lang="en-US" altLang="zh-CN" baseline="0" dirty="0" smtClean="0"/>
          </a:p>
          <a:p>
            <a:r>
              <a:rPr lang="en-US" altLang="zh-CN" baseline="0" dirty="0" smtClean="0"/>
              <a:t>A universal static structure can be obtained from the LU factors of this matrix. This structure is shown to be able to accommodate the </a:t>
            </a:r>
            <a:r>
              <a:rPr lang="en-US" altLang="zh-CN" baseline="0" dirty="0" err="1" smtClean="0"/>
              <a:t>nonzeros</a:t>
            </a:r>
            <a:r>
              <a:rPr lang="en-US" altLang="zh-CN" baseline="0" dirty="0" smtClean="0"/>
              <a:t> of the LU factors of all matrices in the cluster. </a:t>
            </a:r>
          </a:p>
          <a:p>
            <a:endParaRPr lang="en-US" altLang="zh-CN" baseline="0" dirty="0" smtClean="0"/>
          </a:p>
          <a:p>
            <a:r>
              <a:rPr lang="en-US" altLang="zh-CN" baseline="0" dirty="0" smtClean="0"/>
              <a:t>Bennett’s algorithm can then executed on the static structure.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Similarly, we can also determines the ordering based on this </a:t>
            </a:r>
            <a:r>
              <a:rPr lang="en-US" altLang="zh-CN" baseline="0" dirty="0" err="1" smtClean="0"/>
              <a:t>Acup</a:t>
            </a:r>
            <a:r>
              <a:rPr lang="en-US" altLang="zh-CN" baseline="0" dirty="0" smtClean="0"/>
              <a:t>, so that the ordering can cover all matrices in the cluster.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combine all these techniques together to get our fast cluster-based </a:t>
            </a:r>
            <a:r>
              <a:rPr lang="en-US" altLang="zh-CN" baseline="0" dirty="0" err="1" smtClean="0"/>
              <a:t>lu</a:t>
            </a:r>
            <a:r>
              <a:rPr lang="en-US" altLang="zh-CN" baseline="0" dirty="0" smtClean="0"/>
              <a:t> decomposition methods, which is called CLUDE.</a:t>
            </a:r>
          </a:p>
          <a:p>
            <a:r>
              <a:rPr lang="en-US" altLang="zh-CN" baseline="0" dirty="0" smtClean="0"/>
              <a:t>It first groups similar matrices into clusters. It then compute the union of matrices in a cluster, and determines its Markowitz ordering, which is further applied to all matrices in this cluster. After a complete LUDE, incremental LUDE is applies.</a:t>
            </a:r>
          </a:p>
          <a:p>
            <a:endParaRPr lang="en-US" altLang="zh-CN" baseline="0" dirty="0" smtClean="0"/>
          </a:p>
          <a:p>
            <a:r>
              <a:rPr lang="en-US" altLang="zh-CN" baseline="0" dirty="0" smtClean="0"/>
              <a:t>The highlight of this CLUDE is there is no structural change overhead, and it potentially gives a better ordering quality.</a:t>
            </a: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run experiments to evaluate the algorithms on both real datasets and synthetic </a:t>
            </a:r>
            <a:r>
              <a:rPr lang="en-US" altLang="zh-CN" baseline="0" dirty="0" err="1" smtClean="0"/>
              <a:t>datesets</a:t>
            </a: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evaluate</a:t>
            </a:r>
            <a:r>
              <a:rPr lang="en-US" altLang="zh-CN" baseline="0" dirty="0" smtClean="0"/>
              <a:t> solutions in two aspects, the ordering quality and efficiency. </a:t>
            </a:r>
          </a:p>
          <a:p>
            <a:endParaRPr lang="en-US" altLang="zh-CN" baseline="0" dirty="0" smtClean="0"/>
          </a:p>
          <a:p>
            <a:r>
              <a:rPr lang="en-US" altLang="zh-CN" baseline="0" dirty="0" smtClean="0"/>
              <a:t>The quality of an ordering is measured by the quality loss of O with respect to the Markowitz ordering.</a:t>
            </a:r>
          </a:p>
          <a:p>
            <a:endParaRPr lang="en-US" altLang="zh-CN" baseline="0" dirty="0" smtClean="0"/>
          </a:p>
          <a:p>
            <a:r>
              <a:rPr lang="en-US" altLang="zh-CN" baseline="0" dirty="0" smtClean="0"/>
              <a:t>The numerator of the quality loss is the extra fill-ins of O ordering compared with the Markowitz ordering. A smaller number of extra fill-ins implies the less quality loss, and so the better ordering quality.</a:t>
            </a:r>
          </a:p>
          <a:p>
            <a:endParaRPr lang="en-US" altLang="zh-CN" baseline="0" dirty="0" smtClean="0"/>
          </a:p>
          <a:p>
            <a:r>
              <a:rPr lang="en-US" altLang="zh-CN" baseline="0" dirty="0" smtClean="0"/>
              <a:t>We express algorithms’ efficient in terms of their speedup over BF’s execution time. </a:t>
            </a:r>
          </a:p>
          <a:p>
            <a:endParaRPr lang="en-US" altLang="zh-CN" baseline="0" dirty="0" smtClean="0"/>
          </a:p>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first take a look at the straightly</a:t>
            </a:r>
            <a:r>
              <a:rPr lang="en-US" altLang="zh-CN" baseline="0" dirty="0" smtClean="0"/>
              <a:t> incremental methods. </a:t>
            </a:r>
          </a:p>
          <a:p>
            <a:r>
              <a:rPr lang="en-US" altLang="zh-CN" baseline="0" dirty="0" smtClean="0"/>
              <a:t>The x-axis is the snapshot number in the sequence, and the y-axis is the quality loss. Recall that the straightly incremental method applies the Markowitz ordering of the first matrix to all other matrices. Since the matrix progressively deviates from the first matrix, the quality-loss decreases with the snapshot number. </a:t>
            </a:r>
            <a:endParaRPr lang="en-US" altLang="zh-CN" dirty="0" smtClean="0"/>
          </a:p>
          <a:p>
            <a:endParaRPr lang="en-US" altLang="zh-CN" dirty="0" smtClean="0"/>
          </a:p>
          <a:p>
            <a:r>
              <a:rPr lang="en-US" altLang="zh-CN" baseline="0" dirty="0" smtClean="0"/>
              <a:t>Indeed, the ordering quality of INC is quite poor. For wiki, the average quality loss is about 2, which means on average the number of extra fill-ins using the straightly incremental method is twice of the non-zero entries in LU factors using the Markowitz ordering.</a:t>
            </a:r>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By grouping similar matrices into</a:t>
            </a:r>
            <a:r>
              <a:rPr lang="en-US" altLang="zh-CN" baseline="0" dirty="0" smtClean="0"/>
              <a:t> a cluster an applying the same ordering only to matrices of the same cluster, CINC and CLUDE give much better ordering qualities. </a:t>
            </a:r>
          </a:p>
          <a:p>
            <a:endParaRPr lang="en-US" altLang="zh-CN" baseline="0" dirty="0" smtClean="0"/>
          </a:p>
          <a:p>
            <a:r>
              <a:rPr lang="en-US" altLang="zh-CN" baseline="0" dirty="0" smtClean="0"/>
              <a:t>X-axis </a:t>
            </a:r>
            <a:r>
              <a:rPr lang="en-US" altLang="zh-CN" baseline="0" dirty="0" err="1" smtClean="0"/>
              <a:t>blablabla</a:t>
            </a:r>
            <a:r>
              <a:rPr lang="en-US" altLang="zh-CN" baseline="0" dirty="0" smtClean="0"/>
              <a:t>, which controls the tightness of a cluster. Intuitively, a larger alpha implies a tighter cluster. y-axis </a:t>
            </a:r>
            <a:r>
              <a:rPr lang="en-US" altLang="zh-CN" baseline="0" dirty="0" err="1" smtClean="0"/>
              <a:t>blablabla</a:t>
            </a:r>
            <a:r>
              <a:rPr lang="en-US" altLang="zh-CN" baseline="0" dirty="0" smtClean="0"/>
              <a:t>.</a:t>
            </a:r>
          </a:p>
          <a:p>
            <a:endParaRPr lang="en-US" altLang="zh-CN" baseline="0" dirty="0" smtClean="0"/>
          </a:p>
          <a:p>
            <a:r>
              <a:rPr lang="en-US" altLang="zh-CN" baseline="0" dirty="0" smtClean="0"/>
              <a:t>The figures show the average quality loss of the ordering given by CINC and CLUDE as the similarity threshold alpha varies.</a:t>
            </a:r>
          </a:p>
          <a:p>
            <a:endParaRPr lang="en-US" altLang="zh-CN" baseline="0" dirty="0" smtClean="0"/>
          </a:p>
          <a:p>
            <a:r>
              <a:rPr lang="en-US" altLang="zh-CN" baseline="0" dirty="0" smtClean="0"/>
              <a:t>Comparing CINC and CLUDE, CLUDE gives much better ordering qualities. This is because while CINC uses the Markowitz ordering of the first matrix in the cluster, CLUDE uses the Markowitz ordering of the union matrix, which covers all matrices in the cluster and thus fits them better. </a:t>
            </a: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we compare</a:t>
            </a:r>
            <a:r>
              <a:rPr lang="en-US" altLang="zh-CN" baseline="0" dirty="0" smtClean="0"/>
              <a:t> the algorithms in terms of speed. We express algorithms’ efficiency in terms of their speedup over BF’s execution time. </a:t>
            </a:r>
          </a:p>
          <a:p>
            <a:endParaRPr lang="en-US" altLang="zh-CN" baseline="0" dirty="0" smtClean="0"/>
          </a:p>
          <a:p>
            <a:r>
              <a:rPr lang="en-US" altLang="zh-CN" baseline="0" dirty="0" smtClean="0"/>
              <a:t>The main result is that CLUDE is much better than other solutions, and it registers about 15-20 times speedup over the BF’s execution time. There are two factors for this significant speedup. One is that CLUDE gives better ordering quality which leads to smaller LU factors and thus faster decomposition time. </a:t>
            </a:r>
          </a:p>
          <a:p>
            <a:r>
              <a:rPr lang="en-US" altLang="zh-CN" baseline="0" dirty="0" smtClean="0"/>
              <a:t>The other is that CLUDE uses the static data structures for storing the matrices’ LU factors. </a:t>
            </a:r>
          </a:p>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A number of</a:t>
            </a:r>
            <a:r>
              <a:rPr lang="en-US" altLang="zh-CN" baseline="0" dirty="0" smtClean="0"/>
              <a:t> queries have been proposed for analyzing graph structures. Examples include PR and SALSA, which measure the importance of nodes, PPR, DHT and RWR which measure the proximities between nodes. These measures have extensive applications. For example, Google employs PR to rank search results and PPR is often used in node clustering and community detection.  </a:t>
            </a:r>
            <a:endParaRPr lang="zh-CN" altLang="en-US" dirty="0" smtClean="0"/>
          </a:p>
          <a:p>
            <a:pPr defTabSz="990478">
              <a:defRPr/>
            </a:pPr>
            <a:endParaRPr lang="en-US" altLang="zh-CN" dirty="0" smtClean="0"/>
          </a:p>
          <a:p>
            <a:pPr defTabSz="990478">
              <a:defRPr/>
            </a:pPr>
            <a:r>
              <a:rPr lang="en-US" altLang="zh-CN" dirty="0" smtClean="0"/>
              <a:t>People</a:t>
            </a:r>
            <a:r>
              <a:rPr lang="en-US" altLang="zh-CN" baseline="0" dirty="0" smtClean="0"/>
              <a:t> have defined many measures on graph structures. These measures can be divided into two categories. For example, xx, xx measure how well a node is compared to the others in the graph; and xx, xx, and xx are proximity measures between nodes.</a:t>
            </a:r>
            <a:endParaRPr lang="en-US" altLang="zh-CN" dirty="0" smtClean="0"/>
          </a:p>
        </p:txBody>
      </p:sp>
      <p:sp>
        <p:nvSpPr>
          <p:cNvPr id="4" name="Slide Number Placeholder 3"/>
          <p:cNvSpPr>
            <a:spLocks noGrp="1"/>
          </p:cNvSpPr>
          <p:nvPr>
            <p:ph type="sldNum" sz="quarter" idx="10"/>
          </p:nvPr>
        </p:nvSpPr>
        <p:spPr/>
        <p:txBody>
          <a:bodyPr/>
          <a:lstStyle/>
          <a:p>
            <a:fld id="{4D1D20F4-223C-4002-9F7D-19A8592DB797}"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the summary of our solutions to solve the problem of many A’s. </a:t>
            </a:r>
          </a:p>
          <a:p>
            <a:r>
              <a:rPr lang="en-US" baseline="0" dirty="0" smtClean="0"/>
              <a:t>For the brute force, it gives the best ordering, but it’s slow since it need to compute the ordering for each matrix.</a:t>
            </a:r>
          </a:p>
          <a:p>
            <a:r>
              <a:rPr lang="en-US" baseline="0" dirty="0" smtClean="0"/>
              <a:t>For straightly incremental methods, it produces bad orderings, and so it’s also slow.</a:t>
            </a:r>
          </a:p>
          <a:p>
            <a:r>
              <a:rPr lang="en-US" baseline="0" dirty="0" smtClean="0"/>
              <a:t>The cluster-based incremental methods can give a good ordering, and runs faster than the last two methods. </a:t>
            </a:r>
          </a:p>
          <a:p>
            <a:r>
              <a:rPr lang="en-US" baseline="0" dirty="0" smtClean="0"/>
              <a:t>And our CLUDE uses the static structure to avoid the overhead of structural changes, so it’s the fastest one, and also gives good ordering quality.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Google's official guide on improving a web page’s PR scores, a number of actions are recommended. Some of</a:t>
            </a:r>
            <a:r>
              <a:rPr lang="en-US" altLang="zh-CN" baseline="0" dirty="0" smtClean="0"/>
              <a:t> these actions include **, ** and so on. How shall we evaluate the effectiveness of these actions? To answer this question, we need to analyze the association between various actions taken and any observable changes to the measure. This again requires the PR score to be computed at every snapshot in the EGS. </a:t>
            </a: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we discuss how to group snapshots into clusters. Since an EGS models the continuous evaluation of</a:t>
            </a:r>
            <a:r>
              <a:rPr lang="en-US" altLang="zh-CN" baseline="0" dirty="0" smtClean="0"/>
              <a:t> a graph, we use a simple segmentation strategy. We start with an empty cluster and incrementally insert the snapshots starting with G1, then G2 and so on until a certain bounding requirement is violated, we start building the next cluster and repeat the process. </a:t>
            </a:r>
          </a:p>
          <a:p>
            <a:r>
              <a:rPr lang="en-US" altLang="zh-CN" baseline="0" dirty="0" smtClean="0"/>
              <a:t>The bounding requirement is that the graph edit similarity between the two representative graphs </a:t>
            </a:r>
            <a:r>
              <a:rPr lang="en-US" altLang="zh-CN" baseline="0" dirty="0" err="1" smtClean="0"/>
              <a:t>Gcap</a:t>
            </a:r>
            <a:r>
              <a:rPr lang="en-US" altLang="zh-CN" baseline="0" dirty="0" smtClean="0"/>
              <a:t> and </a:t>
            </a:r>
            <a:r>
              <a:rPr lang="en-US" altLang="zh-CN" baseline="0" dirty="0" err="1" smtClean="0"/>
              <a:t>Gcup</a:t>
            </a:r>
            <a:r>
              <a:rPr lang="en-US" altLang="zh-CN" baseline="0" dirty="0" smtClean="0"/>
              <a:t> is at least alpha. </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FVF works with</a:t>
            </a:r>
            <a:r>
              <a:rPr lang="en-US" altLang="zh-CN" baseline="0" dirty="0" smtClean="0"/>
              <a:t> a parameter alpha to control the clustering. Although FVF works well over a wide range of alpha values, the performance of FVF varies not unnoticeably with alpha. </a:t>
            </a:r>
          </a:p>
          <a:p>
            <a:r>
              <a:rPr lang="en-US" altLang="zh-CN" baseline="0" dirty="0" smtClean="0"/>
              <a:t>To reduce the impact of alpha on FVF, we can try a hierarchal clustering algorithm in preprocessing phase. </a:t>
            </a:r>
          </a:p>
          <a:p>
            <a:endParaRPr lang="en-US" altLang="zh-CN" dirty="0" smtClean="0"/>
          </a:p>
          <a:p>
            <a:r>
              <a:rPr lang="en-US" altLang="zh-CN" dirty="0" smtClean="0"/>
              <a:t>Our algorithms work on a single</a:t>
            </a:r>
            <a:r>
              <a:rPr lang="en-US" altLang="zh-CN" baseline="0" dirty="0" smtClean="0"/>
              <a:t> computer and all data are stored in main memory. The graphs are becoming larger and larger, which will make a single computer could not efficiently answer queries and make the graph data unable to fit in main memory.</a:t>
            </a:r>
          </a:p>
          <a:p>
            <a:endParaRPr lang="en-US" altLang="zh-CN" baseline="0" dirty="0" smtClean="0"/>
          </a:p>
          <a:p>
            <a:r>
              <a:rPr lang="en-US" altLang="zh-CN" baseline="0" dirty="0" smtClean="0"/>
              <a:t>One possible direction of future work is to extend the algorithms to work efficiently on hard  disk or work </a:t>
            </a:r>
            <a:r>
              <a:rPr lang="en-US" altLang="zh-CN" baseline="0" dirty="0" err="1" smtClean="0"/>
              <a:t>distributedly</a:t>
            </a:r>
            <a:r>
              <a:rPr lang="en-US" altLang="zh-CN" baseline="0" dirty="0" smtClean="0"/>
              <a:t>. </a:t>
            </a:r>
          </a:p>
          <a:p>
            <a:endParaRPr lang="en-US" altLang="zh-CN" baseline="0" dirty="0" smtClean="0"/>
          </a:p>
          <a:p>
            <a:pPr marL="0" lvl="1" defTabSz="990478">
              <a:defRPr/>
            </a:pPr>
            <a:r>
              <a:rPr lang="en-US" altLang="zh-CN" sz="2600" dirty="0" smtClean="0"/>
              <a:t>Key moments of a measure over an EGS are those moments at which the measure score changes dramatically. </a:t>
            </a:r>
          </a:p>
          <a:p>
            <a:pPr marL="0" lvl="1" defTabSz="990478">
              <a:defRPr/>
            </a:pPr>
            <a:r>
              <a:rPr lang="en-US" altLang="zh-CN" sz="2600" dirty="0" smtClean="0"/>
              <a:t>People are interested at them.</a:t>
            </a:r>
            <a:endParaRPr lang="zh-CN" altLang="en-US" sz="2600" dirty="0" smtClean="0"/>
          </a:p>
          <a:p>
            <a:r>
              <a:rPr lang="en-US" altLang="zh-CN" baseline="0" dirty="0" smtClean="0"/>
              <a:t>Currently, to detect key moments, we compute a measure on every snapshot. Another direction of future work is to detect key moments without computing the measure on each snapshot. </a:t>
            </a:r>
          </a:p>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comment property of these</a:t>
            </a:r>
            <a:r>
              <a:rPr lang="en-US" altLang="zh-CN" baseline="0" dirty="0" smtClean="0"/>
              <a:t> measures is that compute them requires solving certain linear systems of the form Ax = b, </a:t>
            </a:r>
          </a:p>
          <a:p>
            <a:r>
              <a:rPr lang="en-US" altLang="zh-CN" baseline="0" dirty="0" smtClean="0"/>
              <a:t>where A depends only on the graph structure and the kind of measure, and b in an input query for a measure. </a:t>
            </a:r>
          </a:p>
          <a:p>
            <a:endParaRPr lang="en-US" altLang="zh-CN" baseline="0" dirty="0" smtClean="0"/>
          </a:p>
          <a:p>
            <a:r>
              <a:rPr lang="en-US" altLang="zh-CN" baseline="0" dirty="0" smtClean="0"/>
              <a:t>A common property of them is that computing them can be reduced to solve certain linear systems. </a:t>
            </a:r>
          </a:p>
          <a:p>
            <a:r>
              <a:rPr lang="en-US" altLang="zh-CN" baseline="0" dirty="0" smtClean="0"/>
              <a:t>Suppose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Take the RWR measure as an example. </a:t>
            </a:r>
          </a:p>
          <a:p>
            <a:endParaRPr lang="en-US" altLang="zh-CN" dirty="0" smtClean="0"/>
          </a:p>
          <a:p>
            <a:r>
              <a:rPr lang="en-US" altLang="zh-CN" dirty="0" smtClean="0"/>
              <a:t>We start from</a:t>
            </a:r>
            <a:r>
              <a:rPr lang="en-US" altLang="zh-CN" baseline="0" dirty="0" smtClean="0"/>
              <a:t> a node u in a graph and at each step transit to another node. Specifically, with a probability d, we transit to a neighboring node via an edge, and with a probability (1-d), we transit to the starting node u. </a:t>
            </a:r>
            <a:endParaRPr lang="en-US" altLang="zh-CN" dirty="0" smtClean="0"/>
          </a:p>
          <a:p>
            <a:r>
              <a:rPr lang="en-US" altLang="zh-CN" dirty="0" smtClean="0"/>
              <a:t>The</a:t>
            </a:r>
            <a:r>
              <a:rPr lang="en-US" altLang="zh-CN" baseline="0" dirty="0" smtClean="0"/>
              <a:t> RWR score of a vertex v is the </a:t>
            </a:r>
            <a:r>
              <a:rPr lang="en-US" sz="1300" dirty="0" smtClean="0"/>
              <a:t>steady-state probability that we are at node v.</a:t>
            </a:r>
          </a:p>
          <a:p>
            <a:r>
              <a:rPr lang="en-US" sz="1300" dirty="0" smtClean="0"/>
              <a:t>Intuitively, a large score of v implies that v is close to node u under the RWR measure. </a:t>
            </a:r>
          </a:p>
          <a:p>
            <a:endParaRPr lang="en-US" sz="1300" dirty="0" smtClean="0"/>
          </a:p>
          <a:p>
            <a:r>
              <a:rPr lang="en-US" sz="1300" dirty="0" smtClean="0"/>
              <a:t>In this example, the RWR score</a:t>
            </a:r>
            <a:r>
              <a:rPr lang="en-US" sz="1300" baseline="0" dirty="0" smtClean="0"/>
              <a:t> of each node can be determined by solving this linear equation.</a:t>
            </a:r>
          </a:p>
          <a:p>
            <a:r>
              <a:rPr lang="en-US" sz="1300" baseline="0" dirty="0" smtClean="0"/>
              <a:t>The matrix A derives from the graph and the factor d in the measure.</a:t>
            </a:r>
          </a:p>
          <a:p>
            <a:r>
              <a:rPr lang="en-US" sz="1300" baseline="0" dirty="0" smtClean="0"/>
              <a:t>The vector b represents the RWR measure with starting node 1</a:t>
            </a:r>
          </a:p>
          <a:p>
            <a:r>
              <a:rPr lang="en-US" sz="1300" baseline="0" dirty="0" smtClean="0"/>
              <a:t>Solving this equation we will get the measure of each node as vector x.</a:t>
            </a:r>
            <a:endParaRPr lang="en-US" sz="1300" dirty="0" smtClean="0"/>
          </a:p>
          <a:p>
            <a:endParaRPr lang="en-US" sz="1300" dirty="0" smtClean="0"/>
          </a:p>
          <a:p>
            <a:r>
              <a:rPr lang="en-US" sz="1300" dirty="0" smtClean="0"/>
              <a:t>How to compose the matrix, the vector, and solve the linear system has been well</a:t>
            </a:r>
            <a:r>
              <a:rPr lang="en-US" sz="1300" baseline="0" dirty="0" smtClean="0"/>
              <a:t> studied for a single graph.</a:t>
            </a:r>
            <a:endParaRPr lang="en-US" sz="13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78">
              <a:defRPr/>
            </a:pPr>
            <a:r>
              <a:rPr lang="en-US" altLang="zh-CN" dirty="0" smtClean="0"/>
              <a:t>But in practice, the graph is not static. </a:t>
            </a:r>
          </a:p>
          <a:p>
            <a:pPr defTabSz="990478">
              <a:defRPr/>
            </a:pPr>
            <a:r>
              <a:rPr lang="en-US" altLang="zh-CN" dirty="0" smtClean="0"/>
              <a:t>The information modeled by graph changes over time. For example, a hyperlink is added to a webpage, or a </a:t>
            </a:r>
            <a:r>
              <a:rPr lang="en-US" altLang="zh-CN" dirty="0" err="1" smtClean="0"/>
              <a:t>facebook</a:t>
            </a:r>
            <a:r>
              <a:rPr lang="en-US" altLang="zh-CN" dirty="0" smtClean="0"/>
              <a:t> link between</a:t>
            </a:r>
            <a:r>
              <a:rPr lang="en-US" altLang="zh-CN" baseline="0" dirty="0" smtClean="0"/>
              <a:t> two friends is established. Hence, the graph evolves with time.</a:t>
            </a:r>
          </a:p>
          <a:p>
            <a:pPr defTabSz="990478">
              <a:defRPr/>
            </a:pPr>
            <a:endParaRPr lang="en-US" altLang="zh-CN" baseline="0" dirty="0" smtClean="0"/>
          </a:p>
          <a:p>
            <a:pPr defTabSz="990478">
              <a:defRPr/>
            </a:pPr>
            <a:r>
              <a:rPr lang="en-US" altLang="zh-CN" dirty="0" smtClean="0"/>
              <a:t>In our earlier</a:t>
            </a:r>
            <a:r>
              <a:rPr lang="en-US" altLang="zh-CN" baseline="0" dirty="0" smtClean="0"/>
              <a:t> work in VLDB’11, we proposed to manage and analyze the evolving graphs as an EGS. It’s a sequence of snapshot graphs, each of which captures the graph’s structure at a particular time.</a:t>
            </a:r>
          </a:p>
          <a:p>
            <a:pPr defTabSz="990478">
              <a:defRPr/>
            </a:pPr>
            <a:endParaRPr lang="en-US" altLang="zh-CN" baseline="0" dirty="0" smtClean="0"/>
          </a:p>
          <a:p>
            <a:pPr defTabSz="990478">
              <a:defRPr/>
            </a:pPr>
            <a:r>
              <a:rPr lang="en-US" altLang="zh-CN" dirty="0" smtClean="0"/>
              <a:t>As a graph derives a matrix, from which various measures</a:t>
            </a:r>
            <a:r>
              <a:rPr lang="en-US" altLang="zh-CN" baseline="0" dirty="0" smtClean="0"/>
              <a:t> can be computed. The graph evolves over time, so are the matrix and measures. If one want to keep track of the evolving measures, she need to compute the measures over the whole EGS.</a:t>
            </a:r>
            <a:endParaRPr lang="zh-CN" altLang="en-US" dirty="0" smtClean="0"/>
          </a:p>
        </p:txBody>
      </p:sp>
      <p:sp>
        <p:nvSpPr>
          <p:cNvPr id="4" name="Slide Number Placeholder 3"/>
          <p:cNvSpPr>
            <a:spLocks noGrp="1"/>
          </p:cNvSpPr>
          <p:nvPr>
            <p:ph type="sldNum" sz="quarter" idx="10"/>
          </p:nvPr>
        </p:nvSpPr>
        <p:spPr/>
        <p:txBody>
          <a:bodyPr/>
          <a:lstStyle/>
          <a:p>
            <a:fld id="{4D1D20F4-223C-4002-9F7D-19A8592DB79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 us take a look at a motivating</a:t>
            </a:r>
            <a:r>
              <a:rPr lang="en-US" baseline="0" dirty="0" smtClean="0"/>
              <a:t> example which shows that measures over an EGS may lead to interesting analysis. </a:t>
            </a:r>
          </a:p>
          <a:p>
            <a:endParaRPr lang="en-US" baseline="0" dirty="0" smtClean="0"/>
          </a:p>
          <a:p>
            <a:r>
              <a:rPr lang="en-US" baseline="0" dirty="0" err="1" smtClean="0"/>
              <a:t>Pagerank</a:t>
            </a:r>
            <a:r>
              <a:rPr lang="en-US" baseline="0" dirty="0" smtClean="0"/>
              <a:t> is widely used in measuring the importance of a hyperlinked webpage.</a:t>
            </a:r>
          </a:p>
          <a:p>
            <a:r>
              <a:rPr lang="en-US" baseline="0" dirty="0" smtClean="0"/>
              <a:t>To illustrate how the </a:t>
            </a:r>
            <a:r>
              <a:rPr lang="en-US" baseline="0" dirty="0" err="1" smtClean="0"/>
              <a:t>pagerank</a:t>
            </a:r>
            <a:r>
              <a:rPr lang="en-US" baseline="0" dirty="0" smtClean="0"/>
              <a:t> score evolves over time, we have collected 1000 daily snapshots for 20,000 wiki pages. </a:t>
            </a:r>
          </a:p>
          <a:p>
            <a:r>
              <a:rPr lang="en-US" baseline="0" dirty="0" smtClean="0"/>
              <a:t>This figure shows the </a:t>
            </a:r>
            <a:r>
              <a:rPr lang="en-US" baseline="0" dirty="0" err="1" smtClean="0"/>
              <a:t>pagerank</a:t>
            </a:r>
            <a:r>
              <a:rPr lang="en-US" baseline="0" dirty="0" smtClean="0"/>
              <a:t> score of a page labeled 152.</a:t>
            </a:r>
          </a:p>
          <a:p>
            <a:r>
              <a:rPr lang="en-US" baseline="0" dirty="0" smtClean="0"/>
              <a:t>It goes up and down in these 1000 days.</a:t>
            </a:r>
          </a:p>
          <a:p>
            <a:endParaRPr lang="en-US" baseline="0" dirty="0" smtClean="0"/>
          </a:p>
          <a:p>
            <a:r>
              <a:rPr lang="en-US" baseline="0" dirty="0" smtClean="0"/>
              <a:t>Suppose we want to discover any special event occurs in the graph structure which leads to changes of its </a:t>
            </a:r>
            <a:r>
              <a:rPr lang="en-US" baseline="0" dirty="0" err="1" smtClean="0"/>
              <a:t>pagerank</a:t>
            </a:r>
            <a:r>
              <a:rPr lang="en-US" baseline="0" dirty="0" smtClean="0"/>
              <a:t> score.</a:t>
            </a:r>
          </a:p>
          <a:p>
            <a:r>
              <a:rPr lang="en-US" baseline="0" dirty="0" smtClean="0"/>
              <a:t>In order to do that, an approach is to compute its score at every snapshot, and plot it as a curve like this figure.</a:t>
            </a:r>
          </a:p>
          <a:p>
            <a:r>
              <a:rPr lang="en-US" baseline="0" dirty="0" smtClean="0"/>
              <a:t>From it, we see a number of key moments where the score changes significantly, such as a sharp rise at #197, and a rapid decline at #247. </a:t>
            </a:r>
          </a:p>
          <a:p>
            <a:r>
              <a:rPr lang="en-US" baseline="0" dirty="0" smtClean="0"/>
              <a:t>With these key moments, we can focus our investigation over a manageable set of snapshots but not all of them.</a:t>
            </a:r>
          </a:p>
          <a:p>
            <a:endParaRPr lang="en-US" dirty="0" smtClean="0"/>
          </a:p>
          <a:p>
            <a:r>
              <a:rPr lang="en-US" dirty="0" smtClean="0"/>
              <a:t>Let</a:t>
            </a:r>
            <a:r>
              <a:rPr lang="en-US" baseline="0" dirty="0" smtClean="0"/>
              <a:t> us discuss some key moments and the underlying graph structure at that time.</a:t>
            </a:r>
          </a:p>
          <a:p>
            <a:r>
              <a:rPr lang="en-US" baseline="0" dirty="0" smtClean="0"/>
              <a:t>We use a node to represent a page with certain label, and the size of the node represents how large its </a:t>
            </a:r>
            <a:r>
              <a:rPr lang="en-US" baseline="0" dirty="0" err="1" smtClean="0"/>
              <a:t>pagerank</a:t>
            </a:r>
            <a:r>
              <a:rPr lang="en-US" baseline="0" dirty="0" smtClean="0"/>
              <a:t> score.</a:t>
            </a:r>
          </a:p>
          <a:p>
            <a:r>
              <a:rPr lang="en-US" baseline="0" dirty="0" smtClean="0"/>
              <a:t>To see why there is a sharp rise at #197, we take a look at the graph structure at these two snapshots. </a:t>
            </a:r>
          </a:p>
          <a:p>
            <a:r>
              <a:rPr lang="en-US" baseline="0" dirty="0" smtClean="0"/>
              <a:t>We see two links are added to the page from two other pages of high scores. These two pages contributed much to the rise of 152’s score.</a:t>
            </a:r>
          </a:p>
          <a:p>
            <a:r>
              <a:rPr lang="en-US" baseline="0" dirty="0" smtClean="0"/>
              <a:t>But at snapshot 247, a high-score page, which only pointed to 152 before, was edited with 30 new more outgoing links. This significantly reduce its contribution to 152’s score. </a:t>
            </a:r>
          </a:p>
          <a:p>
            <a:endParaRPr lang="en-US" baseline="0" dirty="0" smtClean="0"/>
          </a:p>
          <a:p>
            <a:r>
              <a:rPr lang="en-US" baseline="0" dirty="0" smtClean="0"/>
              <a:t>From this example, we see that, to discover these interesting events, measures are required to be evaluated at each snapshot in the evolving graph sequence.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Let us now formally introduce</a:t>
            </a:r>
            <a:r>
              <a:rPr lang="en-US" altLang="zh-CN" baseline="0" dirty="0" smtClean="0"/>
              <a:t> our problem.</a:t>
            </a:r>
          </a:p>
          <a:p>
            <a:r>
              <a:rPr lang="en-US" altLang="zh-CN" baseline="0" dirty="0" smtClean="0"/>
              <a:t>As a graph derives a matrix, an EGS derives an EMS.</a:t>
            </a:r>
          </a:p>
          <a:p>
            <a:r>
              <a:rPr lang="en-US" altLang="zh-CN" baseline="0" dirty="0" smtClean="0"/>
              <a:t>And our main objective is to study how to efficiently compute various measures over an EMS</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mentioned, for various</a:t>
            </a:r>
            <a:r>
              <a:rPr lang="en-US" baseline="0" dirty="0" smtClean="0"/>
              <a:t> measures, a common approach is to solve some linear systems. So in this slide, let me talk more about the challenges to solve the linear systems in the EMS.</a:t>
            </a:r>
          </a:p>
          <a:p>
            <a:endParaRPr lang="en-US" baseline="0" dirty="0" smtClean="0"/>
          </a:p>
          <a:p>
            <a:r>
              <a:rPr lang="en-US" baseline="0" dirty="0" smtClean="0"/>
              <a:t>Actually, there are two problems. First is the problem of many </a:t>
            </a:r>
            <a:r>
              <a:rPr lang="en-US" baseline="0" dirty="0" err="1" smtClean="0"/>
              <a:t>b’s</a:t>
            </a:r>
            <a:r>
              <a:rPr lang="en-US" baseline="0" dirty="0" smtClean="0"/>
              <a:t>. For instance, if we want to get the proximities between every two nodes in the graph under the RWR, then we will have n different input vector b for n different starting nodes. </a:t>
            </a:r>
          </a:p>
          <a:p>
            <a:endParaRPr lang="en-US" baseline="0" dirty="0" smtClean="0"/>
          </a:p>
          <a:p>
            <a:r>
              <a:rPr lang="en-US" baseline="0" dirty="0" smtClean="0"/>
              <a:t>Another one is the problem of many A’s. As we mentioned, we need to get the measures for every matrix in the sequence. So if we have a 1 year daily snapshots, then we have to solve the linear system for 365 A’s.</a:t>
            </a:r>
          </a:p>
          <a:p>
            <a:endParaRPr lang="en-US" baseline="0" dirty="0" smtClean="0"/>
          </a:p>
          <a:p>
            <a:r>
              <a:rPr lang="en-US" baseline="0" dirty="0" smtClean="0"/>
              <a:t>Let’s first talk about how to solve the problem of many </a:t>
            </a:r>
            <a:r>
              <a:rPr lang="en-US" baseline="0" dirty="0" err="1" smtClean="0"/>
              <a:t>b’s</a:t>
            </a:r>
            <a:r>
              <a:rPr lang="en-US" baseline="0" dirty="0" smtClean="0"/>
              <a:t>. A standard method is to do LU decomposition.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9" name="矩形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9DA3EE22-9ED5-4410-9462-ADD1EB02C913}" type="datetime1">
              <a:rPr lang="en-US" altLang="zh-CN" smtClean="0"/>
              <a:pPr/>
              <a:t>14-3-24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dirty="0"/>
          </a:p>
        </p:txBody>
      </p:sp>
      <p:sp>
        <p:nvSpPr>
          <p:cNvPr id="10" name="矩形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D0774C1-0E93-491A-AB92-B8EABD975A51}" type="datetime1">
              <a:rPr lang="en-US" altLang="zh-CN" smtClean="0"/>
              <a:pPr/>
              <a:t>14-3-24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9" name="矩形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矩形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竖排标题 1"/>
          <p:cNvSpPr>
            <a:spLocks noGrp="1"/>
          </p:cNvSpPr>
          <p:nvPr>
            <p:ph type="title" orient="vert"/>
          </p:nvPr>
        </p:nvSpPr>
        <p:spPr>
          <a:xfrm>
            <a:off x="6781800" y="274640"/>
            <a:ext cx="19050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304800"/>
            <a:ext cx="60198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09E83DD-6F29-4F2B-82DB-AAD221DE902F}" type="datetime1">
              <a:rPr lang="en-US" altLang="zh-CN" smtClean="0"/>
              <a:pPr/>
              <a:t>14-3-24</a:t>
            </a:fld>
            <a:endParaRPr lang="en-US"/>
          </a:p>
        </p:txBody>
      </p:sp>
      <p:sp>
        <p:nvSpPr>
          <p:cNvPr id="5" name="页脚占位符 4"/>
          <p:cNvSpPr>
            <a:spLocks noGrp="1"/>
          </p:cNvSpPr>
          <p:nvPr>
            <p:ph type="ftr" sz="quarter" idx="11"/>
          </p:nvPr>
        </p:nvSpPr>
        <p:spPr>
          <a:xfrm>
            <a:off x="2640597" y="6377459"/>
            <a:ext cx="3836404" cy="365125"/>
          </a:xfrm>
        </p:spPr>
        <p:txBody>
          <a:bodyPr/>
          <a:lstStyle/>
          <a:p>
            <a:endParaRPr lang="en-US"/>
          </a:p>
        </p:txBody>
      </p:sp>
      <p:sp>
        <p:nvSpPr>
          <p:cNvPr id="6" name="灯片编号占位符 5"/>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5448"/>
            <a:ext cx="8229600" cy="1252728"/>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68E5434-41CA-43BB-A037-D4551871BFAD}" type="datetime1">
              <a:rPr lang="en-US" altLang="zh-CN" smtClean="0"/>
              <a:pPr/>
              <a:t>14-3-24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9" name="矩形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矩形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89F69DBC-0B92-4ED9-AFFB-257224906323}" type="datetime1">
              <a:rPr lang="en-US" altLang="zh-CN" smtClean="0"/>
              <a:pPr/>
              <a:t>14-3-24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E2CF4D63-FBE8-4BB5-977F-BE7C520157EA}" type="datetime1">
              <a:rPr lang="en-US" altLang="zh-CN" smtClean="0"/>
              <a:pPr/>
              <a:t>14-3-24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24E8CA17-FB00-4D48-BE01-F1AA0DB87E26}" type="datetime1">
              <a:rPr lang="en-US" altLang="zh-CN" smtClean="0"/>
              <a:pPr/>
              <a:t>14-3-24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BFA69F1-CE9E-47B1-AAFA-2B04DE9A8C09}" type="datetime1">
              <a:rPr lang="en-US" altLang="zh-CN" smtClean="0"/>
              <a:pPr/>
              <a:t>14-3-24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730276-79B7-4B4A-94C8-73EC2FDD72AF}" type="datetime1">
              <a:rPr lang="en-US" altLang="zh-CN" smtClean="0"/>
              <a:pPr/>
              <a:t>14-3-24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AFD05371-719D-4BDF-A8F2-ED2B72FA3CCF}" type="datetime1">
              <a:rPr lang="en-US" altLang="zh-CN" smtClean="0"/>
              <a:pPr/>
              <a:t>14-3-24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a:xfrm>
            <a:off x="8204396" y="6476999"/>
            <a:ext cx="733864" cy="274320"/>
          </a:xfrm>
          <a:prstGeom prst="rect">
            <a:avLst/>
          </a:prstGeom>
        </p:spPr>
        <p:txBody>
          <a:bodyPr/>
          <a:lstStyle/>
          <a:p>
            <a:fld id="{B33C4AE1-B9AE-4294-8FB9-21326FB1D8C2}" type="slidenum">
              <a:rPr lang="en-US" smtClean="0"/>
              <a:pPr/>
              <a:t>‹#›</a:t>
            </a:fld>
            <a:endParaRPr lang="en-US"/>
          </a:p>
        </p:txBody>
      </p:sp>
      <p:sp>
        <p:nvSpPr>
          <p:cNvPr id="12" name="矩形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164592" y="1170432"/>
            <a:ext cx="2523744" cy="201168"/>
          </a:xfrm>
        </p:spPr>
        <p:txBody>
          <a:bodyPr/>
          <a:lstStyle/>
          <a:p>
            <a:fld id="{AC227692-BC6E-4592-A448-E19F55FAD714}" type="datetime1">
              <a:rPr lang="en-US" altLang="zh-CN" smtClean="0"/>
              <a:pPr/>
              <a:t>14-3-24</a:t>
            </a:fld>
            <a:endParaRPr lang="en-US"/>
          </a:p>
        </p:txBody>
      </p:sp>
      <p:sp>
        <p:nvSpPr>
          <p:cNvPr id="11" name="矩形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页脚占位符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灯片编号占位符 6"/>
          <p:cNvSpPr>
            <a:spLocks noGrp="1"/>
          </p:cNvSpPr>
          <p:nvPr>
            <p:ph type="sldNum" sz="quarter" idx="12"/>
          </p:nvPr>
        </p:nvSpPr>
        <p:spPr>
          <a:xfrm>
            <a:off x="8339328" y="1170432"/>
            <a:ext cx="733864" cy="201168"/>
          </a:xfrm>
          <a:prstGeom prst="rect">
            <a:avLst/>
          </a:prstGeom>
        </p:spPr>
        <p:txBody>
          <a:bodyPr/>
          <a:lstStyle/>
          <a:p>
            <a:fld id="{B33C4AE1-B9AE-4294-8FB9-21326FB1D8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矩形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占位符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4" name="日期占位符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AA44C92-003E-49E6-B2C6-46A87B0B4F59}" type="datetime1">
              <a:rPr lang="en-US" altLang="zh-CN" smtClean="0"/>
              <a:pPr/>
              <a:t>14-3-24</a:t>
            </a:fld>
            <a:endParaRPr lang="en-US"/>
          </a:p>
        </p:txBody>
      </p:sp>
      <p:sp>
        <p:nvSpPr>
          <p:cNvPr id="5" name="页脚占位符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9" name="椭圆 8"/>
          <p:cNvSpPr/>
          <p:nvPr userDrawn="1"/>
        </p:nvSpPr>
        <p:spPr>
          <a:xfrm>
            <a:off x="8382000" y="6248400"/>
            <a:ext cx="685800" cy="533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33C4AE1-B9AE-4294-8FB9-21326FB1D8C2}" type="slidenum">
              <a:rPr lang="en-US" sz="1400" smtClean="0">
                <a:solidFill>
                  <a:schemeClr val="bg1"/>
                </a:solidFill>
                <a:latin typeface="Tahoma" pitchFamily="34" charset="0"/>
                <a:ea typeface="Tahoma" pitchFamily="34" charset="0"/>
                <a:cs typeface="Tahoma" pitchFamily="34" charset="0"/>
              </a:rPr>
              <a:pPr algn="ctr"/>
              <a:t>‹#›</a:t>
            </a:fld>
            <a:endParaRPr lang="zh-CN" altLang="en-US" sz="1400" dirty="0">
              <a:solidFill>
                <a:schemeClr val="bg1"/>
              </a:solidFill>
              <a:latin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0.wmf"/><Relationship Id="rId12" Type="http://schemas.openxmlformats.org/officeDocument/2006/relationships/image" Target="../media/image21.jpeg"/><Relationship Id="rId13" Type="http://schemas.openxmlformats.org/officeDocument/2006/relationships/image" Target="../media/image22.jpe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9.bin"/><Relationship Id="rId5" Type="http://schemas.openxmlformats.org/officeDocument/2006/relationships/image" Target="../media/image17.wmf"/><Relationship Id="rId6" Type="http://schemas.openxmlformats.org/officeDocument/2006/relationships/oleObject" Target="../embeddings/oleObject10.bin"/><Relationship Id="rId7" Type="http://schemas.openxmlformats.org/officeDocument/2006/relationships/image" Target="../media/image18.wmf"/><Relationship Id="rId8" Type="http://schemas.openxmlformats.org/officeDocument/2006/relationships/oleObject" Target="../embeddings/oleObject11.bin"/><Relationship Id="rId9" Type="http://schemas.openxmlformats.org/officeDocument/2006/relationships/image" Target="../media/image19.wmf"/><Relationship Id="rId10"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3.bin"/><Relationship Id="rId5" Type="http://schemas.openxmlformats.org/officeDocument/2006/relationships/image" Target="../media/image1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4.bin"/><Relationship Id="rId5" Type="http://schemas.openxmlformats.org/officeDocument/2006/relationships/image" Target="../media/image24.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5.bin"/><Relationship Id="rId5" Type="http://schemas.openxmlformats.org/officeDocument/2006/relationships/image" Target="../media/image25.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6.bin"/><Relationship Id="rId5" Type="http://schemas.openxmlformats.org/officeDocument/2006/relationships/image" Target="../media/image26.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7.bin"/><Relationship Id="rId5" Type="http://schemas.openxmlformats.org/officeDocument/2006/relationships/image" Target="../media/image27.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8.bin"/><Relationship Id="rId5" Type="http://schemas.openxmlformats.org/officeDocument/2006/relationships/image" Target="../media/image28.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9.bin"/><Relationship Id="rId5" Type="http://schemas.openxmlformats.org/officeDocument/2006/relationships/image" Target="../media/image29.wmf"/><Relationship Id="rId6" Type="http://schemas.openxmlformats.org/officeDocument/2006/relationships/oleObject" Target="../embeddings/oleObject20.bin"/><Relationship Id="rId7" Type="http://schemas.openxmlformats.org/officeDocument/2006/relationships/image" Target="../media/image30.wmf"/><Relationship Id="rId8" Type="http://schemas.openxmlformats.org/officeDocument/2006/relationships/oleObject" Target="../embeddings/oleObject21.bin"/><Relationship Id="rId9" Type="http://schemas.openxmlformats.org/officeDocument/2006/relationships/image" Target="../media/image31.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2.bin"/><Relationship Id="rId5" Type="http://schemas.openxmlformats.org/officeDocument/2006/relationships/image" Target="../media/image32.wmf"/><Relationship Id="rId6" Type="http://schemas.openxmlformats.org/officeDocument/2006/relationships/oleObject" Target="../embeddings/oleObject23.bin"/><Relationship Id="rId7" Type="http://schemas.openxmlformats.org/officeDocument/2006/relationships/image" Target="../media/image29.wmf"/><Relationship Id="rId8" Type="http://schemas.openxmlformats.org/officeDocument/2006/relationships/oleObject" Target="../embeddings/oleObject24.bin"/><Relationship Id="rId9" Type="http://schemas.openxmlformats.org/officeDocument/2006/relationships/image" Target="../media/image33.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5.bin"/><Relationship Id="rId5" Type="http://schemas.openxmlformats.org/officeDocument/2006/relationships/image" Target="../media/image34.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6.bin"/><Relationship Id="rId5" Type="http://schemas.openxmlformats.org/officeDocument/2006/relationships/image" Target="../media/image35.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7.bin"/><Relationship Id="rId5" Type="http://schemas.openxmlformats.org/officeDocument/2006/relationships/image" Target="../media/image16.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20" Type="http://schemas.openxmlformats.org/officeDocument/2006/relationships/oleObject" Target="../embeddings/oleObject36.bin"/><Relationship Id="rId21" Type="http://schemas.openxmlformats.org/officeDocument/2006/relationships/image" Target="../media/image47.wmf"/><Relationship Id="rId22" Type="http://schemas.openxmlformats.org/officeDocument/2006/relationships/oleObject" Target="../embeddings/oleObject37.bin"/><Relationship Id="rId23" Type="http://schemas.openxmlformats.org/officeDocument/2006/relationships/image" Target="../media/image48.wmf"/><Relationship Id="rId24" Type="http://schemas.openxmlformats.org/officeDocument/2006/relationships/oleObject" Target="../embeddings/oleObject38.bin"/><Relationship Id="rId25" Type="http://schemas.openxmlformats.org/officeDocument/2006/relationships/image" Target="../media/image49.wmf"/><Relationship Id="rId26" Type="http://schemas.openxmlformats.org/officeDocument/2006/relationships/oleObject" Target="../embeddings/oleObject39.bin"/><Relationship Id="rId27" Type="http://schemas.openxmlformats.org/officeDocument/2006/relationships/image" Target="../media/image50.wmf"/><Relationship Id="rId28" Type="http://schemas.openxmlformats.org/officeDocument/2006/relationships/oleObject" Target="../embeddings/oleObject40.bin"/><Relationship Id="rId29" Type="http://schemas.openxmlformats.org/officeDocument/2006/relationships/image" Target="../media/image51.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notesSlide" Target="../notesSlides/notesSlide33.xml"/><Relationship Id="rId4" Type="http://schemas.openxmlformats.org/officeDocument/2006/relationships/oleObject" Target="../embeddings/oleObject28.bin"/><Relationship Id="rId5" Type="http://schemas.openxmlformats.org/officeDocument/2006/relationships/image" Target="../media/image39.wmf"/><Relationship Id="rId30" Type="http://schemas.openxmlformats.org/officeDocument/2006/relationships/oleObject" Target="../embeddings/oleObject41.bin"/><Relationship Id="rId31" Type="http://schemas.openxmlformats.org/officeDocument/2006/relationships/image" Target="../media/image52.wmf"/><Relationship Id="rId32" Type="http://schemas.openxmlformats.org/officeDocument/2006/relationships/oleObject" Target="../embeddings/oleObject42.bin"/><Relationship Id="rId9" Type="http://schemas.openxmlformats.org/officeDocument/2006/relationships/image" Target="../media/image41.wmf"/><Relationship Id="rId6" Type="http://schemas.openxmlformats.org/officeDocument/2006/relationships/oleObject" Target="../embeddings/oleObject29.bin"/><Relationship Id="rId7" Type="http://schemas.openxmlformats.org/officeDocument/2006/relationships/image" Target="../media/image40.wmf"/><Relationship Id="rId8" Type="http://schemas.openxmlformats.org/officeDocument/2006/relationships/oleObject" Target="../embeddings/oleObject30.bin"/><Relationship Id="rId33" Type="http://schemas.openxmlformats.org/officeDocument/2006/relationships/image" Target="../media/image53.wmf"/><Relationship Id="rId34" Type="http://schemas.openxmlformats.org/officeDocument/2006/relationships/oleObject" Target="../embeddings/oleObject43.bin"/><Relationship Id="rId35" Type="http://schemas.openxmlformats.org/officeDocument/2006/relationships/image" Target="../media/image54.wmf"/><Relationship Id="rId36" Type="http://schemas.openxmlformats.org/officeDocument/2006/relationships/oleObject" Target="../embeddings/oleObject44.bin"/><Relationship Id="rId10" Type="http://schemas.openxmlformats.org/officeDocument/2006/relationships/oleObject" Target="../embeddings/oleObject31.bin"/><Relationship Id="rId11" Type="http://schemas.openxmlformats.org/officeDocument/2006/relationships/image" Target="../media/image42.wmf"/><Relationship Id="rId12" Type="http://schemas.openxmlformats.org/officeDocument/2006/relationships/oleObject" Target="../embeddings/oleObject32.bin"/><Relationship Id="rId13" Type="http://schemas.openxmlformats.org/officeDocument/2006/relationships/image" Target="../media/image43.wmf"/><Relationship Id="rId14" Type="http://schemas.openxmlformats.org/officeDocument/2006/relationships/oleObject" Target="../embeddings/oleObject33.bin"/><Relationship Id="rId15" Type="http://schemas.openxmlformats.org/officeDocument/2006/relationships/image" Target="../media/image44.wmf"/><Relationship Id="rId16" Type="http://schemas.openxmlformats.org/officeDocument/2006/relationships/oleObject" Target="../embeddings/oleObject34.bin"/><Relationship Id="rId17" Type="http://schemas.openxmlformats.org/officeDocument/2006/relationships/image" Target="../media/image45.wmf"/><Relationship Id="rId18" Type="http://schemas.openxmlformats.org/officeDocument/2006/relationships/oleObject" Target="../embeddings/oleObject35.bin"/><Relationship Id="rId19" Type="http://schemas.openxmlformats.org/officeDocument/2006/relationships/image" Target="../media/image46.wmf"/><Relationship Id="rId37" Type="http://schemas.openxmlformats.org/officeDocument/2006/relationships/image" Target="../media/image5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45.bin"/><Relationship Id="rId5" Type="http://schemas.openxmlformats.org/officeDocument/2006/relationships/image" Target="../media/image56.wmf"/><Relationship Id="rId6" Type="http://schemas.openxmlformats.org/officeDocument/2006/relationships/oleObject" Target="../embeddings/oleObject46.bin"/><Relationship Id="rId7" Type="http://schemas.openxmlformats.org/officeDocument/2006/relationships/image" Target="../media/image57.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47.bin"/><Relationship Id="rId5" Type="http://schemas.openxmlformats.org/officeDocument/2006/relationships/image" Target="../media/image58.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9.png"/><Relationship Id="rId6" Type="http://schemas.openxmlformats.org/officeDocument/2006/relationships/oleObject" Target="../embeddings/oleObject3.bin"/><Relationship Id="rId7"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oleObject" Target="../embeddings/oleObject5.bin"/><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14.wmf"/><Relationship Id="rId6" Type="http://schemas.openxmlformats.org/officeDocument/2006/relationships/oleObject" Target="../embeddings/oleObject7.bin"/><Relationship Id="rId7"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8.bin"/><Relationship Id="rId5"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0448"/>
            <a:ext cx="9144000" cy="1901952"/>
          </a:xfrm>
          <a:ln>
            <a:noFill/>
          </a:ln>
        </p:spPr>
        <p:txBody>
          <a:bodyPr>
            <a:normAutofit/>
          </a:bodyPr>
          <a:lstStyle/>
          <a:p>
            <a:pPr algn="ctr"/>
            <a:r>
              <a:rPr lang="en-US" sz="4000" dirty="0" smtClean="0">
                <a:solidFill>
                  <a:schemeClr val="accent1">
                    <a:lumMod val="75000"/>
                  </a:schemeClr>
                </a:solidFill>
              </a:rPr>
              <a:t>CLUDE: An Efficient Algorithm for LU Decomposition Over a Sequence of Evolving Graphs</a:t>
            </a:r>
            <a:endParaRPr lang="en-US" sz="4000" dirty="0">
              <a:solidFill>
                <a:schemeClr val="accent1">
                  <a:lumMod val="75000"/>
                </a:schemeClr>
              </a:solidFill>
            </a:endParaRPr>
          </a:p>
        </p:txBody>
      </p:sp>
      <p:sp>
        <p:nvSpPr>
          <p:cNvPr id="3" name="Subtitle 2"/>
          <p:cNvSpPr>
            <a:spLocks noGrp="1"/>
          </p:cNvSpPr>
          <p:nvPr>
            <p:ph type="subTitle" idx="1"/>
          </p:nvPr>
        </p:nvSpPr>
        <p:spPr>
          <a:xfrm>
            <a:off x="304800" y="4648200"/>
            <a:ext cx="8458200" cy="1295400"/>
          </a:xfrm>
        </p:spPr>
        <p:txBody>
          <a:bodyPr>
            <a:noAutofit/>
          </a:bodyPr>
          <a:lstStyle/>
          <a:p>
            <a:pPr algn="ctr"/>
            <a:r>
              <a:rPr lang="en-US" sz="2400" dirty="0" err="1" smtClean="0">
                <a:solidFill>
                  <a:schemeClr val="tx1"/>
                </a:solidFill>
              </a:rPr>
              <a:t>Chenghui</a:t>
            </a:r>
            <a:r>
              <a:rPr lang="en-US" sz="2400" dirty="0" smtClean="0">
                <a:solidFill>
                  <a:schemeClr val="tx1"/>
                </a:solidFill>
              </a:rPr>
              <a:t> </a:t>
            </a:r>
            <a:r>
              <a:rPr lang="en-US" sz="2400" dirty="0" err="1" smtClean="0">
                <a:solidFill>
                  <a:schemeClr val="tx1"/>
                </a:solidFill>
              </a:rPr>
              <a:t>Ren</a:t>
            </a:r>
            <a:r>
              <a:rPr lang="en-US" sz="2400" dirty="0" smtClean="0">
                <a:solidFill>
                  <a:schemeClr val="tx1"/>
                </a:solidFill>
              </a:rPr>
              <a:t>, </a:t>
            </a:r>
            <a:r>
              <a:rPr lang="en-US" sz="2400" b="1" dirty="0" err="1" smtClean="0">
                <a:solidFill>
                  <a:srgbClr val="0070C0"/>
                </a:solidFill>
              </a:rPr>
              <a:t>Luyi</a:t>
            </a:r>
            <a:r>
              <a:rPr lang="en-US" sz="2400" b="1" dirty="0" smtClean="0">
                <a:solidFill>
                  <a:srgbClr val="0070C0"/>
                </a:solidFill>
              </a:rPr>
              <a:t> Mo</a:t>
            </a:r>
            <a:r>
              <a:rPr lang="en-US" sz="2400" dirty="0" smtClean="0">
                <a:solidFill>
                  <a:schemeClr val="tx1"/>
                </a:solidFill>
              </a:rPr>
              <a:t>, Ben Kao, </a:t>
            </a:r>
            <a:r>
              <a:rPr lang="en-US" sz="2400" dirty="0" err="1" smtClean="0">
                <a:solidFill>
                  <a:schemeClr val="tx1"/>
                </a:solidFill>
              </a:rPr>
              <a:t>Reynold</a:t>
            </a:r>
            <a:r>
              <a:rPr lang="en-US" sz="2400" dirty="0" smtClean="0">
                <a:solidFill>
                  <a:schemeClr val="tx1"/>
                </a:solidFill>
              </a:rPr>
              <a:t> Cheng, David Cheung</a:t>
            </a:r>
          </a:p>
          <a:p>
            <a:pPr algn="ctr"/>
            <a:r>
              <a:rPr lang="en-US" sz="2400" dirty="0" smtClean="0">
                <a:solidFill>
                  <a:schemeClr val="tx1"/>
                </a:solidFill>
              </a:rPr>
              <a:t>The University of Hong Kong</a:t>
            </a:r>
          </a:p>
          <a:p>
            <a:pPr algn="ctr"/>
            <a:r>
              <a:rPr lang="en-US" sz="2400" dirty="0" smtClean="0">
                <a:solidFill>
                  <a:schemeClr val="tx1"/>
                </a:solidFill>
              </a:rPr>
              <a:t>{</a:t>
            </a:r>
            <a:r>
              <a:rPr lang="en-US" sz="2400" dirty="0" err="1" smtClean="0">
                <a:solidFill>
                  <a:schemeClr val="tx1"/>
                </a:solidFill>
              </a:rPr>
              <a:t>chren</a:t>
            </a:r>
            <a:r>
              <a:rPr lang="en-US" sz="2400" dirty="0" smtClean="0">
                <a:solidFill>
                  <a:schemeClr val="tx1"/>
                </a:solidFill>
              </a:rPr>
              <a:t>, </a:t>
            </a:r>
            <a:r>
              <a:rPr lang="en-US" sz="2400" dirty="0" err="1" smtClean="0">
                <a:solidFill>
                  <a:schemeClr val="tx1"/>
                </a:solidFill>
              </a:rPr>
              <a:t>lymo</a:t>
            </a:r>
            <a:r>
              <a:rPr lang="en-US" sz="2400" dirty="0" smtClean="0">
                <a:solidFill>
                  <a:schemeClr val="tx1"/>
                </a:solidFill>
              </a:rPr>
              <a:t>, </a:t>
            </a:r>
            <a:r>
              <a:rPr lang="en-US" sz="2400" dirty="0" err="1" smtClean="0">
                <a:solidFill>
                  <a:schemeClr val="tx1"/>
                </a:solidFill>
              </a:rPr>
              <a:t>kao</a:t>
            </a:r>
            <a:r>
              <a:rPr lang="en-US" sz="2400" dirty="0" smtClean="0">
                <a:solidFill>
                  <a:schemeClr val="tx1"/>
                </a:solidFill>
              </a:rPr>
              <a:t>, </a:t>
            </a:r>
            <a:r>
              <a:rPr lang="en-US" sz="2400" dirty="0" err="1" smtClean="0">
                <a:solidFill>
                  <a:schemeClr val="tx1"/>
                </a:solidFill>
              </a:rPr>
              <a:t>ckcheng</a:t>
            </a:r>
            <a:r>
              <a:rPr lang="en-US" sz="2400" dirty="0" smtClean="0">
                <a:solidFill>
                  <a:schemeClr val="tx1"/>
                </a:solidFill>
              </a:rPr>
              <a:t>, </a:t>
            </a:r>
            <a:r>
              <a:rPr lang="en-US" sz="2400" dirty="0" err="1" smtClean="0">
                <a:solidFill>
                  <a:schemeClr val="tx1"/>
                </a:solidFill>
              </a:rPr>
              <a:t>dcheung</a:t>
            </a:r>
            <a:r>
              <a:rPr lang="en-US" sz="2400" dirty="0" smtClean="0">
                <a:solidFill>
                  <a:schemeClr val="tx1"/>
                </a:solidFill>
              </a:rPr>
              <a:t>}@</a:t>
            </a:r>
            <a:r>
              <a:rPr lang="en-US" sz="2400" dirty="0" err="1" smtClean="0">
                <a:solidFill>
                  <a:schemeClr val="tx1"/>
                </a:solidFill>
              </a:rPr>
              <a:t>cs.hku.hk</a:t>
            </a:r>
            <a:endParaRPr lang="en-US" sz="2400" dirty="0" smtClean="0">
              <a:solidFill>
                <a:schemeClr val="tx1"/>
              </a:solidFill>
            </a:endParaRPr>
          </a:p>
        </p:txBody>
      </p:sp>
      <p:pic>
        <p:nvPicPr>
          <p:cNvPr id="6" name="Picture 2" descr="C:\Users\Admin\APPDATA\LOCAL\TEMP\wz29fb\hkulogo+cslogo (for light color background).png"/>
          <p:cNvPicPr>
            <a:picLocks noChangeAspect="1" noChangeArrowheads="1"/>
          </p:cNvPicPr>
          <p:nvPr/>
        </p:nvPicPr>
        <p:blipFill>
          <a:blip r:embed="rId3" cstate="print"/>
          <a:srcRect/>
          <a:stretch>
            <a:fillRect/>
          </a:stretch>
        </p:blipFill>
        <p:spPr bwMode="auto">
          <a:xfrm>
            <a:off x="4419600" y="228600"/>
            <a:ext cx="4554484" cy="877469"/>
          </a:xfrm>
          <a:prstGeom prst="rect">
            <a:avLst/>
          </a:prstGeom>
          <a:noFill/>
        </p:spPr>
      </p:pic>
      <p:pic>
        <p:nvPicPr>
          <p:cNvPr id="336898" name="Picture 2" descr="EDBT/ICDT 2014 Joint Conference"/>
          <p:cNvPicPr>
            <a:picLocks noChangeAspect="1" noChangeArrowheads="1"/>
          </p:cNvPicPr>
          <p:nvPr/>
        </p:nvPicPr>
        <p:blipFill>
          <a:blip r:embed="rId4" cstate="print"/>
          <a:srcRect/>
          <a:stretch>
            <a:fillRect/>
          </a:stretch>
        </p:blipFill>
        <p:spPr bwMode="auto">
          <a:xfrm>
            <a:off x="239086" y="152400"/>
            <a:ext cx="1132514" cy="1143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4000" dirty="0" smtClean="0"/>
              <a:t>LU Decomposition (LUDE)</a:t>
            </a:r>
            <a:endParaRPr lang="zh-CN" altLang="en-US" sz="4000" dirty="0"/>
          </a:p>
        </p:txBody>
      </p:sp>
      <p:graphicFrame>
        <p:nvGraphicFramePr>
          <p:cNvPr id="172036" name="Object 4"/>
          <p:cNvGraphicFramePr>
            <a:graphicFrameLocks noChangeAspect="1"/>
          </p:cNvGraphicFramePr>
          <p:nvPr/>
        </p:nvGraphicFramePr>
        <p:xfrm>
          <a:off x="3513137" y="3196736"/>
          <a:ext cx="1524000" cy="384664"/>
        </p:xfrm>
        <a:graphic>
          <a:graphicData uri="http://schemas.openxmlformats.org/presentationml/2006/ole">
            <mc:AlternateContent xmlns:mc="http://schemas.openxmlformats.org/markup-compatibility/2006">
              <mc:Choice xmlns:v="urn:schemas-microsoft-com:vml" Requires="v">
                <p:oleObj spid="_x0000_s302143" name="Formula" r:id="rId4" imgW="673200" imgH="169200" progId="Equation.Ribbit">
                  <p:embed/>
                </p:oleObj>
              </mc:Choice>
              <mc:Fallback>
                <p:oleObj name="Formula" r:id="rId4" imgW="673200" imgH="169200" progId="Equation.Ribbit">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7" y="3196736"/>
                        <a:ext cx="1524000" cy="384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037" name="Object 3"/>
          <p:cNvGraphicFramePr>
            <a:graphicFrameLocks noChangeAspect="1"/>
          </p:cNvGraphicFramePr>
          <p:nvPr/>
        </p:nvGraphicFramePr>
        <p:xfrm>
          <a:off x="1371600" y="5257800"/>
          <a:ext cx="5970587" cy="587375"/>
        </p:xfrm>
        <a:graphic>
          <a:graphicData uri="http://schemas.openxmlformats.org/presentationml/2006/ole">
            <mc:AlternateContent xmlns:mc="http://schemas.openxmlformats.org/markup-compatibility/2006">
              <mc:Choice xmlns:v="urn:schemas-microsoft-com:vml" Requires="v">
                <p:oleObj spid="_x0000_s302144" name="Formula" r:id="rId6" imgW="1350360" imgH="132120" progId="Equation.Ribbit">
                  <p:embed/>
                </p:oleObj>
              </mc:Choice>
              <mc:Fallback>
                <p:oleObj name="Formula" r:id="rId6" imgW="1350360" imgH="13212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57800"/>
                        <a:ext cx="5970587"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直接箭头连接符 16"/>
          <p:cNvCxnSpPr/>
          <p:nvPr/>
        </p:nvCxnSpPr>
        <p:spPr>
          <a:xfrm rot="10800000" flipV="1">
            <a:off x="1912937" y="3657600"/>
            <a:ext cx="2362200" cy="1447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5400000">
            <a:off x="3208337" y="4114800"/>
            <a:ext cx="152400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427537" y="3657600"/>
            <a:ext cx="2438400" cy="1524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172038" name="Object 6"/>
          <p:cNvGraphicFramePr>
            <a:graphicFrameLocks noChangeAspect="1"/>
          </p:cNvGraphicFramePr>
          <p:nvPr/>
        </p:nvGraphicFramePr>
        <p:xfrm>
          <a:off x="3970337" y="2057400"/>
          <a:ext cx="533400" cy="691073"/>
        </p:xfrm>
        <a:graphic>
          <a:graphicData uri="http://schemas.openxmlformats.org/presentationml/2006/ole">
            <mc:AlternateContent xmlns:mc="http://schemas.openxmlformats.org/markup-compatibility/2006">
              <mc:Choice xmlns:v="urn:schemas-microsoft-com:vml" Requires="v">
                <p:oleObj spid="_x0000_s302145" name="Formula" r:id="rId8" imgW="129600" imgH="169200" progId="Equation.Ribbit">
                  <p:embed/>
                </p:oleObj>
              </mc:Choice>
              <mc:Fallback>
                <p:oleObj name="Formula" r:id="rId8" imgW="129600" imgH="169200" progId="Equation.Ribbit">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0337" y="2057400"/>
                        <a:ext cx="533400" cy="691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nvGraphicFramePr>
        <p:xfrm>
          <a:off x="3453762" y="2707575"/>
          <a:ext cx="887767" cy="381000"/>
        </p:xfrm>
        <a:graphic>
          <a:graphicData uri="http://schemas.openxmlformats.org/presentationml/2006/ole">
            <mc:AlternateContent xmlns:mc="http://schemas.openxmlformats.org/markup-compatibility/2006">
              <mc:Choice xmlns:v="urn:schemas-microsoft-com:vml" Requires="v">
                <p:oleObj spid="_x0000_s302146" name="Formula" r:id="rId10" imgW="395280" imgH="169200" progId="Equation.Ribbit">
                  <p:embed/>
                </p:oleObj>
              </mc:Choice>
              <mc:Fallback>
                <p:oleObj name="Formula" r:id="rId10" imgW="395280" imgH="16920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3762" y="2707575"/>
                        <a:ext cx="88776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rot="19778471">
            <a:off x="1818721" y="3995034"/>
            <a:ext cx="2127980" cy="369332"/>
          </a:xfrm>
          <a:prstGeom prst="rect">
            <a:avLst/>
          </a:prstGeom>
          <a:noFill/>
        </p:spPr>
        <p:txBody>
          <a:bodyPr wrap="square" rtlCol="0">
            <a:spAutoFit/>
          </a:bodyPr>
          <a:lstStyle/>
          <a:p>
            <a:r>
              <a:rPr lang="en-US" altLang="zh-CN" dirty="0" smtClean="0"/>
              <a:t>Solving </a:t>
            </a:r>
            <a:r>
              <a:rPr lang="en-US" altLang="zh-CN" b="1" dirty="0" smtClean="0"/>
              <a:t>LUx</a:t>
            </a:r>
            <a:r>
              <a:rPr lang="en-US" altLang="zh-CN" b="1" baseline="-25000" dirty="0" smtClean="0"/>
              <a:t>1</a:t>
            </a:r>
            <a:r>
              <a:rPr lang="en-US" altLang="zh-CN" b="1" dirty="0" smtClean="0"/>
              <a:t> = b</a:t>
            </a:r>
            <a:r>
              <a:rPr lang="en-US" altLang="zh-CN" b="1" baseline="-25000" dirty="0" smtClean="0"/>
              <a:t>1</a:t>
            </a:r>
            <a:endParaRPr lang="zh-CN" altLang="en-US" b="1" baseline="-25000" dirty="0"/>
          </a:p>
        </p:txBody>
      </p:sp>
      <p:sp>
        <p:nvSpPr>
          <p:cNvPr id="27" name="TextBox 26"/>
          <p:cNvSpPr txBox="1"/>
          <p:nvPr/>
        </p:nvSpPr>
        <p:spPr>
          <a:xfrm rot="17860168">
            <a:off x="2782113" y="4120001"/>
            <a:ext cx="2127980" cy="369332"/>
          </a:xfrm>
          <a:prstGeom prst="rect">
            <a:avLst/>
          </a:prstGeom>
          <a:noFill/>
        </p:spPr>
        <p:txBody>
          <a:bodyPr wrap="square" rtlCol="0">
            <a:spAutoFit/>
          </a:bodyPr>
          <a:lstStyle/>
          <a:p>
            <a:r>
              <a:rPr lang="en-US" altLang="zh-CN" dirty="0" smtClean="0"/>
              <a:t>Solving </a:t>
            </a:r>
            <a:r>
              <a:rPr lang="en-US" altLang="zh-CN" b="1" dirty="0" smtClean="0"/>
              <a:t>LUx</a:t>
            </a:r>
            <a:r>
              <a:rPr lang="en-US" altLang="zh-CN" b="1" baseline="-25000" dirty="0" smtClean="0"/>
              <a:t>2</a:t>
            </a:r>
            <a:r>
              <a:rPr lang="en-US" altLang="zh-CN" b="1" dirty="0" smtClean="0"/>
              <a:t> = b</a:t>
            </a:r>
            <a:r>
              <a:rPr lang="en-US" altLang="zh-CN" b="1" baseline="-25000" dirty="0" smtClean="0"/>
              <a:t>2</a:t>
            </a:r>
            <a:endParaRPr lang="zh-CN" altLang="en-US" b="1" baseline="-25000" dirty="0"/>
          </a:p>
        </p:txBody>
      </p:sp>
      <p:sp>
        <p:nvSpPr>
          <p:cNvPr id="28" name="TextBox 27"/>
          <p:cNvSpPr txBox="1"/>
          <p:nvPr/>
        </p:nvSpPr>
        <p:spPr>
          <a:xfrm rot="1899319">
            <a:off x="4518552" y="4493316"/>
            <a:ext cx="2127980" cy="369332"/>
          </a:xfrm>
          <a:prstGeom prst="rect">
            <a:avLst/>
          </a:prstGeom>
          <a:noFill/>
        </p:spPr>
        <p:txBody>
          <a:bodyPr wrap="square" rtlCol="0">
            <a:spAutoFit/>
          </a:bodyPr>
          <a:lstStyle/>
          <a:p>
            <a:r>
              <a:rPr lang="en-US" altLang="zh-CN" dirty="0" smtClean="0"/>
              <a:t>Solving </a:t>
            </a:r>
            <a:r>
              <a:rPr lang="en-US" altLang="zh-CN" b="1" dirty="0" err="1" smtClean="0"/>
              <a:t>LUx</a:t>
            </a:r>
            <a:r>
              <a:rPr lang="en-US" altLang="zh-CN" b="1" baseline="-25000" dirty="0" err="1" smtClean="0"/>
              <a:t>q</a:t>
            </a:r>
            <a:r>
              <a:rPr lang="en-US" altLang="zh-CN" b="1" dirty="0" smtClean="0"/>
              <a:t> = </a:t>
            </a:r>
            <a:r>
              <a:rPr lang="en-US" altLang="zh-CN" b="1" dirty="0" err="1" smtClean="0"/>
              <a:t>b</a:t>
            </a:r>
            <a:r>
              <a:rPr lang="en-US" altLang="zh-CN" b="1" baseline="-25000" dirty="0" err="1" smtClean="0"/>
              <a:t>q</a:t>
            </a:r>
            <a:endParaRPr lang="zh-CN" altLang="en-US" b="1" baseline="-25000" dirty="0"/>
          </a:p>
        </p:txBody>
      </p:sp>
      <p:sp>
        <p:nvSpPr>
          <p:cNvPr id="32" name="圆角矩形 31"/>
          <p:cNvSpPr/>
          <p:nvPr/>
        </p:nvSpPr>
        <p:spPr>
          <a:xfrm>
            <a:off x="1684337" y="3886200"/>
            <a:ext cx="4724400" cy="1066800"/>
          </a:xfrm>
          <a:prstGeom prst="roundRect">
            <a:avLst/>
          </a:prstGeom>
          <a:noFill/>
          <a:ln w="127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左箭头标注 32"/>
          <p:cNvSpPr/>
          <p:nvPr/>
        </p:nvSpPr>
        <p:spPr>
          <a:xfrm>
            <a:off x="6477000" y="4038600"/>
            <a:ext cx="2438400" cy="838200"/>
          </a:xfrm>
          <a:prstGeom prst="leftArrowCallout">
            <a:avLst>
              <a:gd name="adj1" fmla="val 16667"/>
              <a:gd name="adj2" fmla="val 22222"/>
              <a:gd name="adj3" fmla="val 25000"/>
              <a:gd name="adj4" fmla="val 81980"/>
            </a:avLst>
          </a:prstGeom>
          <a:solidFill>
            <a:schemeClr val="accent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Much faster than </a:t>
            </a:r>
            <a:r>
              <a:rPr lang="zh-CN" altLang="en-US" sz="2400" b="1" dirty="0" smtClean="0"/>
              <a:t> </a:t>
            </a:r>
            <a:r>
              <a:rPr lang="en-US" altLang="zh-CN" sz="2400" b="1" dirty="0" smtClean="0"/>
              <a:t>LU</a:t>
            </a:r>
            <a:endParaRPr lang="zh-CN" altLang="en-US" sz="2400" b="1" dirty="0"/>
          </a:p>
        </p:txBody>
      </p:sp>
      <p:pic>
        <p:nvPicPr>
          <p:cNvPr id="34" name="Picture 4" descr="A.jpg"/>
          <p:cNvPicPr>
            <a:picLocks noChangeAspect="1"/>
          </p:cNvPicPr>
          <p:nvPr/>
        </p:nvPicPr>
        <p:blipFill>
          <a:blip r:embed="rId12" cstate="print"/>
          <a:stretch>
            <a:fillRect/>
          </a:stretch>
        </p:blipFill>
        <p:spPr>
          <a:xfrm>
            <a:off x="5791200" y="1676400"/>
            <a:ext cx="1295400" cy="1184939"/>
          </a:xfrm>
          <a:prstGeom prst="rect">
            <a:avLst/>
          </a:prstGeom>
        </p:spPr>
      </p:pic>
      <p:pic>
        <p:nvPicPr>
          <p:cNvPr id="35" name="Picture 5" descr="LU.jpg"/>
          <p:cNvPicPr>
            <a:picLocks noChangeAspect="1"/>
          </p:cNvPicPr>
          <p:nvPr/>
        </p:nvPicPr>
        <p:blipFill>
          <a:blip r:embed="rId13" cstate="print"/>
          <a:stretch>
            <a:fillRect/>
          </a:stretch>
        </p:blipFill>
        <p:spPr>
          <a:xfrm>
            <a:off x="7391400" y="2362200"/>
            <a:ext cx="1219200" cy="1321036"/>
          </a:xfrm>
          <a:prstGeom prst="rect">
            <a:avLst/>
          </a:prstGeom>
        </p:spPr>
      </p:pic>
      <p:sp>
        <p:nvSpPr>
          <p:cNvPr id="39" name="TextBox 38"/>
          <p:cNvSpPr txBox="1"/>
          <p:nvPr/>
        </p:nvSpPr>
        <p:spPr>
          <a:xfrm>
            <a:off x="152400" y="3962400"/>
            <a:ext cx="1447800" cy="923330"/>
          </a:xfrm>
          <a:prstGeom prst="rect">
            <a:avLst/>
          </a:prstGeom>
          <a:noFill/>
        </p:spPr>
        <p:txBody>
          <a:bodyPr wrap="square" rtlCol="0">
            <a:spAutoFit/>
          </a:bodyPr>
          <a:lstStyle/>
          <a:p>
            <a:r>
              <a:rPr lang="en-US" altLang="zh-CN" dirty="0" smtClean="0"/>
              <a:t>Forward &amp; backward substitutions</a:t>
            </a:r>
            <a:endParaRPr lang="zh-CN" altLang="en-US" dirty="0"/>
          </a:p>
        </p:txBody>
      </p:sp>
      <p:sp>
        <p:nvSpPr>
          <p:cNvPr id="41" name="TextBox 40"/>
          <p:cNvSpPr txBox="1"/>
          <p:nvPr/>
        </p:nvSpPr>
        <p:spPr>
          <a:xfrm>
            <a:off x="152400" y="3200400"/>
            <a:ext cx="1447800" cy="369332"/>
          </a:xfrm>
          <a:prstGeom prst="rect">
            <a:avLst/>
          </a:prstGeom>
          <a:noFill/>
        </p:spPr>
        <p:txBody>
          <a:bodyPr wrap="square" rtlCol="0">
            <a:spAutoFit/>
          </a:bodyPr>
          <a:lstStyle/>
          <a:p>
            <a:r>
              <a:rPr lang="en-US" altLang="zh-CN" dirty="0" smtClean="0"/>
              <a:t>LU factors</a:t>
            </a:r>
            <a:endParaRPr lang="zh-CN"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0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32" grpId="0" animBg="1"/>
      <p:bldP spid="33" grpId="0" animBg="1"/>
      <p:bldP spid="39"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Fill-ins in LUDE</a:t>
            </a:r>
            <a:endParaRPr lang="zh-CN" altLang="en-US" dirty="0"/>
          </a:p>
        </p:txBody>
      </p:sp>
      <p:pic>
        <p:nvPicPr>
          <p:cNvPr id="88067" name="Picture 3"/>
          <p:cNvPicPr>
            <a:picLocks noChangeAspect="1" noChangeArrowheads="1"/>
          </p:cNvPicPr>
          <p:nvPr/>
        </p:nvPicPr>
        <p:blipFill>
          <a:blip r:embed="rId3" cstate="print"/>
          <a:srcRect/>
          <a:stretch>
            <a:fillRect/>
          </a:stretch>
        </p:blipFill>
        <p:spPr bwMode="auto">
          <a:xfrm>
            <a:off x="510490" y="1524000"/>
            <a:ext cx="4594910" cy="5132127"/>
          </a:xfrm>
          <a:prstGeom prst="rect">
            <a:avLst/>
          </a:prstGeom>
          <a:noFill/>
          <a:ln w="9525">
            <a:noFill/>
            <a:miter lim="800000"/>
            <a:headEnd/>
            <a:tailEnd/>
          </a:ln>
          <a:effectLst/>
        </p:spPr>
      </p:pic>
      <p:sp>
        <p:nvSpPr>
          <p:cNvPr id="16" name="流程图: 或者 15"/>
          <p:cNvSpPr/>
          <p:nvPr/>
        </p:nvSpPr>
        <p:spPr>
          <a:xfrm>
            <a:off x="3634690" y="5486400"/>
            <a:ext cx="228600" cy="228600"/>
          </a:xfrm>
          <a:prstGeom prst="flowChartOr">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25"/>
          <p:cNvSpPr/>
          <p:nvPr/>
        </p:nvSpPr>
        <p:spPr>
          <a:xfrm>
            <a:off x="5105400" y="2209800"/>
            <a:ext cx="36576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#fill-ins: 8 </a:t>
            </a:r>
          </a:p>
          <a:p>
            <a:r>
              <a:rPr lang="en-US" sz="2000" dirty="0" smtClean="0">
                <a:solidFill>
                  <a:schemeClr val="tx1"/>
                </a:solidFill>
              </a:rPr>
              <a:t>(fill-in: An entry that is 0 in A but becomes non-zero in L and U)</a:t>
            </a:r>
            <a:endParaRPr lang="en-US" sz="2000" dirty="0">
              <a:solidFill>
                <a:schemeClr val="tx1"/>
              </a:solidFill>
            </a:endParaRPr>
          </a:p>
        </p:txBody>
      </p:sp>
      <p:sp>
        <p:nvSpPr>
          <p:cNvPr id="19" name="矩形 18"/>
          <p:cNvSpPr/>
          <p:nvPr/>
        </p:nvSpPr>
        <p:spPr>
          <a:xfrm>
            <a:off x="457200" y="3962400"/>
            <a:ext cx="47244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0" name="内容占位符 2"/>
          <p:cNvSpPr>
            <a:spLocks noGrp="1"/>
          </p:cNvSpPr>
          <p:nvPr>
            <p:ph idx="1"/>
          </p:nvPr>
        </p:nvSpPr>
        <p:spPr>
          <a:xfrm>
            <a:off x="457200" y="4419600"/>
            <a:ext cx="8229600" cy="1981200"/>
          </a:xfrm>
        </p:spPr>
        <p:txBody>
          <a:bodyPr>
            <a:normAutofit fontScale="85000" lnSpcReduction="20000"/>
          </a:bodyPr>
          <a:lstStyle/>
          <a:p>
            <a:r>
              <a:rPr lang="en-US" dirty="0" smtClean="0"/>
              <a:t>More fill-ins will cause: </a:t>
            </a:r>
          </a:p>
          <a:p>
            <a:pPr lvl="1"/>
            <a:r>
              <a:rPr lang="en-US" dirty="0" smtClean="0"/>
              <a:t>More space to store (L, U)</a:t>
            </a:r>
          </a:p>
          <a:p>
            <a:pPr lvl="1"/>
            <a:r>
              <a:rPr lang="en-US" dirty="0" smtClean="0"/>
              <a:t>More time to do forward/backward substitutions in solving </a:t>
            </a:r>
            <a:r>
              <a:rPr lang="en-US" dirty="0" err="1" smtClean="0"/>
              <a:t>LUx</a:t>
            </a:r>
            <a:r>
              <a:rPr lang="en-US" dirty="0" smtClean="0"/>
              <a:t> = b </a:t>
            </a:r>
          </a:p>
          <a:p>
            <a:pPr lvl="1"/>
            <a:r>
              <a:rPr lang="en-US" dirty="0" smtClean="0"/>
              <a:t>More time to do LU decomposition</a:t>
            </a:r>
          </a:p>
        </p:txBody>
      </p:sp>
      <p:sp>
        <p:nvSpPr>
          <p:cNvPr id="18" name="圆角矩形 17"/>
          <p:cNvSpPr/>
          <p:nvPr/>
        </p:nvSpPr>
        <p:spPr>
          <a:xfrm>
            <a:off x="3352800" y="26543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359150" y="29083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3638550" y="29083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816350" y="192405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108450" y="19304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102100" y="21844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387850" y="21844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394200" y="245745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7"/>
          <p:cNvSpPr/>
          <p:nvPr/>
        </p:nvSpPr>
        <p:spPr>
          <a:xfrm>
            <a:off x="1123950" y="26264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0"/>
          <p:cNvSpPr/>
          <p:nvPr/>
        </p:nvSpPr>
        <p:spPr>
          <a:xfrm>
            <a:off x="1130300" y="28804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1"/>
          <p:cNvSpPr/>
          <p:nvPr/>
        </p:nvSpPr>
        <p:spPr>
          <a:xfrm>
            <a:off x="1409700" y="28804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22"/>
          <p:cNvSpPr/>
          <p:nvPr/>
        </p:nvSpPr>
        <p:spPr>
          <a:xfrm>
            <a:off x="1388425" y="236137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23"/>
          <p:cNvSpPr/>
          <p:nvPr/>
        </p:nvSpPr>
        <p:spPr>
          <a:xfrm>
            <a:off x="1680525" y="23677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24"/>
          <p:cNvSpPr/>
          <p:nvPr/>
        </p:nvSpPr>
        <p:spPr>
          <a:xfrm>
            <a:off x="1674175" y="26217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25"/>
          <p:cNvSpPr/>
          <p:nvPr/>
        </p:nvSpPr>
        <p:spPr>
          <a:xfrm>
            <a:off x="1959925" y="26217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26"/>
          <p:cNvSpPr/>
          <p:nvPr/>
        </p:nvSpPr>
        <p:spPr>
          <a:xfrm>
            <a:off x="1966275" y="2882900"/>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Preserving </a:t>
            </a:r>
            <a:r>
              <a:rPr lang="en-US" altLang="zh-CN" dirty="0" err="1" smtClean="0"/>
              <a:t>Sparsity</a:t>
            </a:r>
            <a:r>
              <a:rPr lang="en-US" altLang="zh-CN" dirty="0" smtClean="0"/>
              <a:t> in LUDE:</a:t>
            </a:r>
            <a:br>
              <a:rPr lang="en-US" altLang="zh-CN" dirty="0" smtClean="0"/>
            </a:br>
            <a:r>
              <a:rPr lang="en-US" altLang="zh-CN" dirty="0" smtClean="0"/>
              <a:t>Matrix Reordering</a:t>
            </a:r>
            <a:endParaRPr lang="zh-CN" altLang="en-US" dirty="0"/>
          </a:p>
        </p:txBody>
      </p:sp>
      <p:pic>
        <p:nvPicPr>
          <p:cNvPr id="88067" name="Picture 3"/>
          <p:cNvPicPr>
            <a:picLocks noChangeAspect="1" noChangeArrowheads="1"/>
          </p:cNvPicPr>
          <p:nvPr/>
        </p:nvPicPr>
        <p:blipFill>
          <a:blip r:embed="rId3" cstate="print"/>
          <a:srcRect/>
          <a:stretch>
            <a:fillRect/>
          </a:stretch>
        </p:blipFill>
        <p:spPr bwMode="auto">
          <a:xfrm>
            <a:off x="510490" y="1524000"/>
            <a:ext cx="4594910" cy="5132127"/>
          </a:xfrm>
          <a:prstGeom prst="rect">
            <a:avLst/>
          </a:prstGeom>
          <a:noFill/>
          <a:ln w="9525">
            <a:noFill/>
            <a:miter lim="800000"/>
            <a:headEnd/>
            <a:tailEnd/>
          </a:ln>
          <a:effectLst/>
        </p:spPr>
      </p:pic>
      <p:sp>
        <p:nvSpPr>
          <p:cNvPr id="17" name="Rectangle 25"/>
          <p:cNvSpPr/>
          <p:nvPr/>
        </p:nvSpPr>
        <p:spPr>
          <a:xfrm>
            <a:off x="5105400" y="2209800"/>
            <a:ext cx="36576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#fill-ins: 8 </a:t>
            </a:r>
          </a:p>
          <a:p>
            <a:r>
              <a:rPr lang="en-US" sz="2000" dirty="0" smtClean="0">
                <a:solidFill>
                  <a:schemeClr val="tx1"/>
                </a:solidFill>
              </a:rPr>
              <a:t>(fill-in: An entry that is 0 in A but becomes non-zero in L and U)</a:t>
            </a:r>
            <a:endParaRPr lang="en-US" sz="2000" dirty="0">
              <a:solidFill>
                <a:schemeClr val="tx1"/>
              </a:solidFill>
            </a:endParaRPr>
          </a:p>
        </p:txBody>
      </p:sp>
      <p:sp>
        <p:nvSpPr>
          <p:cNvPr id="18" name="Rectangle 25"/>
          <p:cNvSpPr/>
          <p:nvPr/>
        </p:nvSpPr>
        <p:spPr>
          <a:xfrm>
            <a:off x="5105400" y="4800600"/>
            <a:ext cx="3657600" cy="1219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#fill-ins: 1</a:t>
            </a:r>
          </a:p>
        </p:txBody>
      </p:sp>
      <p:sp>
        <p:nvSpPr>
          <p:cNvPr id="27" name="圆角矩形 26"/>
          <p:cNvSpPr/>
          <p:nvPr/>
        </p:nvSpPr>
        <p:spPr>
          <a:xfrm>
            <a:off x="3352800" y="26543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359150" y="29083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38550" y="29083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3816350" y="192405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4108450" y="19304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102100" y="21844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4387850" y="218440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394200" y="245745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3623310" y="5476240"/>
            <a:ext cx="266700"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26"/>
          <p:cNvSpPr/>
          <p:nvPr/>
        </p:nvSpPr>
        <p:spPr>
          <a:xfrm>
            <a:off x="1395350" y="54745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7"/>
          <p:cNvSpPr/>
          <p:nvPr/>
        </p:nvSpPr>
        <p:spPr>
          <a:xfrm>
            <a:off x="1123950" y="26264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20"/>
          <p:cNvSpPr/>
          <p:nvPr/>
        </p:nvSpPr>
        <p:spPr>
          <a:xfrm>
            <a:off x="1130300" y="28804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21"/>
          <p:cNvSpPr/>
          <p:nvPr/>
        </p:nvSpPr>
        <p:spPr>
          <a:xfrm>
            <a:off x="1409700" y="28804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2"/>
          <p:cNvSpPr/>
          <p:nvPr/>
        </p:nvSpPr>
        <p:spPr>
          <a:xfrm>
            <a:off x="1388425" y="236137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3"/>
          <p:cNvSpPr/>
          <p:nvPr/>
        </p:nvSpPr>
        <p:spPr>
          <a:xfrm>
            <a:off x="1680525" y="23677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4"/>
          <p:cNvSpPr/>
          <p:nvPr/>
        </p:nvSpPr>
        <p:spPr>
          <a:xfrm>
            <a:off x="1674175" y="26217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5"/>
          <p:cNvSpPr/>
          <p:nvPr/>
        </p:nvSpPr>
        <p:spPr>
          <a:xfrm>
            <a:off x="1959925" y="2621725"/>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6"/>
          <p:cNvSpPr/>
          <p:nvPr/>
        </p:nvSpPr>
        <p:spPr>
          <a:xfrm>
            <a:off x="1966275" y="2882900"/>
            <a:ext cx="266700" cy="241300"/>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p:cNvSpPr/>
          <p:nvPr/>
        </p:nvSpPr>
        <p:spPr>
          <a:xfrm>
            <a:off x="2538350" y="4191000"/>
            <a:ext cx="660565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Preserving </a:t>
            </a:r>
            <a:r>
              <a:rPr lang="en-US" altLang="zh-CN" dirty="0" err="1" smtClean="0"/>
              <a:t>Sparsity</a:t>
            </a:r>
            <a:r>
              <a:rPr lang="en-US" altLang="zh-CN" dirty="0" smtClean="0"/>
              <a:t> in LUDE:</a:t>
            </a:r>
            <a:br>
              <a:rPr lang="en-US" altLang="zh-CN" dirty="0" smtClean="0"/>
            </a:br>
            <a:r>
              <a:rPr lang="en-US" altLang="zh-CN" dirty="0" smtClean="0"/>
              <a:t>Matrix Ordering</a:t>
            </a:r>
            <a:endParaRPr lang="zh-CN" altLang="en-US" dirty="0"/>
          </a:p>
        </p:txBody>
      </p:sp>
      <p:sp>
        <p:nvSpPr>
          <p:cNvPr id="3" name="内容占位符 2"/>
          <p:cNvSpPr>
            <a:spLocks noGrp="1"/>
          </p:cNvSpPr>
          <p:nvPr>
            <p:ph idx="1"/>
          </p:nvPr>
        </p:nvSpPr>
        <p:spPr/>
        <p:txBody>
          <a:bodyPr/>
          <a:lstStyle/>
          <a:p>
            <a:r>
              <a:rPr lang="en-US" dirty="0" smtClean="0"/>
              <a:t>Finding the optimal ordering to minimize #fill-ins is NP-complete</a:t>
            </a:r>
          </a:p>
          <a:p>
            <a:r>
              <a:rPr lang="en-US" dirty="0" smtClean="0"/>
              <a:t>Effective heuristic reordering strategies</a:t>
            </a:r>
          </a:p>
          <a:p>
            <a:pPr lvl="1"/>
            <a:r>
              <a:rPr lang="en-US" dirty="0" smtClean="0"/>
              <a:t>Markowitz</a:t>
            </a:r>
            <a:endParaRPr lang="en-US" dirty="0" smtClean="0"/>
          </a:p>
          <a:p>
            <a:pPr lvl="1"/>
            <a:r>
              <a:rPr lang="en-US" dirty="0" smtClean="0"/>
              <a:t>AMD</a:t>
            </a:r>
          </a:p>
          <a:p>
            <a:pPr lvl="1"/>
            <a:r>
              <a:rPr lang="en-US" dirty="0" smtClean="0"/>
              <a:t>Degree  </a:t>
            </a:r>
          </a:p>
          <a:p>
            <a:pPr lvl="1"/>
            <a:r>
              <a:rPr lang="en-US" dirty="0" smtClean="0"/>
              <a:t>…</a:t>
            </a:r>
          </a:p>
          <a:p>
            <a:endParaRPr lang="zh-CN" altLang="en-US" dirty="0"/>
          </a:p>
        </p:txBody>
      </p:sp>
      <p:sp>
        <p:nvSpPr>
          <p:cNvPr id="4" name="Rectangle 25"/>
          <p:cNvSpPr/>
          <p:nvPr/>
        </p:nvSpPr>
        <p:spPr>
          <a:xfrm>
            <a:off x="3124200" y="3429000"/>
            <a:ext cx="17526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Most effective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graphicFrame>
        <p:nvGraphicFramePr>
          <p:cNvPr id="360450" name="Object 2"/>
          <p:cNvGraphicFramePr>
            <a:graphicFrameLocks noChangeAspect="1"/>
          </p:cNvGraphicFramePr>
          <p:nvPr/>
        </p:nvGraphicFramePr>
        <p:xfrm>
          <a:off x="2057400" y="1752600"/>
          <a:ext cx="3506787" cy="609600"/>
        </p:xfrm>
        <a:graphic>
          <a:graphicData uri="http://schemas.openxmlformats.org/presentationml/2006/ole">
            <mc:AlternateContent xmlns:mc="http://schemas.openxmlformats.org/markup-compatibility/2006">
              <mc:Choice xmlns:v="urn:schemas-microsoft-com:vml" Requires="v">
                <p:oleObj spid="_x0000_s362514" name="Formula" r:id="rId4" imgW="976680" imgH="169200" progId="Equation.Ribbit">
                  <p:embed/>
                </p:oleObj>
              </mc:Choice>
              <mc:Fallback>
                <p:oleObj name="Formula" r:id="rId4" imgW="976680" imgH="1692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752600"/>
                        <a:ext cx="35067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5410200" y="2362200"/>
            <a:ext cx="228600" cy="457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81400" y="2362200"/>
            <a:ext cx="284396" cy="457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3"/>
          <p:cNvSpPr/>
          <p:nvPr/>
        </p:nvSpPr>
        <p:spPr>
          <a:xfrm>
            <a:off x="5029200" y="4648200"/>
            <a:ext cx="28956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lvl="1" algn="ctr"/>
            <a:r>
              <a:rPr lang="en-US" sz="2400" b="1" dirty="0" smtClean="0">
                <a:solidFill>
                  <a:schemeClr val="bg1"/>
                </a:solidFill>
              </a:rPr>
              <a:t>LU decomposition</a:t>
            </a:r>
          </a:p>
        </p:txBody>
      </p:sp>
      <p:sp>
        <p:nvSpPr>
          <p:cNvPr id="10" name="Rounded Rectangle 3"/>
          <p:cNvSpPr/>
          <p:nvPr/>
        </p:nvSpPr>
        <p:spPr>
          <a:xfrm>
            <a:off x="381000" y="4648200"/>
            <a:ext cx="40386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lvl="1" algn="ctr"/>
            <a:r>
              <a:rPr lang="en-US" sz="2400" b="1" dirty="0" smtClean="0">
                <a:solidFill>
                  <a:schemeClr val="bg1"/>
                </a:solidFill>
              </a:rPr>
              <a:t>LU decomposition for all A’s</a:t>
            </a:r>
          </a:p>
        </p:txBody>
      </p:sp>
      <p:sp>
        <p:nvSpPr>
          <p:cNvPr id="14" name="Rounded Rectangle 3"/>
          <p:cNvSpPr/>
          <p:nvPr/>
        </p:nvSpPr>
        <p:spPr>
          <a:xfrm>
            <a:off x="4876800" y="2971800"/>
            <a:ext cx="3657600" cy="1219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400" b="1" dirty="0" smtClean="0">
                <a:solidFill>
                  <a:schemeClr val="tx1"/>
                </a:solidFill>
              </a:rPr>
              <a:t>many </a:t>
            </a:r>
            <a:r>
              <a:rPr lang="en-US" sz="2400" b="1" dirty="0" err="1" smtClean="0">
                <a:solidFill>
                  <a:schemeClr val="tx1"/>
                </a:solidFill>
              </a:rPr>
              <a:t>b’s</a:t>
            </a:r>
            <a:endParaRPr lang="en-US" sz="2400" b="1" dirty="0" smtClean="0">
              <a:solidFill>
                <a:schemeClr val="tx1"/>
              </a:solidFill>
            </a:endParaRPr>
          </a:p>
          <a:p>
            <a:pPr marL="0" lvl="1"/>
            <a:r>
              <a:rPr lang="en-US" sz="2000" dirty="0" smtClean="0">
                <a:solidFill>
                  <a:schemeClr val="tx1"/>
                </a:solidFill>
              </a:rPr>
              <a:t>RWR score between any two nodes </a:t>
            </a:r>
            <a:r>
              <a:rPr lang="en-US" sz="2000" dirty="0" smtClean="0">
                <a:solidFill>
                  <a:schemeClr val="tx1"/>
                </a:solidFill>
                <a:sym typeface="Wingdings" pitchFamily="2" charset="2"/>
              </a:rPr>
              <a:t> n </a:t>
            </a:r>
            <a:r>
              <a:rPr lang="en-US" sz="2000" dirty="0" err="1" smtClean="0">
                <a:solidFill>
                  <a:schemeClr val="tx1"/>
                </a:solidFill>
                <a:sym typeface="Wingdings" pitchFamily="2" charset="2"/>
              </a:rPr>
              <a:t>b’s</a:t>
            </a:r>
            <a:endParaRPr lang="en-US" sz="2000" dirty="0" smtClean="0">
              <a:solidFill>
                <a:schemeClr val="tx1"/>
              </a:solidFill>
            </a:endParaRPr>
          </a:p>
        </p:txBody>
      </p:sp>
      <p:sp>
        <p:nvSpPr>
          <p:cNvPr id="15" name="Rounded Rectangle 3"/>
          <p:cNvSpPr/>
          <p:nvPr/>
        </p:nvSpPr>
        <p:spPr>
          <a:xfrm>
            <a:off x="609600" y="2971800"/>
            <a:ext cx="3657600" cy="1219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400" b="1" dirty="0" smtClean="0">
                <a:solidFill>
                  <a:schemeClr val="tx1"/>
                </a:solidFill>
              </a:rPr>
              <a:t>many A’s</a:t>
            </a:r>
          </a:p>
          <a:p>
            <a:pPr marL="0" lvl="1"/>
            <a:r>
              <a:rPr lang="en-US" sz="2000" dirty="0" smtClean="0">
                <a:solidFill>
                  <a:schemeClr val="tx1"/>
                </a:solidFill>
              </a:rPr>
              <a:t>Each matrix in the EMS</a:t>
            </a:r>
          </a:p>
          <a:p>
            <a:pPr marL="0" lvl="1"/>
            <a:r>
              <a:rPr lang="en-US" sz="2000" dirty="0" smtClean="0">
                <a:solidFill>
                  <a:schemeClr val="tx1"/>
                </a:solidFill>
              </a:rPr>
              <a:t>1 year daily snapshots </a:t>
            </a:r>
            <a:r>
              <a:rPr lang="en-US" sz="2000" dirty="0" smtClean="0">
                <a:solidFill>
                  <a:schemeClr val="tx1"/>
                </a:solidFill>
                <a:sym typeface="Wingdings" pitchFamily="2" charset="2"/>
              </a:rPr>
              <a:t> 365 A’s</a:t>
            </a:r>
            <a:endParaRPr lang="en-US" sz="2000" dirty="0" smtClean="0">
              <a:solidFill>
                <a:schemeClr val="tx1"/>
              </a:solidFill>
            </a:endParaRPr>
          </a:p>
        </p:txBody>
      </p:sp>
      <p:sp>
        <p:nvSpPr>
          <p:cNvPr id="17" name="Rounded Rectangle 3"/>
          <p:cNvSpPr/>
          <p:nvPr/>
        </p:nvSpPr>
        <p:spPr>
          <a:xfrm>
            <a:off x="5029200" y="5638800"/>
            <a:ext cx="28956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lvl="1" algn="ctr"/>
            <a:r>
              <a:rPr lang="en-US" sz="2400" b="1" dirty="0" smtClean="0">
                <a:solidFill>
                  <a:schemeClr val="bg1"/>
                </a:solidFill>
              </a:rPr>
              <a:t>Reordering</a:t>
            </a:r>
          </a:p>
        </p:txBody>
      </p:sp>
      <p:sp>
        <p:nvSpPr>
          <p:cNvPr id="18" name="TextBox 17"/>
          <p:cNvSpPr txBox="1"/>
          <p:nvPr/>
        </p:nvSpPr>
        <p:spPr>
          <a:xfrm>
            <a:off x="6248400" y="4953000"/>
            <a:ext cx="762000" cy="830997"/>
          </a:xfrm>
          <a:prstGeom prst="rect">
            <a:avLst/>
          </a:prstGeom>
          <a:noFill/>
        </p:spPr>
        <p:txBody>
          <a:bodyPr wrap="square" rtlCol="0">
            <a:spAutoFit/>
          </a:bodyPr>
          <a:lstStyle/>
          <a:p>
            <a:r>
              <a:rPr lang="en-US" sz="4800" b="1" dirty="0" smtClean="0"/>
              <a:t>+</a:t>
            </a:r>
            <a:endParaRPr lang="en-US" sz="4800" b="1" dirty="0"/>
          </a:p>
        </p:txBody>
      </p:sp>
      <p:sp>
        <p:nvSpPr>
          <p:cNvPr id="19" name="Rounded Rectangle 3"/>
          <p:cNvSpPr/>
          <p:nvPr/>
        </p:nvSpPr>
        <p:spPr>
          <a:xfrm>
            <a:off x="762000" y="5638800"/>
            <a:ext cx="32004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lvl="1" algn="ctr"/>
            <a:r>
              <a:rPr lang="en-US" sz="2400" b="1" dirty="0" smtClean="0">
                <a:solidFill>
                  <a:schemeClr val="bg1"/>
                </a:solidFill>
              </a:rPr>
              <a:t>Reordering for all A’s</a:t>
            </a:r>
          </a:p>
        </p:txBody>
      </p:sp>
      <p:sp>
        <p:nvSpPr>
          <p:cNvPr id="20" name="TextBox 19"/>
          <p:cNvSpPr txBox="1"/>
          <p:nvPr/>
        </p:nvSpPr>
        <p:spPr>
          <a:xfrm>
            <a:off x="2133600" y="4953000"/>
            <a:ext cx="762000" cy="830997"/>
          </a:xfrm>
          <a:prstGeom prst="rect">
            <a:avLst/>
          </a:prstGeom>
          <a:noFill/>
        </p:spPr>
        <p:txBody>
          <a:bodyPr wrap="square" rtlCol="0">
            <a:spAutoFit/>
          </a:bodyPr>
          <a:lstStyle/>
          <a:p>
            <a:r>
              <a:rPr lang="en-US" sz="4800" b="1" dirty="0" smtClean="0"/>
              <a:t>+</a:t>
            </a:r>
            <a:endParaRPr lang="en-US" sz="4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LUDE over an EMS (LUDEM) Problem</a:t>
            </a:r>
            <a:endParaRPr lang="en-US" sz="3600" dirty="0"/>
          </a:p>
        </p:txBody>
      </p:sp>
      <p:graphicFrame>
        <p:nvGraphicFramePr>
          <p:cNvPr id="4" name="Object 3"/>
          <p:cNvGraphicFramePr>
            <a:graphicFrameLocks noChangeAspect="1"/>
          </p:cNvGraphicFramePr>
          <p:nvPr/>
        </p:nvGraphicFramePr>
        <p:xfrm>
          <a:off x="609600" y="2286000"/>
          <a:ext cx="7858125" cy="1444625"/>
        </p:xfrm>
        <a:graphic>
          <a:graphicData uri="http://schemas.openxmlformats.org/presentationml/2006/ole">
            <mc:AlternateContent xmlns:mc="http://schemas.openxmlformats.org/markup-compatibility/2006">
              <mc:Choice xmlns:v="urn:schemas-microsoft-com:vml" Requires="v">
                <p:oleObj spid="_x0000_s90130" name="Formula" r:id="rId4" imgW="3963960" imgH="727920" progId="Equation.Ribbit">
                  <p:embed/>
                </p:oleObj>
              </mc:Choice>
              <mc:Fallback>
                <p:oleObj name="Formula" r:id="rId4" imgW="3963960" imgH="72792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0"/>
                        <a:ext cx="7858125" cy="144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ounded Rectangular Callout 4"/>
          <p:cNvSpPr/>
          <p:nvPr/>
        </p:nvSpPr>
        <p:spPr>
          <a:xfrm>
            <a:off x="6629400" y="2819400"/>
            <a:ext cx="2209800" cy="2819400"/>
          </a:xfrm>
          <a:prstGeom prst="wedgeRoundRectCallout">
            <a:avLst>
              <a:gd name="adj1" fmla="val -65322"/>
              <a:gd name="adj2" fmla="val -33260"/>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20000"/>
              </a:lnSpc>
            </a:pPr>
            <a:r>
              <a:rPr lang="en-US" sz="2000" dirty="0" smtClean="0"/>
              <a:t>How many orderings should be computed?</a:t>
            </a:r>
          </a:p>
          <a:p>
            <a:pPr algn="ctr">
              <a:lnSpc>
                <a:spcPct val="120000"/>
              </a:lnSpc>
            </a:pPr>
            <a:endParaRPr lang="en-US" sz="2000" dirty="0" smtClean="0"/>
          </a:p>
          <a:p>
            <a:pPr algn="ctr">
              <a:lnSpc>
                <a:spcPct val="120000"/>
              </a:lnSpc>
            </a:pPr>
            <a:r>
              <a:rPr lang="en-US" sz="2000" b="1" i="1" dirty="0" smtClean="0"/>
              <a:t>T</a:t>
            </a:r>
            <a:r>
              <a:rPr lang="en-US" sz="2000" dirty="0" smtClean="0"/>
              <a:t> orderings?</a:t>
            </a:r>
          </a:p>
          <a:p>
            <a:pPr algn="ctr">
              <a:lnSpc>
                <a:spcPct val="120000"/>
              </a:lnSpc>
            </a:pPr>
            <a:r>
              <a:rPr lang="en-US" sz="2000" b="1" dirty="0" smtClean="0"/>
              <a:t>1</a:t>
            </a:r>
            <a:r>
              <a:rPr lang="en-US" sz="2000" dirty="0" smtClean="0"/>
              <a:t> ordering?</a:t>
            </a:r>
          </a:p>
          <a:p>
            <a:pPr algn="ctr">
              <a:lnSpc>
                <a:spcPct val="120000"/>
              </a:lnSpc>
            </a:pPr>
            <a:r>
              <a:rPr lang="en-US" sz="2000" dirty="0" smtClean="0"/>
              <a:t>Others?</a:t>
            </a:r>
            <a:endParaRPr lang="en-US" sz="2000" dirty="0"/>
          </a:p>
        </p:txBody>
      </p:sp>
      <p:sp>
        <p:nvSpPr>
          <p:cNvPr id="6" name="Rounded Rectangular Callout 5"/>
          <p:cNvSpPr/>
          <p:nvPr/>
        </p:nvSpPr>
        <p:spPr>
          <a:xfrm>
            <a:off x="609600" y="4191000"/>
            <a:ext cx="5257800" cy="1981200"/>
          </a:xfrm>
          <a:prstGeom prst="wedgeRoundRectCallout">
            <a:avLst>
              <a:gd name="adj1" fmla="val -33078"/>
              <a:gd name="adj2" fmla="val -66299"/>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20000"/>
              </a:lnSpc>
            </a:pPr>
            <a:r>
              <a:rPr lang="en-US" sz="2000" dirty="0" smtClean="0"/>
              <a:t>The EMS gradually evolves over time:</a:t>
            </a:r>
          </a:p>
          <a:p>
            <a:pPr algn="ctr">
              <a:lnSpc>
                <a:spcPct val="120000"/>
              </a:lnSpc>
            </a:pPr>
            <a:r>
              <a:rPr lang="en-US" sz="2000" dirty="0" smtClean="0"/>
              <a:t>successive graphs in Wiki share 99% of edges</a:t>
            </a:r>
          </a:p>
          <a:p>
            <a:pPr algn="ctr">
              <a:lnSpc>
                <a:spcPct val="120000"/>
              </a:lnSpc>
            </a:pPr>
            <a:endParaRPr lang="en-US" sz="2000" dirty="0" smtClean="0"/>
          </a:p>
          <a:p>
            <a:pPr algn="ctr">
              <a:lnSpc>
                <a:spcPct val="120000"/>
              </a:lnSpc>
            </a:pPr>
            <a:r>
              <a:rPr lang="en-US" sz="2000" dirty="0" smtClean="0"/>
              <a:t>Can we apply incremental methods?</a:t>
            </a:r>
          </a:p>
        </p:txBody>
      </p:sp>
      <p:cxnSp>
        <p:nvCxnSpPr>
          <p:cNvPr id="8" name="Straight Connector 7"/>
          <p:cNvCxnSpPr/>
          <p:nvPr/>
        </p:nvCxnSpPr>
        <p:spPr>
          <a:xfrm>
            <a:off x="2895600" y="3388425"/>
            <a:ext cx="838200" cy="0"/>
          </a:xfrm>
          <a:prstGeom prst="line">
            <a:avLst/>
          </a:prstGeom>
          <a:ln w="63500" cmpd="thickThi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1031175" y="3745675"/>
            <a:ext cx="838200" cy="0"/>
          </a:xfrm>
          <a:prstGeom prst="line">
            <a:avLst/>
          </a:prstGeom>
          <a:ln w="63500" cmpd="thickThin">
            <a:solidFill>
              <a:schemeClr val="accent3"/>
            </a:solidFill>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 Force (BF): </a:t>
            </a:r>
            <a:r>
              <a:rPr lang="en-US" i="1" dirty="0" smtClean="0"/>
              <a:t>T</a:t>
            </a:r>
            <a:r>
              <a:rPr lang="en-US" dirty="0" smtClean="0"/>
              <a:t> orderings</a:t>
            </a:r>
            <a:endParaRPr lang="en-US" dirty="0"/>
          </a:p>
        </p:txBody>
      </p:sp>
      <p:graphicFrame>
        <p:nvGraphicFramePr>
          <p:cNvPr id="97284" name="Object 4"/>
          <p:cNvGraphicFramePr>
            <a:graphicFrameLocks noChangeAspect="1"/>
          </p:cNvGraphicFramePr>
          <p:nvPr/>
        </p:nvGraphicFramePr>
        <p:xfrm>
          <a:off x="838200" y="1857500"/>
          <a:ext cx="7239000" cy="4054475"/>
        </p:xfrm>
        <a:graphic>
          <a:graphicData uri="http://schemas.openxmlformats.org/presentationml/2006/ole">
            <mc:AlternateContent xmlns:mc="http://schemas.openxmlformats.org/markup-compatibility/2006">
              <mc:Choice xmlns:v="urn:schemas-microsoft-com:vml" Requires="v">
                <p:oleObj spid="_x0000_s97300" name="Formula" r:id="rId4" imgW="2714040" imgH="1515240" progId="Equation.Ribbit">
                  <p:embed/>
                </p:oleObj>
              </mc:Choice>
              <mc:Fallback>
                <p:oleObj name="Formula" r:id="rId4" imgW="2714040" imgH="1515240" progId="Equation.Ribbit">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57500"/>
                        <a:ext cx="7239000" cy="405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3"/>
          <p:cNvSpPr/>
          <p:nvPr/>
        </p:nvSpPr>
        <p:spPr>
          <a:xfrm>
            <a:off x="1981200" y="6172200"/>
            <a:ext cx="5029200" cy="5334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best ordering quality but slow</a:t>
            </a:r>
            <a:endParaRPr lang="en-US" sz="2800" dirty="0">
              <a:solidFill>
                <a:schemeClr val="bg1"/>
              </a:solidFill>
            </a:endParaRPr>
          </a:p>
        </p:txBody>
      </p:sp>
      <p:sp>
        <p:nvSpPr>
          <p:cNvPr id="9" name="圆角矩形 8"/>
          <p:cNvSpPr/>
          <p:nvPr/>
        </p:nvSpPr>
        <p:spPr>
          <a:xfrm>
            <a:off x="1219200" y="2795650"/>
            <a:ext cx="6324600" cy="533400"/>
          </a:xfrm>
          <a:prstGeom prst="roundRect">
            <a:avLst/>
          </a:prstGeom>
          <a:noFill/>
          <a:ln w="317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TextBox 9"/>
          <p:cNvSpPr txBox="1"/>
          <p:nvPr/>
        </p:nvSpPr>
        <p:spPr>
          <a:xfrm rot="5400000">
            <a:off x="-691635" y="2901434"/>
            <a:ext cx="2209801" cy="369332"/>
          </a:xfrm>
          <a:prstGeom prst="rect">
            <a:avLst/>
          </a:prstGeom>
          <a:noFill/>
        </p:spPr>
        <p:txBody>
          <a:bodyPr wrap="square" rtlCol="0">
            <a:spAutoFit/>
          </a:bodyPr>
          <a:lstStyle/>
          <a:p>
            <a:r>
              <a:rPr lang="en-US" altLang="zh-CN" dirty="0" smtClean="0"/>
              <a:t>Markowitz orderings</a:t>
            </a:r>
            <a:endParaRPr lang="zh-CN" altLang="en-US" dirty="0"/>
          </a:p>
        </p:txBody>
      </p:sp>
      <p:sp>
        <p:nvSpPr>
          <p:cNvPr id="11" name="左箭头 10"/>
          <p:cNvSpPr/>
          <p:nvPr/>
        </p:nvSpPr>
        <p:spPr>
          <a:xfrm>
            <a:off x="609600" y="2971800"/>
            <a:ext cx="457200" cy="228600"/>
          </a:xfrm>
          <a:prstGeom prst="lef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下箭头 10"/>
          <p:cNvSpPr/>
          <p:nvPr/>
        </p:nvSpPr>
        <p:spPr>
          <a:xfrm>
            <a:off x="1580900" y="2338450"/>
            <a:ext cx="2286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0"/>
          <p:cNvSpPr/>
          <p:nvPr/>
        </p:nvSpPr>
        <p:spPr>
          <a:xfrm>
            <a:off x="3848100" y="2338450"/>
            <a:ext cx="2286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0"/>
          <p:cNvSpPr/>
          <p:nvPr/>
        </p:nvSpPr>
        <p:spPr>
          <a:xfrm>
            <a:off x="6972300" y="2338450"/>
            <a:ext cx="2286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3"/>
          <p:cNvCxnSpPr/>
          <p:nvPr/>
        </p:nvCxnSpPr>
        <p:spPr>
          <a:xfrm rot="5400000">
            <a:off x="1504700" y="3571206"/>
            <a:ext cx="381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3"/>
          <p:cNvCxnSpPr/>
          <p:nvPr/>
        </p:nvCxnSpPr>
        <p:spPr>
          <a:xfrm rot="5400000">
            <a:off x="3771900" y="3571206"/>
            <a:ext cx="381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13"/>
          <p:cNvCxnSpPr/>
          <p:nvPr/>
        </p:nvCxnSpPr>
        <p:spPr>
          <a:xfrm rot="5400000">
            <a:off x="6896100" y="3571206"/>
            <a:ext cx="381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3" name="下箭头 29"/>
          <p:cNvSpPr/>
          <p:nvPr/>
        </p:nvSpPr>
        <p:spPr>
          <a:xfrm>
            <a:off x="14666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9"/>
          <p:cNvSpPr/>
          <p:nvPr/>
        </p:nvSpPr>
        <p:spPr>
          <a:xfrm>
            <a:off x="37338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下箭头 29"/>
          <p:cNvSpPr/>
          <p:nvPr/>
        </p:nvSpPr>
        <p:spPr>
          <a:xfrm>
            <a:off x="68580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p:cNvSpPr/>
          <p:nvPr/>
        </p:nvSpPr>
        <p:spPr>
          <a:xfrm>
            <a:off x="685800" y="3352800"/>
            <a:ext cx="8077200" cy="104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85800" y="4495800"/>
            <a:ext cx="8077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 y="2304801"/>
            <a:ext cx="8077200" cy="104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27" grpId="0" animBg="1"/>
      <p:bldP spid="28"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4" name="Object 4"/>
          <p:cNvGraphicFramePr>
            <a:graphicFrameLocks noChangeAspect="1"/>
          </p:cNvGraphicFramePr>
          <p:nvPr/>
        </p:nvGraphicFramePr>
        <p:xfrm>
          <a:off x="882650" y="1858963"/>
          <a:ext cx="7150100" cy="4049712"/>
        </p:xfrm>
        <a:graphic>
          <a:graphicData uri="http://schemas.openxmlformats.org/presentationml/2006/ole">
            <mc:AlternateContent xmlns:mc="http://schemas.openxmlformats.org/markup-compatibility/2006">
              <mc:Choice xmlns:v="urn:schemas-microsoft-com:vml" Requires="v">
                <p:oleObj spid="_x0000_s367634" name="Formula" r:id="rId4" imgW="2681280" imgH="1512720" progId="Equation.Ribbit">
                  <p:embed/>
                </p:oleObj>
              </mc:Choice>
              <mc:Fallback>
                <p:oleObj name="Formula" r:id="rId4" imgW="2681280" imgH="151272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 y="1858963"/>
                        <a:ext cx="7150100" cy="404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t>Straightly Incremental (INC): </a:t>
            </a:r>
            <a:br>
              <a:rPr lang="en-US" dirty="0" smtClean="0"/>
            </a:br>
            <a:r>
              <a:rPr lang="en-US" dirty="0" smtClean="0"/>
              <a:t>1 ordering</a:t>
            </a:r>
            <a:endParaRPr lang="en-US" dirty="0"/>
          </a:p>
        </p:txBody>
      </p:sp>
      <p:sp>
        <p:nvSpPr>
          <p:cNvPr id="13" name="下箭头 10"/>
          <p:cNvSpPr/>
          <p:nvPr/>
        </p:nvSpPr>
        <p:spPr>
          <a:xfrm>
            <a:off x="1580900" y="2338450"/>
            <a:ext cx="2286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3"/>
          <p:cNvCxnSpPr/>
          <p:nvPr/>
        </p:nvCxnSpPr>
        <p:spPr>
          <a:xfrm rot="5400000">
            <a:off x="1504700" y="3571206"/>
            <a:ext cx="381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3"/>
          <p:cNvCxnSpPr/>
          <p:nvPr/>
        </p:nvCxnSpPr>
        <p:spPr>
          <a:xfrm>
            <a:off x="1676400" y="3352800"/>
            <a:ext cx="2285206" cy="4097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13"/>
          <p:cNvCxnSpPr/>
          <p:nvPr/>
        </p:nvCxnSpPr>
        <p:spPr>
          <a:xfrm>
            <a:off x="1676400" y="3352800"/>
            <a:ext cx="5409406" cy="4097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3" name="下箭头 29"/>
          <p:cNvSpPr/>
          <p:nvPr/>
        </p:nvSpPr>
        <p:spPr>
          <a:xfrm>
            <a:off x="14666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9"/>
          <p:cNvSpPr/>
          <p:nvPr/>
        </p:nvSpPr>
        <p:spPr>
          <a:xfrm>
            <a:off x="3733800" y="4572000"/>
            <a:ext cx="457200" cy="609600"/>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5" name="下箭头 29"/>
          <p:cNvSpPr/>
          <p:nvPr/>
        </p:nvSpPr>
        <p:spPr>
          <a:xfrm>
            <a:off x="6858000" y="4572000"/>
            <a:ext cx="457200" cy="609600"/>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1" name="下箭头 29"/>
          <p:cNvSpPr/>
          <p:nvPr/>
        </p:nvSpPr>
        <p:spPr>
          <a:xfrm rot="16200000">
            <a:off x="2708563" y="5556663"/>
            <a:ext cx="457200" cy="292925"/>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2" name="下箭头 29"/>
          <p:cNvSpPr/>
          <p:nvPr/>
        </p:nvSpPr>
        <p:spPr>
          <a:xfrm rot="16200000">
            <a:off x="4947063" y="5568537"/>
            <a:ext cx="457200" cy="292925"/>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3" name="下箭头 29"/>
          <p:cNvSpPr/>
          <p:nvPr/>
        </p:nvSpPr>
        <p:spPr>
          <a:xfrm rot="16200000">
            <a:off x="5785263" y="5568537"/>
            <a:ext cx="457200" cy="292925"/>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4" name="TextBox 33"/>
          <p:cNvSpPr txBox="1"/>
          <p:nvPr/>
        </p:nvSpPr>
        <p:spPr>
          <a:xfrm>
            <a:off x="4038600" y="6172200"/>
            <a:ext cx="4191000" cy="381000"/>
          </a:xfrm>
          <a:prstGeom prst="rect">
            <a:avLst/>
          </a:prstGeom>
          <a:noFill/>
        </p:spPr>
        <p:txBody>
          <a:bodyPr wrap="square" rtlCol="0">
            <a:spAutoFit/>
          </a:bodyPr>
          <a:lstStyle/>
          <a:p>
            <a:r>
              <a:rPr lang="en-US" altLang="zh-CN" b="1" dirty="0" smtClean="0">
                <a:solidFill>
                  <a:schemeClr val="accent3"/>
                </a:solidFill>
              </a:rPr>
              <a:t>Bennett‘s </a:t>
            </a:r>
            <a:r>
              <a:rPr lang="en-US" altLang="zh-CN" b="1" dirty="0" smtClean="0">
                <a:solidFill>
                  <a:schemeClr val="accent3"/>
                </a:solidFill>
              </a:rPr>
              <a:t>Incremental </a:t>
            </a:r>
            <a:r>
              <a:rPr lang="en-US" altLang="zh-CN" b="1" dirty="0" smtClean="0">
                <a:solidFill>
                  <a:schemeClr val="accent3"/>
                </a:solidFill>
              </a:rPr>
              <a:t>LUDE [1965’]</a:t>
            </a:r>
            <a:endParaRPr lang="zh-CN" altLang="en-US" b="1" dirty="0">
              <a:solidFill>
                <a:schemeClr val="accent3"/>
              </a:solidFill>
            </a:endParaRPr>
          </a:p>
        </p:txBody>
      </p:sp>
      <p:sp>
        <p:nvSpPr>
          <p:cNvPr id="37" name="Rectangle 36"/>
          <p:cNvSpPr/>
          <p:nvPr/>
        </p:nvSpPr>
        <p:spPr>
          <a:xfrm>
            <a:off x="762000" y="4495800"/>
            <a:ext cx="19812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124200" y="5334000"/>
            <a:ext cx="1905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72200" y="5334000"/>
            <a:ext cx="2057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66800" y="3340925"/>
            <a:ext cx="6705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爆炸形 1 38"/>
          <p:cNvSpPr/>
          <p:nvPr/>
        </p:nvSpPr>
        <p:spPr>
          <a:xfrm>
            <a:off x="6160325" y="3229100"/>
            <a:ext cx="1828800" cy="1676400"/>
          </a:xfrm>
          <a:prstGeom prst="irregularSeal1">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43" name="Rectangle 13"/>
          <p:cNvSpPr/>
          <p:nvPr/>
        </p:nvSpPr>
        <p:spPr>
          <a:xfrm>
            <a:off x="6705600" y="2590800"/>
            <a:ext cx="2286000" cy="5334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solidFill>
                  <a:schemeClr val="bg1"/>
                </a:solidFill>
              </a:rPr>
              <a:t>bad ordering!</a:t>
            </a:r>
            <a:endParaRPr lang="en-US" sz="2800" dirty="0">
              <a:solidFill>
                <a:schemeClr val="bg1"/>
              </a:solidFill>
            </a:endParaRPr>
          </a:p>
        </p:txBody>
      </p:sp>
      <p:sp>
        <p:nvSpPr>
          <p:cNvPr id="35" name="Rectangle 34"/>
          <p:cNvSpPr/>
          <p:nvPr/>
        </p:nvSpPr>
        <p:spPr>
          <a:xfrm>
            <a:off x="609600" y="2297875"/>
            <a:ext cx="2057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999512" y="4572000"/>
            <a:ext cx="791688"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4"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ox(in)">
                                      <p:cBhvr>
                                        <p:cTn id="24" dur="500"/>
                                        <p:tgtEl>
                                          <p:spTgt spid="31"/>
                                        </p:tgtEl>
                                      </p:cBhvr>
                                    </p:animEffect>
                                  </p:childTnLst>
                                </p:cTn>
                              </p:par>
                            </p:childTnLst>
                          </p:cTn>
                        </p:par>
                        <p:par>
                          <p:cTn id="25" fill="hold">
                            <p:stCondLst>
                              <p:cond delay="500"/>
                            </p:stCondLst>
                            <p:childTnLst>
                              <p:par>
                                <p:cTn id="26" presetID="1" presetClass="exit"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ox(in)">
                                      <p:cBhvr>
                                        <p:cTn id="36" dur="500"/>
                                        <p:tgtEl>
                                          <p:spTgt spid="3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500"/>
                                        <p:tgtEl>
                                          <p:spTgt spid="25"/>
                                        </p:tgtEl>
                                      </p:cBhvr>
                                    </p:animEffect>
                                  </p:childTnLst>
                                </p:cTn>
                              </p:par>
                            </p:childTnLst>
                          </p:cTn>
                        </p:par>
                        <p:par>
                          <p:cTn id="40" fill="hold">
                            <p:stCondLst>
                              <p:cond delay="500"/>
                            </p:stCondLst>
                            <p:childTnLst>
                              <p:par>
                                <p:cTn id="41" presetID="1" presetClass="exit"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linds(horizontal)">
                                      <p:cBhvr>
                                        <p:cTn id="47" dur="500"/>
                                        <p:tgtEl>
                                          <p:spTgt spid="41"/>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33" grpId="0" animBg="1"/>
      <p:bldP spid="34" grpId="0"/>
      <p:bldP spid="37" grpId="0" animBg="1"/>
      <p:bldP spid="38" grpId="0" animBg="1"/>
      <p:bldP spid="40" grpId="0" animBg="1"/>
      <p:bldP spid="36" grpId="0" animBg="1"/>
      <p:bldP spid="41" grpId="0" animBg="1"/>
      <p:bldP spid="43" grpId="0" animBg="1"/>
      <p:bldP spid="35"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4" name="Object 4"/>
          <p:cNvGraphicFramePr>
            <a:graphicFrameLocks noChangeAspect="1"/>
          </p:cNvGraphicFramePr>
          <p:nvPr/>
        </p:nvGraphicFramePr>
        <p:xfrm>
          <a:off x="882650" y="1858963"/>
          <a:ext cx="7150100" cy="4049712"/>
        </p:xfrm>
        <a:graphic>
          <a:graphicData uri="http://schemas.openxmlformats.org/presentationml/2006/ole">
            <mc:AlternateContent xmlns:mc="http://schemas.openxmlformats.org/markup-compatibility/2006">
              <mc:Choice xmlns:v="urn:schemas-microsoft-com:vml" Requires="v">
                <p:oleObj spid="_x0000_s368658" name="Formula" r:id="rId4" imgW="2681280" imgH="1512720" progId="Equation.Ribbit">
                  <p:embed/>
                </p:oleObj>
              </mc:Choice>
              <mc:Fallback>
                <p:oleObj name="Formula" r:id="rId4" imgW="2681280" imgH="151272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 y="1858963"/>
                        <a:ext cx="7150100" cy="404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t>Cluster-based Incremental (CINC)</a:t>
            </a:r>
            <a:endParaRPr lang="en-US" dirty="0"/>
          </a:p>
        </p:txBody>
      </p:sp>
      <p:sp>
        <p:nvSpPr>
          <p:cNvPr id="13" name="下箭头 10"/>
          <p:cNvSpPr/>
          <p:nvPr/>
        </p:nvSpPr>
        <p:spPr>
          <a:xfrm>
            <a:off x="1580900" y="2362200"/>
            <a:ext cx="2286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3"/>
          <p:cNvCxnSpPr/>
          <p:nvPr/>
        </p:nvCxnSpPr>
        <p:spPr>
          <a:xfrm rot="5400000">
            <a:off x="1504700" y="3571206"/>
            <a:ext cx="381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3"/>
          <p:cNvCxnSpPr/>
          <p:nvPr/>
        </p:nvCxnSpPr>
        <p:spPr>
          <a:xfrm>
            <a:off x="1676400" y="3352800"/>
            <a:ext cx="2285206" cy="4097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13"/>
          <p:cNvCxnSpPr/>
          <p:nvPr/>
        </p:nvCxnSpPr>
        <p:spPr>
          <a:xfrm flipH="1">
            <a:off x="7085806" y="3352800"/>
            <a:ext cx="794" cy="4097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3" name="下箭头 29"/>
          <p:cNvSpPr/>
          <p:nvPr/>
        </p:nvSpPr>
        <p:spPr>
          <a:xfrm>
            <a:off x="14666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9"/>
          <p:cNvSpPr/>
          <p:nvPr/>
        </p:nvSpPr>
        <p:spPr>
          <a:xfrm>
            <a:off x="3733800" y="4572000"/>
            <a:ext cx="457200" cy="609600"/>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1" name="下箭头 29"/>
          <p:cNvSpPr/>
          <p:nvPr/>
        </p:nvSpPr>
        <p:spPr>
          <a:xfrm rot="16200000">
            <a:off x="2708563" y="5556663"/>
            <a:ext cx="457200" cy="292925"/>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8" name="下箭头 29"/>
          <p:cNvSpPr/>
          <p:nvPr/>
        </p:nvSpPr>
        <p:spPr>
          <a:xfrm>
            <a:off x="68580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8"/>
          <p:cNvSpPr/>
          <p:nvPr/>
        </p:nvSpPr>
        <p:spPr>
          <a:xfrm>
            <a:off x="1219200" y="1805050"/>
            <a:ext cx="3352800" cy="533400"/>
          </a:xfrm>
          <a:prstGeom prst="roundRect">
            <a:avLst/>
          </a:prstGeom>
          <a:noFill/>
          <a:ln w="31750">
            <a:solidFill>
              <a:schemeClr val="accent5"/>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2" name="圆角矩形 8"/>
          <p:cNvSpPr/>
          <p:nvPr/>
        </p:nvSpPr>
        <p:spPr>
          <a:xfrm>
            <a:off x="6553200" y="1814950"/>
            <a:ext cx="1066800" cy="533400"/>
          </a:xfrm>
          <a:prstGeom prst="roundRect">
            <a:avLst/>
          </a:prstGeom>
          <a:noFill/>
          <a:ln w="31750">
            <a:solidFill>
              <a:schemeClr val="accent5"/>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4" name="TextBox 43"/>
          <p:cNvSpPr txBox="1"/>
          <p:nvPr/>
        </p:nvSpPr>
        <p:spPr>
          <a:xfrm>
            <a:off x="455225" y="1524000"/>
            <a:ext cx="1066800" cy="369332"/>
          </a:xfrm>
          <a:prstGeom prst="rect">
            <a:avLst/>
          </a:prstGeom>
          <a:ln cap="rn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solidFill>
                  <a:schemeClr val="accent5"/>
                </a:solidFill>
              </a:rPr>
              <a:t>Cluster 1</a:t>
            </a:r>
            <a:endParaRPr lang="zh-CN" altLang="en-US" b="1" dirty="0">
              <a:solidFill>
                <a:schemeClr val="accent5"/>
              </a:solidFill>
            </a:endParaRPr>
          </a:p>
        </p:txBody>
      </p:sp>
      <p:sp>
        <p:nvSpPr>
          <p:cNvPr id="45" name="TextBox 44"/>
          <p:cNvSpPr txBox="1"/>
          <p:nvPr/>
        </p:nvSpPr>
        <p:spPr>
          <a:xfrm>
            <a:off x="5638800" y="1524000"/>
            <a:ext cx="1143000" cy="369332"/>
          </a:xfrm>
          <a:prstGeom prst="rect">
            <a:avLst/>
          </a:prstGeom>
          <a:ln cap="rn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solidFill>
                  <a:schemeClr val="accent5"/>
                </a:solidFill>
              </a:rPr>
              <a:t>Cluster </a:t>
            </a:r>
            <a:r>
              <a:rPr lang="en-US" altLang="zh-CN" b="1" i="1" dirty="0" smtClean="0">
                <a:solidFill>
                  <a:schemeClr val="accent5"/>
                </a:solidFill>
              </a:rPr>
              <a:t>M</a:t>
            </a:r>
            <a:endParaRPr lang="zh-CN" altLang="en-US" b="1" i="1" dirty="0">
              <a:solidFill>
                <a:schemeClr val="accent5"/>
              </a:solidFill>
            </a:endParaRPr>
          </a:p>
        </p:txBody>
      </p:sp>
      <p:sp>
        <p:nvSpPr>
          <p:cNvPr id="46" name="Rectangle 13"/>
          <p:cNvSpPr/>
          <p:nvPr/>
        </p:nvSpPr>
        <p:spPr>
          <a:xfrm>
            <a:off x="609600" y="6172200"/>
            <a:ext cx="7467600" cy="5334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300" dirty="0" smtClean="0">
                <a:solidFill>
                  <a:schemeClr val="bg1"/>
                </a:solidFill>
              </a:rPr>
              <a:t>Tradeoff between good ordering and fast incremental LUDE</a:t>
            </a:r>
            <a:endParaRPr lang="en-US" sz="2300" dirty="0">
              <a:solidFill>
                <a:schemeClr val="bg1"/>
              </a:solidFill>
            </a:endParaRPr>
          </a:p>
        </p:txBody>
      </p:sp>
      <p:sp>
        <p:nvSpPr>
          <p:cNvPr id="47" name="下箭头 10"/>
          <p:cNvSpPr/>
          <p:nvPr/>
        </p:nvSpPr>
        <p:spPr>
          <a:xfrm>
            <a:off x="7010400" y="2362200"/>
            <a:ext cx="228600" cy="381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Rectangle 50"/>
          <p:cNvSpPr/>
          <p:nvPr/>
        </p:nvSpPr>
        <p:spPr>
          <a:xfrm>
            <a:off x="5105400" y="2362200"/>
            <a:ext cx="2971800" cy="363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2000" y="2362200"/>
            <a:ext cx="42672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Overhead of Structural Change</a:t>
            </a:r>
            <a:endParaRPr lang="zh-CN" altLang="en-US" dirty="0"/>
          </a:p>
        </p:txBody>
      </p:sp>
      <p:graphicFrame>
        <p:nvGraphicFramePr>
          <p:cNvPr id="100355" name="Object 4"/>
          <p:cNvGraphicFramePr>
            <a:graphicFrameLocks noChangeAspect="1"/>
          </p:cNvGraphicFramePr>
          <p:nvPr/>
        </p:nvGraphicFramePr>
        <p:xfrm>
          <a:off x="1708150" y="1828800"/>
          <a:ext cx="5888038" cy="587375"/>
        </p:xfrm>
        <a:graphic>
          <a:graphicData uri="http://schemas.openxmlformats.org/presentationml/2006/ole">
            <mc:AlternateContent xmlns:mc="http://schemas.openxmlformats.org/markup-compatibility/2006">
              <mc:Choice xmlns:v="urn:schemas-microsoft-com:vml" Requires="v">
                <p:oleObj spid="_x0000_s100371" name="Formula" r:id="rId4" imgW="2208600" imgH="218520" progId="Equation.Ribbit">
                  <p:embed/>
                </p:oleObj>
              </mc:Choice>
              <mc:Fallback>
                <p:oleObj name="Formula" r:id="rId4" imgW="2208600" imgH="218520" progId="Equation.Ribbit">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150" y="1828800"/>
                        <a:ext cx="5888038"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ight Arrow 13"/>
          <p:cNvSpPr/>
          <p:nvPr/>
        </p:nvSpPr>
        <p:spPr>
          <a:xfrm>
            <a:off x="1003934" y="3352800"/>
            <a:ext cx="7059930" cy="2844800"/>
          </a:xfrm>
          <a:prstGeom prst="rightArrow">
            <a:avLst/>
          </a:prstGeom>
          <a:solidFill>
            <a:schemeClr val="accent3">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1143000" y="4206240"/>
            <a:ext cx="3581876" cy="1137920"/>
          </a:xfrm>
          <a:custGeom>
            <a:avLst/>
            <a:gdLst>
              <a:gd name="connsiteX0" fmla="*/ 0 w 3581876"/>
              <a:gd name="connsiteY0" fmla="*/ 189657 h 1137920"/>
              <a:gd name="connsiteX1" fmla="*/ 55549 w 3581876"/>
              <a:gd name="connsiteY1" fmla="*/ 55549 h 1137920"/>
              <a:gd name="connsiteX2" fmla="*/ 189657 w 3581876"/>
              <a:gd name="connsiteY2" fmla="*/ 0 h 1137920"/>
              <a:gd name="connsiteX3" fmla="*/ 3392219 w 3581876"/>
              <a:gd name="connsiteY3" fmla="*/ 0 h 1137920"/>
              <a:gd name="connsiteX4" fmla="*/ 3526327 w 3581876"/>
              <a:gd name="connsiteY4" fmla="*/ 55549 h 1137920"/>
              <a:gd name="connsiteX5" fmla="*/ 3581876 w 3581876"/>
              <a:gd name="connsiteY5" fmla="*/ 189657 h 1137920"/>
              <a:gd name="connsiteX6" fmla="*/ 3581876 w 3581876"/>
              <a:gd name="connsiteY6" fmla="*/ 948263 h 1137920"/>
              <a:gd name="connsiteX7" fmla="*/ 3526327 w 3581876"/>
              <a:gd name="connsiteY7" fmla="*/ 1082371 h 1137920"/>
              <a:gd name="connsiteX8" fmla="*/ 3392219 w 3581876"/>
              <a:gd name="connsiteY8" fmla="*/ 1137920 h 1137920"/>
              <a:gd name="connsiteX9" fmla="*/ 189657 w 3581876"/>
              <a:gd name="connsiteY9" fmla="*/ 1137920 h 1137920"/>
              <a:gd name="connsiteX10" fmla="*/ 55549 w 3581876"/>
              <a:gd name="connsiteY10" fmla="*/ 1082371 h 1137920"/>
              <a:gd name="connsiteX11" fmla="*/ 0 w 3581876"/>
              <a:gd name="connsiteY11" fmla="*/ 948263 h 1137920"/>
              <a:gd name="connsiteX12" fmla="*/ 0 w 3581876"/>
              <a:gd name="connsiteY12" fmla="*/ 189657 h 11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1876" h="1137920">
                <a:moveTo>
                  <a:pt x="0" y="189657"/>
                </a:moveTo>
                <a:cubicBezTo>
                  <a:pt x="0" y="139357"/>
                  <a:pt x="19982" y="91117"/>
                  <a:pt x="55549" y="55549"/>
                </a:cubicBezTo>
                <a:cubicBezTo>
                  <a:pt x="91117" y="19981"/>
                  <a:pt x="139357" y="0"/>
                  <a:pt x="189657" y="0"/>
                </a:cubicBezTo>
                <a:lnTo>
                  <a:pt x="3392219" y="0"/>
                </a:lnTo>
                <a:cubicBezTo>
                  <a:pt x="3442519" y="0"/>
                  <a:pt x="3490759" y="19982"/>
                  <a:pt x="3526327" y="55549"/>
                </a:cubicBezTo>
                <a:cubicBezTo>
                  <a:pt x="3561895" y="91117"/>
                  <a:pt x="3581876" y="139357"/>
                  <a:pt x="3581876" y="189657"/>
                </a:cubicBezTo>
                <a:lnTo>
                  <a:pt x="3581876" y="948263"/>
                </a:lnTo>
                <a:cubicBezTo>
                  <a:pt x="3581876" y="998563"/>
                  <a:pt x="3561894" y="1046803"/>
                  <a:pt x="3526327" y="1082371"/>
                </a:cubicBezTo>
                <a:cubicBezTo>
                  <a:pt x="3490759" y="1117939"/>
                  <a:pt x="3442519" y="1137920"/>
                  <a:pt x="3392219" y="1137920"/>
                </a:cubicBezTo>
                <a:lnTo>
                  <a:pt x="189657" y="1137920"/>
                </a:lnTo>
                <a:cubicBezTo>
                  <a:pt x="139357" y="1137920"/>
                  <a:pt x="91117" y="1117938"/>
                  <a:pt x="55549" y="1082371"/>
                </a:cubicBezTo>
                <a:cubicBezTo>
                  <a:pt x="19981" y="1046803"/>
                  <a:pt x="0" y="998563"/>
                  <a:pt x="0" y="948263"/>
                </a:cubicBezTo>
                <a:lnTo>
                  <a:pt x="0" y="189657"/>
                </a:lnTo>
                <a:close/>
              </a:path>
            </a:pathLst>
          </a:custGeom>
          <a:solidFill>
            <a:srgbClr val="DE3E55"/>
          </a:solidFill>
        </p:spPr>
        <p:style>
          <a:lnRef idx="3">
            <a:schemeClr val="lt1"/>
          </a:lnRef>
          <a:fillRef idx="1">
            <a:schemeClr val="accent3"/>
          </a:fillRef>
          <a:effectRef idx="1">
            <a:schemeClr val="accent3"/>
          </a:effectRef>
          <a:fontRef idx="minor">
            <a:schemeClr val="lt1"/>
          </a:fontRef>
        </p:style>
        <p:txBody>
          <a:bodyPr spcFirstLastPara="0" vert="horz" wrap="square" lIns="162229" tIns="162229" rIns="162229" bIns="162229" numCol="1" spcCol="1270" anchor="ctr" anchorCtr="0">
            <a:noAutofit/>
          </a:bodyPr>
          <a:lstStyle/>
          <a:p>
            <a:pPr lvl="0" algn="ctr" defTabSz="1244600">
              <a:lnSpc>
                <a:spcPct val="90000"/>
              </a:lnSpc>
              <a:spcBef>
                <a:spcPct val="0"/>
              </a:spcBef>
              <a:spcAft>
                <a:spcPct val="35000"/>
              </a:spcAft>
            </a:pPr>
            <a:r>
              <a:rPr lang="en-US" altLang="zh-CN" sz="2800" kern="1200" dirty="0" smtClean="0"/>
              <a:t>1. Structure allocation to store LU factors</a:t>
            </a:r>
            <a:endParaRPr lang="zh-CN" altLang="en-US" sz="2800" kern="1200" dirty="0"/>
          </a:p>
        </p:txBody>
      </p:sp>
      <p:sp>
        <p:nvSpPr>
          <p:cNvPr id="16" name="Freeform 15"/>
          <p:cNvSpPr/>
          <p:nvPr/>
        </p:nvSpPr>
        <p:spPr>
          <a:xfrm>
            <a:off x="4927452" y="4206240"/>
            <a:ext cx="2451413" cy="1137920"/>
          </a:xfrm>
          <a:custGeom>
            <a:avLst/>
            <a:gdLst>
              <a:gd name="connsiteX0" fmla="*/ 0 w 3581876"/>
              <a:gd name="connsiteY0" fmla="*/ 189657 h 1137920"/>
              <a:gd name="connsiteX1" fmla="*/ 55549 w 3581876"/>
              <a:gd name="connsiteY1" fmla="*/ 55549 h 1137920"/>
              <a:gd name="connsiteX2" fmla="*/ 189657 w 3581876"/>
              <a:gd name="connsiteY2" fmla="*/ 0 h 1137920"/>
              <a:gd name="connsiteX3" fmla="*/ 3392219 w 3581876"/>
              <a:gd name="connsiteY3" fmla="*/ 0 h 1137920"/>
              <a:gd name="connsiteX4" fmla="*/ 3526327 w 3581876"/>
              <a:gd name="connsiteY4" fmla="*/ 55549 h 1137920"/>
              <a:gd name="connsiteX5" fmla="*/ 3581876 w 3581876"/>
              <a:gd name="connsiteY5" fmla="*/ 189657 h 1137920"/>
              <a:gd name="connsiteX6" fmla="*/ 3581876 w 3581876"/>
              <a:gd name="connsiteY6" fmla="*/ 948263 h 1137920"/>
              <a:gd name="connsiteX7" fmla="*/ 3526327 w 3581876"/>
              <a:gd name="connsiteY7" fmla="*/ 1082371 h 1137920"/>
              <a:gd name="connsiteX8" fmla="*/ 3392219 w 3581876"/>
              <a:gd name="connsiteY8" fmla="*/ 1137920 h 1137920"/>
              <a:gd name="connsiteX9" fmla="*/ 189657 w 3581876"/>
              <a:gd name="connsiteY9" fmla="*/ 1137920 h 1137920"/>
              <a:gd name="connsiteX10" fmla="*/ 55549 w 3581876"/>
              <a:gd name="connsiteY10" fmla="*/ 1082371 h 1137920"/>
              <a:gd name="connsiteX11" fmla="*/ 0 w 3581876"/>
              <a:gd name="connsiteY11" fmla="*/ 948263 h 1137920"/>
              <a:gd name="connsiteX12" fmla="*/ 0 w 3581876"/>
              <a:gd name="connsiteY12" fmla="*/ 189657 h 11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1876" h="1137920">
                <a:moveTo>
                  <a:pt x="0" y="189657"/>
                </a:moveTo>
                <a:cubicBezTo>
                  <a:pt x="0" y="139357"/>
                  <a:pt x="19982" y="91117"/>
                  <a:pt x="55549" y="55549"/>
                </a:cubicBezTo>
                <a:cubicBezTo>
                  <a:pt x="91117" y="19981"/>
                  <a:pt x="139357" y="0"/>
                  <a:pt x="189657" y="0"/>
                </a:cubicBezTo>
                <a:lnTo>
                  <a:pt x="3392219" y="0"/>
                </a:lnTo>
                <a:cubicBezTo>
                  <a:pt x="3442519" y="0"/>
                  <a:pt x="3490759" y="19982"/>
                  <a:pt x="3526327" y="55549"/>
                </a:cubicBezTo>
                <a:cubicBezTo>
                  <a:pt x="3561895" y="91117"/>
                  <a:pt x="3581876" y="139357"/>
                  <a:pt x="3581876" y="189657"/>
                </a:cubicBezTo>
                <a:lnTo>
                  <a:pt x="3581876" y="948263"/>
                </a:lnTo>
                <a:cubicBezTo>
                  <a:pt x="3581876" y="998563"/>
                  <a:pt x="3561894" y="1046803"/>
                  <a:pt x="3526327" y="1082371"/>
                </a:cubicBezTo>
                <a:cubicBezTo>
                  <a:pt x="3490759" y="1117939"/>
                  <a:pt x="3442519" y="1137920"/>
                  <a:pt x="3392219" y="1137920"/>
                </a:cubicBezTo>
                <a:lnTo>
                  <a:pt x="189657" y="1137920"/>
                </a:lnTo>
                <a:cubicBezTo>
                  <a:pt x="139357" y="1137920"/>
                  <a:pt x="91117" y="1117938"/>
                  <a:pt x="55549" y="1082371"/>
                </a:cubicBezTo>
                <a:cubicBezTo>
                  <a:pt x="19981" y="1046803"/>
                  <a:pt x="0" y="998563"/>
                  <a:pt x="0" y="948263"/>
                </a:cubicBezTo>
                <a:lnTo>
                  <a:pt x="0" y="189657"/>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229" tIns="162229" rIns="162229" bIns="162229" numCol="1" spcCol="1270" anchor="ctr" anchorCtr="0">
            <a:noAutofit/>
          </a:bodyPr>
          <a:lstStyle/>
          <a:p>
            <a:pPr lvl="0" algn="ctr" defTabSz="1244600">
              <a:lnSpc>
                <a:spcPct val="90000"/>
              </a:lnSpc>
              <a:spcBef>
                <a:spcPct val="0"/>
              </a:spcBef>
              <a:spcAft>
                <a:spcPct val="35000"/>
              </a:spcAft>
            </a:pPr>
            <a:r>
              <a:rPr lang="en-US" altLang="zh-CN" sz="2800" kern="1200" dirty="0" smtClean="0"/>
              <a:t>2. Numerical computation</a:t>
            </a:r>
            <a:endParaRPr lang="zh-CN" altLang="en-US" sz="2800" kern="1200" dirty="0"/>
          </a:p>
        </p:txBody>
      </p:sp>
      <p:cxnSp>
        <p:nvCxnSpPr>
          <p:cNvPr id="9" name="直接箭头连接符 8"/>
          <p:cNvCxnSpPr/>
          <p:nvPr/>
        </p:nvCxnSpPr>
        <p:spPr>
          <a:xfrm>
            <a:off x="4038600" y="2438400"/>
            <a:ext cx="609600" cy="1295400"/>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410200" y="2438400"/>
            <a:ext cx="1143000" cy="1295400"/>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43400" y="2667000"/>
            <a:ext cx="1600200" cy="381000"/>
          </a:xfrm>
          <a:prstGeom prst="rect">
            <a:avLst/>
          </a:prstGeom>
          <a:noFill/>
        </p:spPr>
        <p:txBody>
          <a:bodyPr wrap="square" rtlCol="0">
            <a:spAutoFit/>
          </a:bodyPr>
          <a:lstStyle/>
          <a:p>
            <a:pPr algn="ctr"/>
            <a:r>
              <a:rPr lang="en-US" altLang="zh-CN" dirty="0" smtClean="0"/>
              <a:t>Zooming in</a:t>
            </a:r>
            <a:endParaRPr lang="zh-CN" altLang="en-US" dirty="0"/>
          </a:p>
        </p:txBody>
      </p:sp>
      <p:sp>
        <p:nvSpPr>
          <p:cNvPr id="21" name="爆炸形 1 20"/>
          <p:cNvSpPr/>
          <p:nvPr/>
        </p:nvSpPr>
        <p:spPr>
          <a:xfrm>
            <a:off x="1676400" y="5334000"/>
            <a:ext cx="2590800" cy="1143000"/>
          </a:xfrm>
          <a:prstGeom prst="irregularSeal1">
            <a:avLst/>
          </a:prstGeom>
          <a:ln>
            <a:solidFill>
              <a:srgbClr val="DE3E5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4000" dirty="0" smtClean="0">
                <a:solidFill>
                  <a:srgbClr val="DE3E55"/>
                </a:solidFill>
              </a:rPr>
              <a:t>70%</a:t>
            </a:r>
            <a:endParaRPr lang="zh-CN" altLang="en-US" dirty="0">
              <a:solidFill>
                <a:srgbClr val="DE3E55"/>
              </a:solidFill>
            </a:endParaRPr>
          </a:p>
        </p:txBody>
      </p:sp>
      <p:sp>
        <p:nvSpPr>
          <p:cNvPr id="10" name="TextBox 9"/>
          <p:cNvSpPr txBox="1"/>
          <p:nvPr/>
        </p:nvSpPr>
        <p:spPr>
          <a:xfrm>
            <a:off x="381000" y="2743200"/>
            <a:ext cx="2819400" cy="369332"/>
          </a:xfrm>
          <a:prstGeom prst="rect">
            <a:avLst/>
          </a:prstGeom>
          <a:noFill/>
        </p:spPr>
        <p:txBody>
          <a:bodyPr wrap="square" rtlCol="0">
            <a:spAutoFit/>
          </a:bodyPr>
          <a:lstStyle/>
          <a:p>
            <a:r>
              <a:rPr lang="en-US" altLang="zh-CN" dirty="0" smtClean="0"/>
              <a:t>Adjacency-lists structures</a:t>
            </a:r>
            <a:endParaRPr lang="zh-CN" altLang="en-US" dirty="0"/>
          </a:p>
        </p:txBody>
      </p:sp>
      <p:sp>
        <p:nvSpPr>
          <p:cNvPr id="11" name="TextBox 10"/>
          <p:cNvSpPr txBox="1"/>
          <p:nvPr/>
        </p:nvSpPr>
        <p:spPr>
          <a:xfrm>
            <a:off x="4724400" y="6248400"/>
            <a:ext cx="2819400" cy="369332"/>
          </a:xfrm>
          <a:prstGeom prst="rect">
            <a:avLst/>
          </a:prstGeom>
          <a:noFill/>
        </p:spPr>
        <p:txBody>
          <a:bodyPr wrap="square" rtlCol="0">
            <a:spAutoFit/>
          </a:bodyPr>
          <a:lstStyle/>
          <a:p>
            <a:pPr algn="ctr"/>
            <a:r>
              <a:rPr lang="en-US" altLang="zh-CN" dirty="0" smtClean="0"/>
              <a:t>Bennett’s incremental LU</a:t>
            </a:r>
            <a:endParaRPr lang="zh-CN" altLang="en-US" dirty="0"/>
          </a:p>
        </p:txBody>
      </p:sp>
      <p:sp>
        <p:nvSpPr>
          <p:cNvPr id="17" name="下箭头 29"/>
          <p:cNvSpPr/>
          <p:nvPr/>
        </p:nvSpPr>
        <p:spPr>
          <a:xfrm rot="16200000">
            <a:off x="3771902" y="1790699"/>
            <a:ext cx="457200" cy="685801"/>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8" name="下箭头 29"/>
          <p:cNvSpPr/>
          <p:nvPr/>
        </p:nvSpPr>
        <p:spPr>
          <a:xfrm rot="16200000">
            <a:off x="6438901" y="1790699"/>
            <a:ext cx="457200" cy="685801"/>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5" name="Rectangle 24"/>
          <p:cNvSpPr/>
          <p:nvPr/>
        </p:nvSpPr>
        <p:spPr>
          <a:xfrm>
            <a:off x="762000" y="3810000"/>
            <a:ext cx="4038600" cy="27432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amond(i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animBg="1"/>
      <p:bldP spid="10" grpId="0"/>
      <p:bldP spid="11"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World as Graphs</a:t>
            </a:r>
            <a:endParaRPr lang="en-US" dirty="0"/>
          </a:p>
        </p:txBody>
      </p:sp>
      <p:pic>
        <p:nvPicPr>
          <p:cNvPr id="10242" name="Picture 2" descr="Link Analysis Diagram of the Al Qaeda Terrorist Network"/>
          <p:cNvPicPr>
            <a:picLocks noChangeAspect="1" noChangeArrowheads="1"/>
          </p:cNvPicPr>
          <p:nvPr/>
        </p:nvPicPr>
        <p:blipFill>
          <a:blip r:embed="rId3" cstate="print"/>
          <a:srcRect/>
          <a:stretch>
            <a:fillRect/>
          </a:stretch>
        </p:blipFill>
        <p:spPr bwMode="auto">
          <a:xfrm>
            <a:off x="457200" y="1828799"/>
            <a:ext cx="3886200" cy="4009263"/>
          </a:xfrm>
          <a:prstGeom prst="rect">
            <a:avLst/>
          </a:prstGeom>
          <a:noFill/>
        </p:spPr>
      </p:pic>
      <p:pic>
        <p:nvPicPr>
          <p:cNvPr id="10244" name="Picture 4" descr="http://infostorageandretrievaldominican.files.wordpress.com/2012/11/hierarchy-for-website-structure.gif"/>
          <p:cNvPicPr>
            <a:picLocks noChangeAspect="1" noChangeArrowheads="1"/>
          </p:cNvPicPr>
          <p:nvPr/>
        </p:nvPicPr>
        <p:blipFill>
          <a:blip r:embed="rId4" cstate="print"/>
          <a:srcRect/>
          <a:stretch>
            <a:fillRect/>
          </a:stretch>
        </p:blipFill>
        <p:spPr bwMode="auto">
          <a:xfrm>
            <a:off x="4724400" y="2362200"/>
            <a:ext cx="3952428" cy="2819400"/>
          </a:xfrm>
          <a:prstGeom prst="rect">
            <a:avLst/>
          </a:prstGeom>
          <a:noFill/>
        </p:spPr>
      </p:pic>
      <p:sp>
        <p:nvSpPr>
          <p:cNvPr id="13" name="TextBox 12"/>
          <p:cNvSpPr txBox="1"/>
          <p:nvPr/>
        </p:nvSpPr>
        <p:spPr>
          <a:xfrm>
            <a:off x="1447800" y="6031468"/>
            <a:ext cx="2133600" cy="369332"/>
          </a:xfrm>
          <a:prstGeom prst="rect">
            <a:avLst/>
          </a:prstGeom>
          <a:noFill/>
        </p:spPr>
        <p:txBody>
          <a:bodyPr wrap="square" rtlCol="0">
            <a:spAutoFit/>
          </a:bodyPr>
          <a:lstStyle/>
          <a:p>
            <a:pPr algn="ctr"/>
            <a:r>
              <a:rPr lang="en-US" dirty="0" smtClean="0"/>
              <a:t>Social networks</a:t>
            </a:r>
            <a:endParaRPr lang="en-US" dirty="0"/>
          </a:p>
        </p:txBody>
      </p:sp>
      <p:sp>
        <p:nvSpPr>
          <p:cNvPr id="16" name="TextBox 15"/>
          <p:cNvSpPr txBox="1"/>
          <p:nvPr/>
        </p:nvSpPr>
        <p:spPr>
          <a:xfrm>
            <a:off x="5791200" y="6019800"/>
            <a:ext cx="1447800" cy="369332"/>
          </a:xfrm>
          <a:prstGeom prst="rect">
            <a:avLst/>
          </a:prstGeom>
          <a:noFill/>
        </p:spPr>
        <p:txBody>
          <a:bodyPr wrap="square" rtlCol="0">
            <a:spAutoFit/>
          </a:bodyPr>
          <a:lstStyle/>
          <a:p>
            <a:pPr algn="ctr"/>
            <a:r>
              <a:rPr lang="en-US" dirty="0" smtClean="0"/>
              <a:t>Web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Solution: Universal Static Structure</a:t>
            </a:r>
            <a:endParaRPr lang="zh-CN" altLang="en-US" dirty="0"/>
          </a:p>
        </p:txBody>
      </p:sp>
      <p:graphicFrame>
        <p:nvGraphicFramePr>
          <p:cNvPr id="4" name="Object 4"/>
          <p:cNvGraphicFramePr>
            <a:graphicFrameLocks noChangeAspect="1"/>
          </p:cNvGraphicFramePr>
          <p:nvPr/>
        </p:nvGraphicFramePr>
        <p:xfrm>
          <a:off x="3001962" y="1982787"/>
          <a:ext cx="2941638" cy="458788"/>
        </p:xfrm>
        <a:graphic>
          <a:graphicData uri="http://schemas.openxmlformats.org/presentationml/2006/ole">
            <mc:AlternateContent xmlns:mc="http://schemas.openxmlformats.org/markup-compatibility/2006">
              <mc:Choice xmlns:v="urn:schemas-microsoft-com:vml" Requires="v">
                <p:oleObj spid="_x0000_s256049" name="Formula" r:id="rId4" imgW="1103760" imgH="171720" progId="Equation.Ribbit">
                  <p:embed/>
                </p:oleObj>
              </mc:Choice>
              <mc:Fallback>
                <p:oleObj name="Formula" r:id="rId4" imgW="1103760" imgH="171720" progId="Equation.Ribbit">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2" y="1982787"/>
                        <a:ext cx="2941638"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下箭头 4"/>
          <p:cNvSpPr/>
          <p:nvPr/>
        </p:nvSpPr>
        <p:spPr>
          <a:xfrm>
            <a:off x="4191000" y="32004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大括号 6"/>
          <p:cNvSpPr/>
          <p:nvPr/>
        </p:nvSpPr>
        <p:spPr>
          <a:xfrm rot="5400000">
            <a:off x="4304506" y="1029494"/>
            <a:ext cx="230187" cy="3048000"/>
          </a:xfrm>
          <a:prstGeom prst="rightBrace">
            <a:avLst>
              <a:gd name="adj1" fmla="val 35416"/>
              <a:gd name="adj2" fmla="val 49531"/>
            </a:avLst>
          </a:prstGeom>
          <a:solidFill>
            <a:schemeClr val="accent5"/>
          </a:solidFill>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 name="Object 4"/>
          <p:cNvGraphicFramePr>
            <a:graphicFrameLocks noChangeAspect="1"/>
          </p:cNvGraphicFramePr>
          <p:nvPr/>
        </p:nvGraphicFramePr>
        <p:xfrm>
          <a:off x="4175124" y="2668587"/>
          <a:ext cx="538163" cy="455613"/>
        </p:xfrm>
        <a:graphic>
          <a:graphicData uri="http://schemas.openxmlformats.org/presentationml/2006/ole">
            <mc:AlternateContent xmlns:mc="http://schemas.openxmlformats.org/markup-compatibility/2006">
              <mc:Choice xmlns:v="urn:schemas-microsoft-com:vml" Requires="v">
                <p:oleObj spid="_x0000_s256050" name="Formula" r:id="rId6" imgW="201960" imgH="170280" progId="Equation.Ribbit">
                  <p:embed/>
                </p:oleObj>
              </mc:Choice>
              <mc:Fallback>
                <p:oleObj name="Formula" r:id="rId6" imgW="201960" imgH="17028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124" y="2668587"/>
                        <a:ext cx="5381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6"/>
          <p:cNvGraphicFramePr>
            <a:graphicFrameLocks noChangeAspect="1"/>
          </p:cNvGraphicFramePr>
          <p:nvPr/>
        </p:nvGraphicFramePr>
        <p:xfrm>
          <a:off x="3001962" y="4038600"/>
          <a:ext cx="1962150" cy="425450"/>
        </p:xfrm>
        <a:graphic>
          <a:graphicData uri="http://schemas.openxmlformats.org/presentationml/2006/ole">
            <mc:AlternateContent xmlns:mc="http://schemas.openxmlformats.org/markup-compatibility/2006">
              <mc:Choice xmlns:v="urn:schemas-microsoft-com:vml" Requires="v">
                <p:oleObj spid="_x0000_s256051" name="Formula" r:id="rId8" imgW="791280" imgH="170280" progId="Equation.Ribbit">
                  <p:embed/>
                </p:oleObj>
              </mc:Choice>
              <mc:Fallback>
                <p:oleObj name="Formula" r:id="rId8" imgW="791280" imgH="170280" progId="Equation.Ribbit">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1962" y="4038600"/>
                        <a:ext cx="196215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圆角矩形 18"/>
          <p:cNvSpPr/>
          <p:nvPr/>
        </p:nvSpPr>
        <p:spPr>
          <a:xfrm>
            <a:off x="3916362" y="3962400"/>
            <a:ext cx="1143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2285524" y="5257800"/>
            <a:ext cx="4572476" cy="6096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sp>
      <p:sp>
        <p:nvSpPr>
          <p:cNvPr id="23" name="圆角矩形 4"/>
          <p:cNvSpPr/>
          <p:nvPr/>
        </p:nvSpPr>
        <p:spPr>
          <a:xfrm>
            <a:off x="2356436" y="5222518"/>
            <a:ext cx="4430653" cy="756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dirty="0" smtClean="0"/>
              <a:t>Universal Static Structure</a:t>
            </a:r>
            <a:endParaRPr lang="zh-CN" altLang="en-US" sz="2800" kern="1200" dirty="0"/>
          </a:p>
        </p:txBody>
      </p:sp>
      <p:sp>
        <p:nvSpPr>
          <p:cNvPr id="24" name="下箭头 23"/>
          <p:cNvSpPr/>
          <p:nvPr/>
        </p:nvSpPr>
        <p:spPr>
          <a:xfrm>
            <a:off x="4191000" y="4572000"/>
            <a:ext cx="533400" cy="609600"/>
          </a:xfrm>
          <a:prstGeom prst="down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TextBox 17"/>
          <p:cNvSpPr txBox="1"/>
          <p:nvPr/>
        </p:nvSpPr>
        <p:spPr>
          <a:xfrm>
            <a:off x="0" y="6107668"/>
            <a:ext cx="9144000" cy="369332"/>
          </a:xfrm>
          <a:prstGeom prst="rect">
            <a:avLst/>
          </a:prstGeom>
          <a:noFill/>
        </p:spPr>
        <p:txBody>
          <a:bodyPr wrap="square" rtlCol="0">
            <a:spAutoFit/>
          </a:bodyPr>
          <a:lstStyle/>
          <a:p>
            <a:pPr algn="ctr"/>
            <a:r>
              <a:rPr lang="en-US" altLang="zh-CN" dirty="0" smtClean="0"/>
              <a:t>(Able to accommodate non-zero entries of LU factors of all matrices in a cluster) </a:t>
            </a:r>
            <a:endParaRPr lang="zh-CN" altLang="en-US" dirty="0"/>
          </a:p>
        </p:txBody>
      </p:sp>
      <p:sp>
        <p:nvSpPr>
          <p:cNvPr id="20" name="圆角矩形 8"/>
          <p:cNvSpPr/>
          <p:nvPr/>
        </p:nvSpPr>
        <p:spPr>
          <a:xfrm>
            <a:off x="2743200" y="1905000"/>
            <a:ext cx="3352800" cy="533400"/>
          </a:xfrm>
          <a:prstGeom prst="roundRect">
            <a:avLst/>
          </a:prstGeom>
          <a:noFill/>
          <a:ln w="31750">
            <a:solidFill>
              <a:schemeClr val="accent5"/>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5" name="TextBox 24"/>
          <p:cNvSpPr txBox="1"/>
          <p:nvPr/>
        </p:nvSpPr>
        <p:spPr>
          <a:xfrm>
            <a:off x="1600200" y="1981200"/>
            <a:ext cx="914400" cy="369332"/>
          </a:xfrm>
          <a:prstGeom prst="rect">
            <a:avLst/>
          </a:prstGeom>
          <a:ln cap="rn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solidFill>
                  <a:schemeClr val="accent5"/>
                </a:solidFill>
              </a:rPr>
              <a:t>Cluster</a:t>
            </a:r>
            <a:endParaRPr lang="zh-CN" altLang="en-US" b="1" dirty="0">
              <a:solidFill>
                <a:schemeClr val="accent5"/>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4"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1718" name="Object 6"/>
          <p:cNvGraphicFramePr>
            <a:graphicFrameLocks noChangeAspect="1"/>
          </p:cNvGraphicFramePr>
          <p:nvPr/>
        </p:nvGraphicFramePr>
        <p:xfrm>
          <a:off x="2590800" y="3962400"/>
          <a:ext cx="2563813" cy="533400"/>
        </p:xfrm>
        <a:graphic>
          <a:graphicData uri="http://schemas.openxmlformats.org/presentationml/2006/ole">
            <mc:AlternateContent xmlns:mc="http://schemas.openxmlformats.org/markup-compatibility/2006">
              <mc:Choice xmlns:v="urn:schemas-microsoft-com:vml" Requires="v">
                <p:oleObj spid="_x0000_s371762" name="Formula" r:id="rId4" imgW="1033920" imgH="212400" progId="Equation.Ribbit">
                  <p:embed/>
                </p:oleObj>
              </mc:Choice>
              <mc:Fallback>
                <p:oleObj name="Formula" r:id="rId4" imgW="1033920" imgH="212400" progId="Equation.Ribbit">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962400"/>
                        <a:ext cx="25638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nvPr>
        </p:nvSpPr>
        <p:spPr/>
        <p:txBody>
          <a:bodyPr>
            <a:normAutofit fontScale="90000"/>
          </a:bodyPr>
          <a:lstStyle/>
          <a:p>
            <a:r>
              <a:rPr lang="en-US" altLang="zh-CN" dirty="0" smtClean="0"/>
              <a:t>Solution: Universal Static Structure</a:t>
            </a:r>
            <a:endParaRPr lang="zh-CN" altLang="en-US" dirty="0"/>
          </a:p>
        </p:txBody>
      </p:sp>
      <p:graphicFrame>
        <p:nvGraphicFramePr>
          <p:cNvPr id="4" name="Object 4"/>
          <p:cNvGraphicFramePr>
            <a:graphicFrameLocks noChangeAspect="1"/>
          </p:cNvGraphicFramePr>
          <p:nvPr/>
        </p:nvGraphicFramePr>
        <p:xfrm>
          <a:off x="3001962" y="1982787"/>
          <a:ext cx="2941638" cy="458788"/>
        </p:xfrm>
        <a:graphic>
          <a:graphicData uri="http://schemas.openxmlformats.org/presentationml/2006/ole">
            <mc:AlternateContent xmlns:mc="http://schemas.openxmlformats.org/markup-compatibility/2006">
              <mc:Choice xmlns:v="urn:schemas-microsoft-com:vml" Requires="v">
                <p:oleObj spid="_x0000_s371763" name="Formula" r:id="rId6" imgW="1103760" imgH="171720" progId="Equation.Ribbit">
                  <p:embed/>
                </p:oleObj>
              </mc:Choice>
              <mc:Fallback>
                <p:oleObj name="Formula" r:id="rId6" imgW="1103760" imgH="171720" progId="Equation.Ribbit">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962" y="1982787"/>
                        <a:ext cx="2941638"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下箭头 4"/>
          <p:cNvSpPr/>
          <p:nvPr/>
        </p:nvSpPr>
        <p:spPr>
          <a:xfrm>
            <a:off x="4191000" y="32004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大括号 6"/>
          <p:cNvSpPr/>
          <p:nvPr/>
        </p:nvSpPr>
        <p:spPr>
          <a:xfrm rot="5400000">
            <a:off x="4304506" y="1029494"/>
            <a:ext cx="230187" cy="3048000"/>
          </a:xfrm>
          <a:prstGeom prst="rightBrace">
            <a:avLst>
              <a:gd name="adj1" fmla="val 35416"/>
              <a:gd name="adj2" fmla="val 49531"/>
            </a:avLst>
          </a:prstGeom>
          <a:solidFill>
            <a:schemeClr val="accent5"/>
          </a:solidFill>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圆角矩形 18"/>
          <p:cNvSpPr/>
          <p:nvPr/>
        </p:nvSpPr>
        <p:spPr>
          <a:xfrm>
            <a:off x="3733800" y="3962400"/>
            <a:ext cx="1524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2285524" y="5257800"/>
            <a:ext cx="4572476" cy="6096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sp>
      <p:sp>
        <p:nvSpPr>
          <p:cNvPr id="23" name="圆角矩形 4"/>
          <p:cNvSpPr/>
          <p:nvPr/>
        </p:nvSpPr>
        <p:spPr>
          <a:xfrm>
            <a:off x="2356436" y="5222518"/>
            <a:ext cx="4430653" cy="756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dirty="0" smtClean="0"/>
              <a:t>Universal Static Structure</a:t>
            </a:r>
            <a:endParaRPr lang="zh-CN" altLang="en-US" sz="2800" kern="1200" dirty="0"/>
          </a:p>
        </p:txBody>
      </p:sp>
      <p:sp>
        <p:nvSpPr>
          <p:cNvPr id="24" name="下箭头 23"/>
          <p:cNvSpPr/>
          <p:nvPr/>
        </p:nvSpPr>
        <p:spPr>
          <a:xfrm>
            <a:off x="4191000" y="4572000"/>
            <a:ext cx="533400" cy="609600"/>
          </a:xfrm>
          <a:prstGeom prst="down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TextBox 17"/>
          <p:cNvSpPr txBox="1"/>
          <p:nvPr/>
        </p:nvSpPr>
        <p:spPr>
          <a:xfrm>
            <a:off x="0" y="6107668"/>
            <a:ext cx="9144000" cy="369332"/>
          </a:xfrm>
          <a:prstGeom prst="rect">
            <a:avLst/>
          </a:prstGeom>
          <a:noFill/>
        </p:spPr>
        <p:txBody>
          <a:bodyPr wrap="square" rtlCol="0">
            <a:spAutoFit/>
          </a:bodyPr>
          <a:lstStyle/>
          <a:p>
            <a:pPr algn="ctr"/>
            <a:r>
              <a:rPr lang="en-US" altLang="zh-CN" dirty="0" smtClean="0"/>
              <a:t>(Able to accommodate non-zero entries of LU factors of all matrices in a cluster) </a:t>
            </a:r>
            <a:endParaRPr lang="zh-CN" altLang="en-US" dirty="0"/>
          </a:p>
        </p:txBody>
      </p:sp>
      <p:sp>
        <p:nvSpPr>
          <p:cNvPr id="20" name="圆角矩形 8"/>
          <p:cNvSpPr/>
          <p:nvPr/>
        </p:nvSpPr>
        <p:spPr>
          <a:xfrm>
            <a:off x="2743200" y="1905000"/>
            <a:ext cx="3352800" cy="533400"/>
          </a:xfrm>
          <a:prstGeom prst="roundRect">
            <a:avLst/>
          </a:prstGeom>
          <a:noFill/>
          <a:ln w="31750">
            <a:solidFill>
              <a:schemeClr val="accent5"/>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5" name="TextBox 24"/>
          <p:cNvSpPr txBox="1"/>
          <p:nvPr/>
        </p:nvSpPr>
        <p:spPr>
          <a:xfrm>
            <a:off x="1600200" y="1981200"/>
            <a:ext cx="914400" cy="369332"/>
          </a:xfrm>
          <a:prstGeom prst="rect">
            <a:avLst/>
          </a:prstGeom>
          <a:ln cap="rn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solidFill>
                  <a:schemeClr val="accent5"/>
                </a:solidFill>
              </a:rPr>
              <a:t>Cluster</a:t>
            </a:r>
            <a:endParaRPr lang="zh-CN" altLang="en-US" b="1" dirty="0">
              <a:solidFill>
                <a:schemeClr val="accent5"/>
              </a:solidFill>
            </a:endParaRPr>
          </a:p>
        </p:txBody>
      </p:sp>
      <p:graphicFrame>
        <p:nvGraphicFramePr>
          <p:cNvPr id="371717" name="Object 5"/>
          <p:cNvGraphicFramePr>
            <a:graphicFrameLocks noChangeAspect="1"/>
          </p:cNvGraphicFramePr>
          <p:nvPr/>
        </p:nvGraphicFramePr>
        <p:xfrm>
          <a:off x="3005138" y="2590800"/>
          <a:ext cx="2786062" cy="569913"/>
        </p:xfrm>
        <a:graphic>
          <a:graphicData uri="http://schemas.openxmlformats.org/presentationml/2006/ole">
            <mc:AlternateContent xmlns:mc="http://schemas.openxmlformats.org/markup-compatibility/2006">
              <mc:Choice xmlns:v="urn:schemas-microsoft-com:vml" Requires="v">
                <p:oleObj spid="_x0000_s371764" name="Formula" r:id="rId8" imgW="1045440" imgH="212400" progId="Equation.Ribbit">
                  <p:embed/>
                </p:oleObj>
              </mc:Choice>
              <mc:Fallback>
                <p:oleObj name="Formula" r:id="rId8" imgW="1045440" imgH="212400" progId="Equation.Ribbit">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5138" y="2590800"/>
                        <a:ext cx="2786062"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4" name="Object 4"/>
          <p:cNvGraphicFramePr>
            <a:graphicFrameLocks noChangeAspect="1"/>
          </p:cNvGraphicFramePr>
          <p:nvPr/>
        </p:nvGraphicFramePr>
        <p:xfrm>
          <a:off x="152400" y="2128838"/>
          <a:ext cx="8764588" cy="3665537"/>
        </p:xfrm>
        <a:graphic>
          <a:graphicData uri="http://schemas.openxmlformats.org/presentationml/2006/ole">
            <mc:AlternateContent xmlns:mc="http://schemas.openxmlformats.org/markup-compatibility/2006">
              <mc:Choice xmlns:v="urn:schemas-microsoft-com:vml" Requires="v">
                <p:oleObj spid="_x0000_s370706" name="Formula" r:id="rId4" imgW="3712320" imgH="1546920" progId="Equation.Ribbit">
                  <p:embed/>
                </p:oleObj>
              </mc:Choice>
              <mc:Fallback>
                <p:oleObj name="Formula" r:id="rId4" imgW="3712320" imgH="154692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128838"/>
                        <a:ext cx="8764588" cy="366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04800" y="155448"/>
            <a:ext cx="8686800" cy="1252728"/>
          </a:xfrm>
        </p:spPr>
        <p:txBody>
          <a:bodyPr>
            <a:noAutofit/>
          </a:bodyPr>
          <a:lstStyle/>
          <a:p>
            <a:r>
              <a:rPr lang="en-US" sz="3400" dirty="0" smtClean="0"/>
              <a:t>CLUDE: Fast Cluster-based LU Decomposition</a:t>
            </a:r>
            <a:endParaRPr lang="en-US" sz="3400" dirty="0"/>
          </a:p>
        </p:txBody>
      </p:sp>
      <p:sp>
        <p:nvSpPr>
          <p:cNvPr id="13" name="下箭头 10"/>
          <p:cNvSpPr/>
          <p:nvPr/>
        </p:nvSpPr>
        <p:spPr>
          <a:xfrm>
            <a:off x="2590800" y="2614550"/>
            <a:ext cx="381000" cy="3810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3"/>
          <p:cNvCxnSpPr/>
          <p:nvPr/>
        </p:nvCxnSpPr>
        <p:spPr>
          <a:xfrm flipH="1">
            <a:off x="1524000" y="3505200"/>
            <a:ext cx="1201194" cy="4097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3"/>
          <p:cNvCxnSpPr/>
          <p:nvPr/>
        </p:nvCxnSpPr>
        <p:spPr>
          <a:xfrm>
            <a:off x="2725194" y="3505200"/>
            <a:ext cx="137160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13"/>
          <p:cNvCxnSpPr/>
          <p:nvPr/>
        </p:nvCxnSpPr>
        <p:spPr>
          <a:xfrm>
            <a:off x="76962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3" name="下箭头 29"/>
          <p:cNvSpPr/>
          <p:nvPr/>
        </p:nvSpPr>
        <p:spPr>
          <a:xfrm>
            <a:off x="9144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9"/>
          <p:cNvSpPr/>
          <p:nvPr/>
        </p:nvSpPr>
        <p:spPr>
          <a:xfrm>
            <a:off x="4267200" y="4724400"/>
            <a:ext cx="228600" cy="304800"/>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1" name="下箭头 29"/>
          <p:cNvSpPr/>
          <p:nvPr/>
        </p:nvSpPr>
        <p:spPr>
          <a:xfrm rot="16200000">
            <a:off x="2775362" y="5454239"/>
            <a:ext cx="228599" cy="292924"/>
          </a:xfrm>
          <a:prstGeom prst="down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8" name="下箭头 29"/>
          <p:cNvSpPr/>
          <p:nvPr/>
        </p:nvSpPr>
        <p:spPr>
          <a:xfrm>
            <a:off x="7467600" y="4572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8"/>
          <p:cNvSpPr/>
          <p:nvPr/>
        </p:nvSpPr>
        <p:spPr>
          <a:xfrm>
            <a:off x="838200" y="2057400"/>
            <a:ext cx="4114800" cy="533400"/>
          </a:xfrm>
          <a:prstGeom prst="roundRect">
            <a:avLst/>
          </a:prstGeom>
          <a:noFill/>
          <a:ln w="31750">
            <a:solidFill>
              <a:schemeClr val="accent5"/>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2" name="圆角矩形 8"/>
          <p:cNvSpPr/>
          <p:nvPr/>
        </p:nvSpPr>
        <p:spPr>
          <a:xfrm>
            <a:off x="7162800" y="2057400"/>
            <a:ext cx="1066800" cy="533400"/>
          </a:xfrm>
          <a:prstGeom prst="roundRect">
            <a:avLst/>
          </a:prstGeom>
          <a:noFill/>
          <a:ln w="31750">
            <a:solidFill>
              <a:schemeClr val="accent5"/>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4" name="TextBox 43"/>
          <p:cNvSpPr txBox="1"/>
          <p:nvPr/>
        </p:nvSpPr>
        <p:spPr>
          <a:xfrm>
            <a:off x="304800" y="1764268"/>
            <a:ext cx="1066800" cy="369332"/>
          </a:xfrm>
          <a:prstGeom prst="rect">
            <a:avLst/>
          </a:prstGeom>
          <a:ln cap="rn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solidFill>
                  <a:schemeClr val="accent5"/>
                </a:solidFill>
              </a:rPr>
              <a:t>Cluster 1</a:t>
            </a:r>
            <a:endParaRPr lang="zh-CN" altLang="en-US" b="1" dirty="0">
              <a:solidFill>
                <a:schemeClr val="accent5"/>
              </a:solidFill>
            </a:endParaRPr>
          </a:p>
        </p:txBody>
      </p:sp>
      <p:sp>
        <p:nvSpPr>
          <p:cNvPr id="45" name="TextBox 44"/>
          <p:cNvSpPr txBox="1"/>
          <p:nvPr/>
        </p:nvSpPr>
        <p:spPr>
          <a:xfrm>
            <a:off x="6248400" y="1764268"/>
            <a:ext cx="1143000" cy="369332"/>
          </a:xfrm>
          <a:prstGeom prst="rect">
            <a:avLst/>
          </a:prstGeom>
          <a:ln cap="rn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solidFill>
                  <a:schemeClr val="accent5"/>
                </a:solidFill>
              </a:rPr>
              <a:t>Cluster </a:t>
            </a:r>
            <a:r>
              <a:rPr lang="en-US" altLang="zh-CN" b="1" i="1" dirty="0" smtClean="0">
                <a:solidFill>
                  <a:schemeClr val="accent5"/>
                </a:solidFill>
              </a:rPr>
              <a:t>M</a:t>
            </a:r>
            <a:endParaRPr lang="zh-CN" altLang="en-US" b="1" i="1" dirty="0">
              <a:solidFill>
                <a:schemeClr val="accent5"/>
              </a:solidFill>
            </a:endParaRPr>
          </a:p>
        </p:txBody>
      </p:sp>
      <p:sp>
        <p:nvSpPr>
          <p:cNvPr id="46" name="Rectangle 13"/>
          <p:cNvSpPr/>
          <p:nvPr/>
        </p:nvSpPr>
        <p:spPr>
          <a:xfrm>
            <a:off x="762000" y="6172200"/>
            <a:ext cx="7315200" cy="5334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bg1"/>
                </a:solidFill>
              </a:rPr>
              <a:t>No structural change overhead, better ordering quality</a:t>
            </a:r>
            <a:endParaRPr lang="en-US" sz="2400" dirty="0">
              <a:solidFill>
                <a:schemeClr val="bg1"/>
              </a:solidFill>
            </a:endParaRPr>
          </a:p>
        </p:txBody>
      </p:sp>
      <p:sp>
        <p:nvSpPr>
          <p:cNvPr id="47" name="下箭头 10"/>
          <p:cNvSpPr/>
          <p:nvPr/>
        </p:nvSpPr>
        <p:spPr>
          <a:xfrm>
            <a:off x="7543800" y="2590800"/>
            <a:ext cx="381000" cy="3810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32"/>
          <p:cNvSpPr/>
          <p:nvPr/>
        </p:nvSpPr>
        <p:spPr>
          <a:xfrm>
            <a:off x="5638800" y="2607625"/>
            <a:ext cx="33528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09800" y="4812268"/>
            <a:ext cx="2133600" cy="369332"/>
          </a:xfrm>
          <a:prstGeom prst="rect">
            <a:avLst/>
          </a:prstGeom>
          <a:noFill/>
        </p:spPr>
        <p:txBody>
          <a:bodyPr wrap="square" rtlCol="0">
            <a:spAutoFit/>
          </a:bodyPr>
          <a:lstStyle/>
          <a:p>
            <a:r>
              <a:rPr lang="en-US" altLang="zh-CN" i="1" dirty="0" smtClean="0"/>
              <a:t>with static structure</a:t>
            </a:r>
            <a:endParaRPr lang="zh-CN" altLang="en-US" i="1" dirty="0"/>
          </a:p>
        </p:txBody>
      </p:sp>
      <p:sp>
        <p:nvSpPr>
          <p:cNvPr id="32" name="Rectangle 31"/>
          <p:cNvSpPr/>
          <p:nvPr/>
        </p:nvSpPr>
        <p:spPr>
          <a:xfrm>
            <a:off x="0" y="2607625"/>
            <a:ext cx="56388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3" grpId="0" animBg="1"/>
      <p:bldP spid="34"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normAutofit fontScale="92500"/>
          </a:bodyPr>
          <a:lstStyle/>
          <a:p>
            <a:r>
              <a:rPr lang="en-US" dirty="0" smtClean="0"/>
              <a:t>Datasets</a:t>
            </a:r>
          </a:p>
          <a:p>
            <a:pPr lvl="1"/>
            <a:r>
              <a:rPr lang="en-US" dirty="0" smtClean="0"/>
              <a:t>Two real datasets (which derive two EMS’s)</a:t>
            </a:r>
          </a:p>
          <a:p>
            <a:pPr lvl="2"/>
            <a:r>
              <a:rPr lang="en-US" dirty="0" smtClean="0"/>
              <a:t>Wiki (pages and their hyperlinks)  </a:t>
            </a:r>
            <a:r>
              <a:rPr lang="en-US" b="1" dirty="0" smtClean="0">
                <a:solidFill>
                  <a:srgbClr val="00B0F0"/>
                </a:solidFill>
              </a:rPr>
              <a:t>default</a:t>
            </a:r>
          </a:p>
          <a:p>
            <a:pPr lvl="2"/>
            <a:r>
              <a:rPr lang="en-US" dirty="0" smtClean="0"/>
              <a:t>DBLP (authors and their co-authorships)</a:t>
            </a:r>
          </a:p>
          <a:p>
            <a:pPr lvl="2"/>
            <a:endParaRPr lang="en-US" dirty="0" smtClean="0"/>
          </a:p>
          <a:p>
            <a:pPr lvl="2"/>
            <a:endParaRPr lang="en-US" dirty="0" smtClean="0"/>
          </a:p>
          <a:p>
            <a:pPr lvl="2"/>
            <a:endParaRPr lang="en-US" dirty="0" smtClean="0"/>
          </a:p>
          <a:p>
            <a:pPr lvl="1"/>
            <a:r>
              <a:rPr lang="en-US" dirty="0" smtClean="0"/>
              <a:t>Synthetic EMSs</a:t>
            </a:r>
          </a:p>
          <a:p>
            <a:r>
              <a:rPr lang="en-US" dirty="0" smtClean="0"/>
              <a:t>Settings</a:t>
            </a:r>
          </a:p>
          <a:p>
            <a:pPr lvl="1"/>
            <a:r>
              <a:rPr lang="en-US" dirty="0" smtClean="0"/>
              <a:t>Java, Linux, CPU: 3.4GHz </a:t>
            </a:r>
            <a:r>
              <a:rPr lang="en-US" dirty="0" err="1" smtClean="0"/>
              <a:t>Octo</a:t>
            </a:r>
            <a:r>
              <a:rPr lang="en-US" dirty="0" smtClean="0"/>
              <a:t>- Core, Memory: 16G</a:t>
            </a:r>
          </a:p>
          <a:p>
            <a:pPr lvl="2"/>
            <a:endParaRPr lang="en-US" dirty="0" smtClean="0"/>
          </a:p>
          <a:p>
            <a:pPr lvl="1"/>
            <a:endParaRPr lang="en-US" dirty="0"/>
          </a:p>
        </p:txBody>
      </p:sp>
      <p:graphicFrame>
        <p:nvGraphicFramePr>
          <p:cNvPr id="4" name="Table 3"/>
          <p:cNvGraphicFramePr>
            <a:graphicFrameLocks noGrp="1"/>
          </p:cNvGraphicFramePr>
          <p:nvPr/>
        </p:nvGraphicFramePr>
        <p:xfrm>
          <a:off x="1447800" y="3657600"/>
          <a:ext cx="6629401" cy="1112520"/>
        </p:xfrm>
        <a:graphic>
          <a:graphicData uri="http://schemas.openxmlformats.org/drawingml/2006/table">
            <a:tbl>
              <a:tblPr firstRow="1" bandRow="1">
                <a:tableStyleId>{5C22544A-7EE6-4342-B048-85BDC9FD1C3A}</a:tableStyleId>
              </a:tblPr>
              <a:tblGrid>
                <a:gridCol w="1325880"/>
                <a:gridCol w="1408748"/>
                <a:gridCol w="1243013"/>
                <a:gridCol w="1325880"/>
                <a:gridCol w="1325880"/>
              </a:tblGrid>
              <a:tr h="370840">
                <a:tc>
                  <a:txBody>
                    <a:bodyPr/>
                    <a:lstStyle/>
                    <a:p>
                      <a:pPr algn="ctr"/>
                      <a:r>
                        <a:rPr lang="en-US" dirty="0" smtClean="0"/>
                        <a:t>Dataset</a:t>
                      </a:r>
                      <a:endParaRPr lang="en-US" dirty="0"/>
                    </a:p>
                  </a:txBody>
                  <a:tcPr/>
                </a:tc>
                <a:tc>
                  <a:txBody>
                    <a:bodyPr/>
                    <a:lstStyle/>
                    <a:p>
                      <a:pPr algn="ctr"/>
                      <a:r>
                        <a:rPr lang="en-US" dirty="0" smtClean="0"/>
                        <a:t>#snapshots</a:t>
                      </a:r>
                      <a:endParaRPr lang="en-US" dirty="0"/>
                    </a:p>
                  </a:txBody>
                  <a:tcPr/>
                </a:tc>
                <a:tc>
                  <a:txBody>
                    <a:bodyPr/>
                    <a:lstStyle/>
                    <a:p>
                      <a:pPr algn="ctr"/>
                      <a:r>
                        <a:rPr lang="en-US" dirty="0" smtClean="0"/>
                        <a:t>|V|</a:t>
                      </a:r>
                      <a:endParaRPr lang="en-US" dirty="0"/>
                    </a:p>
                  </a:txBody>
                  <a:tcPr/>
                </a:tc>
                <a:tc>
                  <a:txBody>
                    <a:bodyPr/>
                    <a:lstStyle/>
                    <a:p>
                      <a:pPr algn="ctr"/>
                      <a:r>
                        <a:rPr lang="en-US" dirty="0" smtClean="0"/>
                        <a:t>|E</a:t>
                      </a:r>
                      <a:r>
                        <a:rPr lang="en-US" baseline="-25000" dirty="0" smtClean="0"/>
                        <a:t>1</a:t>
                      </a:r>
                      <a:r>
                        <a:rPr lang="en-US" dirty="0" smtClean="0"/>
                        <a:t>|</a:t>
                      </a:r>
                      <a:endParaRPr lang="en-US" dirty="0"/>
                    </a:p>
                  </a:txBody>
                  <a:tcPr/>
                </a:tc>
                <a:tc>
                  <a:txBody>
                    <a:bodyPr/>
                    <a:lstStyle/>
                    <a:p>
                      <a:pPr algn="ctr"/>
                      <a:r>
                        <a:rPr lang="en-US" dirty="0" smtClean="0"/>
                        <a:t>|</a:t>
                      </a:r>
                      <a:r>
                        <a:rPr lang="en-US" dirty="0" err="1" smtClean="0"/>
                        <a:t>E</a:t>
                      </a:r>
                      <a:r>
                        <a:rPr lang="en-US" baseline="-25000" dirty="0" err="1" smtClean="0"/>
                        <a:t>last</a:t>
                      </a:r>
                      <a:r>
                        <a:rPr lang="en-US" dirty="0" smtClean="0"/>
                        <a:t>|</a:t>
                      </a:r>
                      <a:endParaRPr lang="en-US" dirty="0"/>
                    </a:p>
                  </a:txBody>
                  <a:tcPr/>
                </a:tc>
              </a:tr>
              <a:tr h="370840">
                <a:tc>
                  <a:txBody>
                    <a:bodyPr/>
                    <a:lstStyle/>
                    <a:p>
                      <a:pPr algn="ctr"/>
                      <a:r>
                        <a:rPr lang="en-US" dirty="0" smtClean="0"/>
                        <a:t>Wiki</a:t>
                      </a:r>
                      <a:endParaRPr lang="en-US" dirty="0"/>
                    </a:p>
                  </a:txBody>
                  <a:tcPr/>
                </a:tc>
                <a:tc>
                  <a:txBody>
                    <a:bodyPr/>
                    <a:lstStyle/>
                    <a:p>
                      <a:pPr algn="r"/>
                      <a:r>
                        <a:rPr lang="en-US" dirty="0" smtClean="0"/>
                        <a:t>1000</a:t>
                      </a:r>
                      <a:endParaRPr lang="en-US" dirty="0"/>
                    </a:p>
                  </a:txBody>
                  <a:tcPr/>
                </a:tc>
                <a:tc>
                  <a:txBody>
                    <a:bodyPr/>
                    <a:lstStyle/>
                    <a:p>
                      <a:pPr algn="r"/>
                      <a:r>
                        <a:rPr lang="en-US" dirty="0" smtClean="0"/>
                        <a:t>20,000</a:t>
                      </a:r>
                      <a:endParaRPr lang="en-US" dirty="0"/>
                    </a:p>
                  </a:txBody>
                  <a:tcPr/>
                </a:tc>
                <a:tc>
                  <a:txBody>
                    <a:bodyPr/>
                    <a:lstStyle/>
                    <a:p>
                      <a:pPr algn="r"/>
                      <a:r>
                        <a:rPr lang="en-US" dirty="0" smtClean="0"/>
                        <a:t>56,181</a:t>
                      </a:r>
                      <a:endParaRPr lang="en-US" dirty="0"/>
                    </a:p>
                  </a:txBody>
                  <a:tcPr/>
                </a:tc>
                <a:tc>
                  <a:txBody>
                    <a:bodyPr/>
                    <a:lstStyle/>
                    <a:p>
                      <a:pPr algn="r"/>
                      <a:r>
                        <a:rPr lang="en-US" dirty="0" smtClean="0"/>
                        <a:t>138,072</a:t>
                      </a:r>
                      <a:endParaRPr lang="en-US" dirty="0"/>
                    </a:p>
                  </a:txBody>
                  <a:tcPr/>
                </a:tc>
              </a:tr>
              <a:tr h="370840">
                <a:tc>
                  <a:txBody>
                    <a:bodyPr/>
                    <a:lstStyle/>
                    <a:p>
                      <a:pPr algn="ctr"/>
                      <a:r>
                        <a:rPr lang="en-US" dirty="0" smtClean="0"/>
                        <a:t>DBLP</a:t>
                      </a:r>
                      <a:endParaRPr lang="en-US" dirty="0"/>
                    </a:p>
                  </a:txBody>
                  <a:tcPr/>
                </a:tc>
                <a:tc>
                  <a:txBody>
                    <a:bodyPr/>
                    <a:lstStyle/>
                    <a:p>
                      <a:pPr algn="r"/>
                      <a:r>
                        <a:rPr lang="en-US" dirty="0" smtClean="0"/>
                        <a:t>1000</a:t>
                      </a:r>
                      <a:endParaRPr lang="en-US" dirty="0"/>
                    </a:p>
                  </a:txBody>
                  <a:tcPr/>
                </a:tc>
                <a:tc>
                  <a:txBody>
                    <a:bodyPr/>
                    <a:lstStyle/>
                    <a:p>
                      <a:pPr algn="r"/>
                      <a:r>
                        <a:rPr lang="en-US" dirty="0" smtClean="0"/>
                        <a:t>97,931</a:t>
                      </a:r>
                      <a:endParaRPr lang="en-US" dirty="0"/>
                    </a:p>
                  </a:txBody>
                  <a:tcPr/>
                </a:tc>
                <a:tc>
                  <a:txBody>
                    <a:bodyPr/>
                    <a:lstStyle/>
                    <a:p>
                      <a:pPr algn="r"/>
                      <a:r>
                        <a:rPr lang="en-US" dirty="0" smtClean="0"/>
                        <a:t>387,960</a:t>
                      </a:r>
                      <a:endParaRPr lang="en-US" dirty="0"/>
                    </a:p>
                  </a:txBody>
                  <a:tcPr/>
                </a:tc>
                <a:tc>
                  <a:txBody>
                    <a:bodyPr/>
                    <a:lstStyle/>
                    <a:p>
                      <a:pPr algn="r"/>
                      <a:r>
                        <a:rPr lang="en-US" dirty="0" smtClean="0"/>
                        <a:t>547,164</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 Solution</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r>
              <a:rPr lang="en-US" dirty="0" smtClean="0"/>
              <a:t>Ordering quality</a:t>
            </a:r>
          </a:p>
          <a:p>
            <a:pPr lvl="1"/>
            <a:r>
              <a:rPr lang="en-US" dirty="0" smtClean="0"/>
              <a:t>Quality-loss of an ordering O of A:</a:t>
            </a:r>
          </a:p>
          <a:p>
            <a:pPr lvl="1"/>
            <a:endParaRPr lang="en-US" dirty="0" smtClean="0"/>
          </a:p>
          <a:p>
            <a:pPr lvl="1">
              <a:buNone/>
            </a:pPr>
            <a:endParaRPr lang="en-US" dirty="0" smtClean="0"/>
          </a:p>
          <a:p>
            <a:endParaRPr lang="en-US" dirty="0" smtClean="0"/>
          </a:p>
          <a:p>
            <a:r>
              <a:rPr lang="en-US" dirty="0" smtClean="0"/>
              <a:t>Efficiency</a:t>
            </a:r>
          </a:p>
          <a:p>
            <a:pPr lvl="1"/>
            <a:r>
              <a:rPr lang="en-US" altLang="zh-CN" dirty="0" smtClean="0"/>
              <a:t>Speedup over BF’s execution time</a:t>
            </a:r>
            <a:endParaRPr lang="en-US" dirty="0" smtClean="0"/>
          </a:p>
          <a:p>
            <a:pPr lvl="1"/>
            <a:endParaRPr lang="en-US" dirty="0" smtClean="0"/>
          </a:p>
        </p:txBody>
      </p:sp>
      <p:graphicFrame>
        <p:nvGraphicFramePr>
          <p:cNvPr id="91143" name="Object 7"/>
          <p:cNvGraphicFramePr>
            <a:graphicFrameLocks noChangeAspect="1"/>
          </p:cNvGraphicFramePr>
          <p:nvPr/>
        </p:nvGraphicFramePr>
        <p:xfrm>
          <a:off x="1671638" y="2743200"/>
          <a:ext cx="5186362" cy="833438"/>
        </p:xfrm>
        <a:graphic>
          <a:graphicData uri="http://schemas.openxmlformats.org/presentationml/2006/ole">
            <mc:AlternateContent xmlns:mc="http://schemas.openxmlformats.org/markup-compatibility/2006">
              <mc:Choice xmlns:v="urn:schemas-microsoft-com:vml" Requires="v">
                <p:oleObj spid="_x0000_s167955" name="Formula" r:id="rId4" imgW="2456280" imgH="393840" progId="Equation.Ribbit">
                  <p:embed/>
                </p:oleObj>
              </mc:Choice>
              <mc:Fallback>
                <p:oleObj name="Formula" r:id="rId4" imgW="2456280" imgH="393840" progId="Equation.Ribbit">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38" y="2743200"/>
                        <a:ext cx="5186362"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3505200" y="3657600"/>
            <a:ext cx="3352800" cy="369332"/>
          </a:xfrm>
          <a:prstGeom prst="rect">
            <a:avLst/>
          </a:prstGeom>
        </p:spPr>
        <p:txBody>
          <a:bodyPr wrap="square">
            <a:spAutoFit/>
          </a:bodyPr>
          <a:lstStyle/>
          <a:p>
            <a:r>
              <a:rPr lang="en-US" dirty="0" smtClean="0"/>
              <a:t>O</a:t>
            </a:r>
            <a:r>
              <a:rPr lang="en-US" baseline="30000" dirty="0" smtClean="0"/>
              <a:t>*</a:t>
            </a:r>
            <a:r>
              <a:rPr lang="en-US" dirty="0" smtClean="0"/>
              <a:t>: Markowitz ordering of A</a:t>
            </a:r>
          </a:p>
        </p:txBody>
      </p:sp>
      <p:sp>
        <p:nvSpPr>
          <p:cNvPr id="7" name="TextBox 6"/>
          <p:cNvSpPr txBox="1"/>
          <p:nvPr/>
        </p:nvSpPr>
        <p:spPr>
          <a:xfrm>
            <a:off x="7086600" y="2819400"/>
            <a:ext cx="1828800" cy="369332"/>
          </a:xfrm>
          <a:prstGeom prst="rect">
            <a:avLst/>
          </a:prstGeom>
          <a:ln cap="rnd"/>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solidFill>
                  <a:schemeClr val="accent5"/>
                </a:solidFill>
              </a:rPr>
              <a:t># of extra fill-ins</a:t>
            </a:r>
            <a:endParaRPr lang="zh-CN" altLang="en-US" b="1" dirty="0">
              <a:solidFill>
                <a:schemeClr val="accent5"/>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Quality: Inc</a:t>
            </a:r>
            <a:endParaRPr lang="en-US" dirty="0"/>
          </a:p>
        </p:txBody>
      </p:sp>
      <p:pic>
        <p:nvPicPr>
          <p:cNvPr id="44037" name="Picture 5"/>
          <p:cNvPicPr>
            <a:picLocks noChangeAspect="1" noChangeArrowheads="1"/>
          </p:cNvPicPr>
          <p:nvPr/>
        </p:nvPicPr>
        <p:blipFill>
          <a:blip r:embed="rId3" cstate="print"/>
          <a:srcRect t="88679"/>
          <a:stretch>
            <a:fillRect/>
          </a:stretch>
        </p:blipFill>
        <p:spPr bwMode="auto">
          <a:xfrm>
            <a:off x="152400" y="5257800"/>
            <a:ext cx="8650051" cy="457200"/>
          </a:xfrm>
          <a:prstGeom prst="rect">
            <a:avLst/>
          </a:prstGeom>
          <a:noFill/>
          <a:ln w="9525">
            <a:noFill/>
            <a:miter lim="800000"/>
            <a:headEnd/>
            <a:tailEnd/>
          </a:ln>
        </p:spPr>
      </p:pic>
      <p:sp>
        <p:nvSpPr>
          <p:cNvPr id="4" name="TextBox 3"/>
          <p:cNvSpPr txBox="1"/>
          <p:nvPr/>
        </p:nvSpPr>
        <p:spPr>
          <a:xfrm>
            <a:off x="0" y="6019800"/>
            <a:ext cx="9144000" cy="369332"/>
          </a:xfrm>
          <a:prstGeom prst="rect">
            <a:avLst/>
          </a:prstGeom>
          <a:noFill/>
        </p:spPr>
        <p:txBody>
          <a:bodyPr wrap="square" rtlCol="0">
            <a:spAutoFit/>
          </a:bodyPr>
          <a:lstStyle/>
          <a:p>
            <a:pPr algn="ctr"/>
            <a:r>
              <a:rPr lang="en-US" altLang="zh-CN" dirty="0" smtClean="0"/>
              <a:t>INC applies Markowitz ordering of A1 to all matrices in the whole EMS</a:t>
            </a:r>
            <a:endParaRPr lang="zh-CN" altLang="en-US" dirty="0"/>
          </a:p>
        </p:txBody>
      </p:sp>
      <p:sp>
        <p:nvSpPr>
          <p:cNvPr id="7" name="TextBox 6"/>
          <p:cNvSpPr txBox="1"/>
          <p:nvPr/>
        </p:nvSpPr>
        <p:spPr>
          <a:xfrm>
            <a:off x="4981700" y="5305300"/>
            <a:ext cx="2133600" cy="400110"/>
          </a:xfrm>
          <a:prstGeom prst="rect">
            <a:avLst/>
          </a:prstGeom>
          <a:solidFill>
            <a:schemeClr val="bg1"/>
          </a:solidFill>
        </p:spPr>
        <p:txBody>
          <a:bodyPr wrap="square" rtlCol="0">
            <a:spAutoFit/>
          </a:bodyPr>
          <a:lstStyle/>
          <a:p>
            <a:pPr algn="ctr"/>
            <a:r>
              <a:rPr lang="en-US" altLang="zh-CN" sz="2000" dirty="0" smtClean="0"/>
              <a:t>Snapshot number</a:t>
            </a:r>
            <a:endParaRPr lang="zh-CN" altLang="en-US" sz="2000" dirty="0"/>
          </a:p>
        </p:txBody>
      </p:sp>
      <p:pic>
        <p:nvPicPr>
          <p:cNvPr id="8" name="Picture 5"/>
          <p:cNvPicPr>
            <a:picLocks noChangeAspect="1" noChangeArrowheads="1"/>
          </p:cNvPicPr>
          <p:nvPr/>
        </p:nvPicPr>
        <p:blipFill>
          <a:blip r:embed="rId3" cstate="print"/>
          <a:srcRect r="48907" b="26415"/>
          <a:stretch>
            <a:fillRect/>
          </a:stretch>
        </p:blipFill>
        <p:spPr bwMode="auto">
          <a:xfrm>
            <a:off x="1828800" y="1676400"/>
            <a:ext cx="5326185" cy="3581400"/>
          </a:xfrm>
          <a:prstGeom prst="rect">
            <a:avLst/>
          </a:prstGeom>
          <a:noFill/>
          <a:ln w="9525">
            <a:noFill/>
            <a:miter lim="800000"/>
            <a:headEnd/>
            <a:tailEnd/>
          </a:ln>
        </p:spPr>
      </p:pic>
      <p:sp>
        <p:nvSpPr>
          <p:cNvPr id="5" name="TextBox 4"/>
          <p:cNvSpPr txBox="1"/>
          <p:nvPr/>
        </p:nvSpPr>
        <p:spPr>
          <a:xfrm>
            <a:off x="3810000" y="4876800"/>
            <a:ext cx="1828800" cy="369332"/>
          </a:xfrm>
          <a:prstGeom prst="rect">
            <a:avLst/>
          </a:prstGeom>
          <a:solidFill>
            <a:schemeClr val="bg1"/>
          </a:solidFill>
        </p:spPr>
        <p:txBody>
          <a:bodyPr wrap="square" rtlCol="0">
            <a:spAutoFit/>
          </a:bodyPr>
          <a:lstStyle/>
          <a:p>
            <a:pPr algn="ctr"/>
            <a:r>
              <a:rPr lang="en-US" altLang="zh-CN" dirty="0" smtClean="0"/>
              <a:t>Snapshot #</a:t>
            </a:r>
            <a:endParaRPr lang="zh-CN" alt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Quality: CINC, CLUDE</a:t>
            </a:r>
            <a:endParaRPr lang="en-US" dirty="0"/>
          </a:p>
        </p:txBody>
      </p:sp>
      <p:pic>
        <p:nvPicPr>
          <p:cNvPr id="45058" name="Picture 2"/>
          <p:cNvPicPr>
            <a:picLocks noChangeAspect="1" noChangeArrowheads="1"/>
          </p:cNvPicPr>
          <p:nvPr/>
        </p:nvPicPr>
        <p:blipFill>
          <a:blip r:embed="rId3" cstate="print"/>
          <a:srcRect t="90379"/>
          <a:stretch>
            <a:fillRect/>
          </a:stretch>
        </p:blipFill>
        <p:spPr bwMode="auto">
          <a:xfrm>
            <a:off x="381000" y="5410200"/>
            <a:ext cx="8273150" cy="381235"/>
          </a:xfrm>
          <a:prstGeom prst="rect">
            <a:avLst/>
          </a:prstGeom>
          <a:noFill/>
          <a:ln w="9525">
            <a:noFill/>
            <a:miter lim="800000"/>
            <a:headEnd/>
            <a:tailEnd/>
          </a:ln>
        </p:spPr>
      </p:pic>
      <p:sp>
        <p:nvSpPr>
          <p:cNvPr id="4" name="TextBox 3"/>
          <p:cNvSpPr txBox="1"/>
          <p:nvPr/>
        </p:nvSpPr>
        <p:spPr>
          <a:xfrm>
            <a:off x="0" y="6019800"/>
            <a:ext cx="9144000" cy="646331"/>
          </a:xfrm>
          <a:prstGeom prst="rect">
            <a:avLst/>
          </a:prstGeom>
          <a:noFill/>
        </p:spPr>
        <p:txBody>
          <a:bodyPr wrap="square" rtlCol="0">
            <a:spAutoFit/>
          </a:bodyPr>
          <a:lstStyle/>
          <a:p>
            <a:pPr algn="ctr"/>
            <a:r>
              <a:rPr lang="en-US" altLang="zh-CN" dirty="0" smtClean="0"/>
              <a:t>CINC applies Markowitz ordering of A1 to all matrices in the cluster</a:t>
            </a:r>
          </a:p>
          <a:p>
            <a:pPr algn="ctr"/>
            <a:r>
              <a:rPr lang="en-US" altLang="zh-CN" dirty="0" smtClean="0"/>
              <a:t>CLUDE applies Markowitz ordering of A</a:t>
            </a:r>
            <a:r>
              <a:rPr lang="en-US" altLang="zh-CN" baseline="-25000" dirty="0" smtClean="0"/>
              <a:t>U</a:t>
            </a:r>
            <a:r>
              <a:rPr lang="en-US" altLang="zh-CN" dirty="0" smtClean="0"/>
              <a:t> to all matrices in the cluster </a:t>
            </a:r>
            <a:endParaRPr lang="zh-CN" altLang="en-US" dirty="0"/>
          </a:p>
        </p:txBody>
      </p:sp>
      <p:pic>
        <p:nvPicPr>
          <p:cNvPr id="5" name="Picture 2"/>
          <p:cNvPicPr>
            <a:picLocks noChangeAspect="1" noChangeArrowheads="1"/>
          </p:cNvPicPr>
          <p:nvPr/>
        </p:nvPicPr>
        <p:blipFill>
          <a:blip r:embed="rId3" cstate="print"/>
          <a:srcRect r="48421" b="25004"/>
          <a:stretch>
            <a:fillRect/>
          </a:stretch>
        </p:blipFill>
        <p:spPr bwMode="auto">
          <a:xfrm>
            <a:off x="1981199" y="1676400"/>
            <a:ext cx="5033107"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pic>
        <p:nvPicPr>
          <p:cNvPr id="46082" name="Picture 2"/>
          <p:cNvPicPr>
            <a:picLocks noChangeAspect="1" noChangeArrowheads="1"/>
          </p:cNvPicPr>
          <p:nvPr/>
        </p:nvPicPr>
        <p:blipFill>
          <a:blip r:embed="rId3" cstate="print"/>
          <a:srcRect t="85538"/>
          <a:stretch>
            <a:fillRect/>
          </a:stretch>
        </p:blipFill>
        <p:spPr bwMode="auto">
          <a:xfrm>
            <a:off x="533400" y="5029200"/>
            <a:ext cx="7600950" cy="541095"/>
          </a:xfrm>
          <a:prstGeom prst="rect">
            <a:avLst/>
          </a:prstGeom>
          <a:noFill/>
          <a:ln w="9525">
            <a:noFill/>
            <a:miter lim="800000"/>
            <a:headEnd/>
            <a:tailEnd/>
          </a:ln>
        </p:spPr>
      </p:pic>
      <p:sp>
        <p:nvSpPr>
          <p:cNvPr id="4" name="TextBox 3"/>
          <p:cNvSpPr txBox="1"/>
          <p:nvPr/>
        </p:nvSpPr>
        <p:spPr>
          <a:xfrm>
            <a:off x="0" y="5715000"/>
            <a:ext cx="9144000" cy="923330"/>
          </a:xfrm>
          <a:prstGeom prst="rect">
            <a:avLst/>
          </a:prstGeom>
          <a:noFill/>
        </p:spPr>
        <p:txBody>
          <a:bodyPr wrap="square" rtlCol="0">
            <a:spAutoFit/>
          </a:bodyPr>
          <a:lstStyle/>
          <a:p>
            <a:pPr algn="ctr"/>
            <a:r>
              <a:rPr lang="en-US" altLang="zh-CN" dirty="0" smtClean="0"/>
              <a:t> Reasons of the big gap between CLUDE and CINC:</a:t>
            </a:r>
          </a:p>
          <a:p>
            <a:pPr algn="ctr"/>
            <a:r>
              <a:rPr lang="en-US" altLang="zh-CN" dirty="0" smtClean="0"/>
              <a:t>(1) CLUDE gives better ordering quality</a:t>
            </a:r>
          </a:p>
          <a:p>
            <a:pPr algn="ctr"/>
            <a:r>
              <a:rPr lang="en-US" altLang="zh-CN" dirty="0" smtClean="0"/>
              <a:t>(2) CLUDE uses static data structures for storing the matrices’ LU factors </a:t>
            </a:r>
            <a:endParaRPr lang="zh-CN" altLang="en-US" dirty="0"/>
          </a:p>
        </p:txBody>
      </p:sp>
      <p:pic>
        <p:nvPicPr>
          <p:cNvPr id="5" name="Picture 2"/>
          <p:cNvPicPr>
            <a:picLocks noChangeAspect="1" noChangeArrowheads="1"/>
          </p:cNvPicPr>
          <p:nvPr/>
        </p:nvPicPr>
        <p:blipFill>
          <a:blip r:embed="rId3" cstate="print"/>
          <a:srcRect r="49875" b="28718"/>
          <a:stretch>
            <a:fillRect/>
          </a:stretch>
        </p:blipFill>
        <p:spPr bwMode="auto">
          <a:xfrm>
            <a:off x="1905000" y="1676400"/>
            <a:ext cx="4800600" cy="33604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Dataset</a:t>
            </a:r>
            <a:endParaRPr lang="en-US" dirty="0"/>
          </a:p>
        </p:txBody>
      </p:sp>
      <p:sp>
        <p:nvSpPr>
          <p:cNvPr id="6" name="TextBox 5"/>
          <p:cNvSpPr txBox="1"/>
          <p:nvPr/>
        </p:nvSpPr>
        <p:spPr>
          <a:xfrm>
            <a:off x="914400" y="1981200"/>
            <a:ext cx="6705600" cy="1846659"/>
          </a:xfrm>
          <a:prstGeom prst="rect">
            <a:avLst/>
          </a:prstGeom>
          <a:noFill/>
        </p:spPr>
        <p:txBody>
          <a:bodyPr wrap="square" rtlCol="0">
            <a:spAutoFit/>
          </a:bodyPr>
          <a:lstStyle/>
          <a:p>
            <a:pPr>
              <a:lnSpc>
                <a:spcPct val="150000"/>
              </a:lnSpc>
            </a:pPr>
            <a:r>
              <a:rPr lang="en-US" altLang="zh-CN" sz="2800" dirty="0" smtClean="0"/>
              <a:t>General observation:</a:t>
            </a:r>
          </a:p>
          <a:p>
            <a:pPr>
              <a:lnSpc>
                <a:spcPct val="150000"/>
              </a:lnSpc>
            </a:pPr>
            <a:r>
              <a:rPr lang="en-US" altLang="zh-CN" sz="2400" dirty="0" smtClean="0"/>
              <a:t>CLUDE gives the best ordering quality,</a:t>
            </a:r>
          </a:p>
          <a:p>
            <a:pPr>
              <a:lnSpc>
                <a:spcPct val="150000"/>
              </a:lnSpc>
            </a:pPr>
            <a:r>
              <a:rPr lang="en-US" altLang="zh-CN" sz="2400" dirty="0" smtClean="0"/>
              <a:t>at the same time is much faster than INC and CINC</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524000"/>
            <a:ext cx="8229600" cy="5257799"/>
          </a:xfrm>
        </p:spPr>
        <p:txBody>
          <a:bodyPr>
            <a:normAutofit fontScale="70000" lnSpcReduction="20000"/>
          </a:bodyPr>
          <a:lstStyle/>
          <a:p>
            <a:pPr>
              <a:lnSpc>
                <a:spcPct val="120000"/>
              </a:lnSpc>
            </a:pPr>
            <a:r>
              <a:rPr lang="en-US" dirty="0" smtClean="0"/>
              <a:t>EGS processing</a:t>
            </a:r>
          </a:p>
          <a:p>
            <a:pPr lvl="1">
              <a:lnSpc>
                <a:spcPct val="120000"/>
              </a:lnSpc>
            </a:pPr>
            <a:r>
              <a:rPr lang="en-US" dirty="0" smtClean="0"/>
              <a:t>Computation of shortest path distance between two nodes across a graph sequence</a:t>
            </a:r>
          </a:p>
          <a:p>
            <a:pPr>
              <a:lnSpc>
                <a:spcPct val="120000"/>
              </a:lnSpc>
            </a:pPr>
            <a:r>
              <a:rPr lang="en-US" dirty="0" smtClean="0"/>
              <a:t> Computation of various measures (PR/SALSA/PPR/DHT/RWR) on single graphs</a:t>
            </a:r>
          </a:p>
          <a:p>
            <a:pPr lvl="1">
              <a:lnSpc>
                <a:spcPct val="120000"/>
              </a:lnSpc>
            </a:pPr>
            <a:r>
              <a:rPr lang="en-US" dirty="0" smtClean="0"/>
              <a:t>Approximation methods (power iteration, Monte Carlo)</a:t>
            </a:r>
          </a:p>
          <a:p>
            <a:pPr lvl="2">
              <a:lnSpc>
                <a:spcPct val="120000"/>
              </a:lnSpc>
            </a:pPr>
            <a:r>
              <a:rPr lang="en-US" dirty="0" smtClean="0"/>
              <a:t>Two order of magnitude faster if A is decomposed</a:t>
            </a:r>
          </a:p>
          <a:p>
            <a:pPr lvl="1">
              <a:lnSpc>
                <a:spcPct val="120000"/>
              </a:lnSpc>
            </a:pPr>
            <a:r>
              <a:rPr lang="en-US" dirty="0" smtClean="0"/>
              <a:t>Sparse matrix decomposition</a:t>
            </a:r>
          </a:p>
          <a:p>
            <a:pPr>
              <a:lnSpc>
                <a:spcPct val="120000"/>
              </a:lnSpc>
            </a:pPr>
            <a:r>
              <a:rPr lang="en-US" dirty="0" smtClean="0"/>
              <a:t>Maintaining measures incrementally</a:t>
            </a:r>
          </a:p>
          <a:p>
            <a:pPr lvl="1">
              <a:lnSpc>
                <a:spcPct val="120000"/>
              </a:lnSpc>
            </a:pPr>
            <a:r>
              <a:rPr lang="en-US" dirty="0" smtClean="0"/>
              <a:t>Approximation methods</a:t>
            </a:r>
          </a:p>
          <a:p>
            <a:pPr lvl="2">
              <a:lnSpc>
                <a:spcPct val="120000"/>
              </a:lnSpc>
            </a:pPr>
            <a:r>
              <a:rPr lang="en-US" dirty="0" smtClean="0"/>
              <a:t>An order of magnitude faster</a:t>
            </a:r>
          </a:p>
          <a:p>
            <a:pPr>
              <a:lnSpc>
                <a:spcPct val="120000"/>
              </a:lnSpc>
            </a:pPr>
            <a:r>
              <a:rPr lang="en-US" dirty="0" smtClean="0"/>
              <a:t>Graph streams</a:t>
            </a:r>
          </a:p>
          <a:p>
            <a:pPr lvl="1">
              <a:lnSpc>
                <a:spcPct val="120000"/>
              </a:lnSpc>
            </a:pPr>
            <a:r>
              <a:rPr lang="en-US" dirty="0" smtClean="0"/>
              <a:t>How to detect sub-graphs that change rapidly over small window of the stream</a:t>
            </a:r>
          </a:p>
          <a:p>
            <a:pPr lvl="1">
              <a:lnSpc>
                <a:spcPct val="120000"/>
              </a:lnSpc>
            </a:pPr>
            <a:r>
              <a:rPr lang="en-US" dirty="0" smtClean="0"/>
              <a:t>Graphs that arrive in the stream are not archived</a:t>
            </a:r>
          </a:p>
          <a:p>
            <a:pPr lvl="1"/>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66130"/>
          </a:xfrm>
        </p:spPr>
        <p:txBody>
          <a:bodyPr>
            <a:normAutofit/>
          </a:bodyPr>
          <a:lstStyle/>
          <a:p>
            <a:r>
              <a:rPr lang="en-US" altLang="zh-CN" dirty="0" smtClean="0"/>
              <a:t>Graph-based Queries</a:t>
            </a:r>
            <a:endParaRPr lang="zh-CN" altLang="en-US" dirty="0"/>
          </a:p>
        </p:txBody>
      </p:sp>
      <p:sp>
        <p:nvSpPr>
          <p:cNvPr id="26" name="Rounded Rectangle 5"/>
          <p:cNvSpPr/>
          <p:nvPr/>
        </p:nvSpPr>
        <p:spPr>
          <a:xfrm>
            <a:off x="1905000" y="3962400"/>
            <a:ext cx="37338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Personalized </a:t>
            </a:r>
            <a:r>
              <a:rPr lang="en-US" dirty="0" err="1" smtClean="0">
                <a:solidFill>
                  <a:schemeClr val="tx1"/>
                </a:solidFill>
              </a:rPr>
              <a:t>PageRank</a:t>
            </a:r>
            <a:endParaRPr lang="en-US" dirty="0" smtClean="0">
              <a:solidFill>
                <a:schemeClr val="tx1"/>
              </a:solidFill>
            </a:endParaRPr>
          </a:p>
        </p:txBody>
      </p:sp>
      <p:sp>
        <p:nvSpPr>
          <p:cNvPr id="27" name="Rounded Rectangle 6"/>
          <p:cNvSpPr/>
          <p:nvPr/>
        </p:nvSpPr>
        <p:spPr>
          <a:xfrm>
            <a:off x="1905000" y="4495800"/>
            <a:ext cx="37338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Random Walk with Restart</a:t>
            </a:r>
          </a:p>
        </p:txBody>
      </p:sp>
      <p:sp>
        <p:nvSpPr>
          <p:cNvPr id="28" name="Rounded Rectangle 7"/>
          <p:cNvSpPr/>
          <p:nvPr/>
        </p:nvSpPr>
        <p:spPr>
          <a:xfrm>
            <a:off x="1905000" y="5029200"/>
            <a:ext cx="37338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Discounted Hitting Time</a:t>
            </a:r>
          </a:p>
        </p:txBody>
      </p:sp>
      <p:sp>
        <p:nvSpPr>
          <p:cNvPr id="29" name="Rounded Rectangle 7"/>
          <p:cNvSpPr/>
          <p:nvPr/>
        </p:nvSpPr>
        <p:spPr>
          <a:xfrm>
            <a:off x="1905000" y="2743200"/>
            <a:ext cx="37338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SALSA</a:t>
            </a:r>
          </a:p>
        </p:txBody>
      </p:sp>
      <p:sp>
        <p:nvSpPr>
          <p:cNvPr id="18" name="Rounded Rectangle 3"/>
          <p:cNvSpPr/>
          <p:nvPr/>
        </p:nvSpPr>
        <p:spPr>
          <a:xfrm>
            <a:off x="1905000" y="2209800"/>
            <a:ext cx="37338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err="1" smtClean="0">
                <a:solidFill>
                  <a:schemeClr val="tx1"/>
                </a:solidFill>
              </a:rPr>
              <a:t>PageRank</a:t>
            </a:r>
            <a:endParaRPr lang="en-US" dirty="0" smtClean="0">
              <a:solidFill>
                <a:schemeClr val="tx1"/>
              </a:solidFill>
            </a:endParaRPr>
          </a:p>
        </p:txBody>
      </p:sp>
      <p:sp>
        <p:nvSpPr>
          <p:cNvPr id="22" name="右大括号 21"/>
          <p:cNvSpPr/>
          <p:nvPr/>
        </p:nvSpPr>
        <p:spPr>
          <a:xfrm>
            <a:off x="5715000" y="2133600"/>
            <a:ext cx="304800"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3" name="TextBox 22"/>
          <p:cNvSpPr txBox="1"/>
          <p:nvPr/>
        </p:nvSpPr>
        <p:spPr>
          <a:xfrm>
            <a:off x="6019800" y="2362200"/>
            <a:ext cx="2362200" cy="646331"/>
          </a:xfrm>
          <a:prstGeom prst="rect">
            <a:avLst/>
          </a:prstGeom>
          <a:noFill/>
        </p:spPr>
        <p:txBody>
          <a:bodyPr wrap="square" rtlCol="0">
            <a:spAutoFit/>
          </a:bodyPr>
          <a:lstStyle/>
          <a:p>
            <a:r>
              <a:rPr lang="en-US" altLang="zh-CN" dirty="0" smtClean="0"/>
              <a:t>Measures of the importance of nodes</a:t>
            </a:r>
            <a:endParaRPr lang="zh-CN" altLang="en-US" dirty="0"/>
          </a:p>
        </p:txBody>
      </p:sp>
      <p:sp>
        <p:nvSpPr>
          <p:cNvPr id="30" name="右大括号 29"/>
          <p:cNvSpPr/>
          <p:nvPr/>
        </p:nvSpPr>
        <p:spPr>
          <a:xfrm>
            <a:off x="5715000" y="3938650"/>
            <a:ext cx="304800" cy="1600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矩形 30"/>
          <p:cNvSpPr/>
          <p:nvPr/>
        </p:nvSpPr>
        <p:spPr>
          <a:xfrm>
            <a:off x="6019800" y="4419600"/>
            <a:ext cx="2743200" cy="646331"/>
          </a:xfrm>
          <a:prstGeom prst="rect">
            <a:avLst/>
          </a:prstGeom>
        </p:spPr>
        <p:txBody>
          <a:bodyPr wrap="square">
            <a:spAutoFit/>
          </a:bodyPr>
          <a:lstStyle/>
          <a:p>
            <a:r>
              <a:rPr lang="en-US" altLang="zh-CN" dirty="0" smtClean="0"/>
              <a:t>Measures of the proximities between nodes</a:t>
            </a:r>
            <a:endParaRPr lang="zh-CN" altLang="en-US" dirty="0"/>
          </a:p>
        </p:txBody>
      </p:sp>
    </p:spTree>
    <p:custDataLst>
      <p:tags r:id="rId1"/>
    </p:custDataLst>
    <p:extLst>
      <p:ext uri="{BB962C8B-B14F-4D97-AF65-F5344CB8AC3E}">
        <p14:creationId xmlns:p14="http://schemas.microsoft.com/office/powerpoint/2010/main" val="3283631007"/>
      </p:ext>
    </p:extLst>
  </p:cSld>
  <p:clrMapOvr>
    <a:masterClrMapping/>
  </p:clrMapOvr>
  <p:transition xmlns:p14="http://schemas.microsoft.com/office/powerpoint/2010/main" advTm="4850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30"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We studied the LUDEM problem</a:t>
            </a:r>
          </a:p>
          <a:p>
            <a:r>
              <a:rPr lang="en-US" dirty="0" smtClean="0"/>
              <a:t>Interesting structural analyses on a sequence of evolving graphs can be carried out efficiently</a:t>
            </a:r>
          </a:p>
          <a:p>
            <a:r>
              <a:rPr lang="en-US" dirty="0" smtClean="0"/>
              <a:t>We designed CLUDE for the LUDEM problem based on matrix ordering and incremental LU decomposition</a:t>
            </a:r>
          </a:p>
          <a:p>
            <a:r>
              <a:rPr lang="en-US" dirty="0" smtClean="0"/>
              <a:t>CLUDE outperformed </a:t>
            </a:r>
            <a:r>
              <a:rPr lang="en-US" dirty="0" smtClean="0"/>
              <a:t>others in </a:t>
            </a:r>
            <a:r>
              <a:rPr lang="en-US" dirty="0" smtClean="0"/>
              <a:t>terms of </a:t>
            </a:r>
            <a:r>
              <a:rPr lang="en-US" dirty="0" smtClean="0"/>
              <a:t>both ordering </a:t>
            </a:r>
            <a:r>
              <a:rPr lang="en-US" dirty="0" smtClean="0"/>
              <a:t>quality and speed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 &amp; A</a:t>
            </a:r>
            <a:endParaRPr lang="zh-CN" altLang="en-US" dirty="0"/>
          </a:p>
        </p:txBody>
      </p:sp>
      <p:sp>
        <p:nvSpPr>
          <p:cNvPr id="3" name="内容占位符 2"/>
          <p:cNvSpPr>
            <a:spLocks noGrp="1"/>
          </p:cNvSpPr>
          <p:nvPr>
            <p:ph idx="1"/>
          </p:nvPr>
        </p:nvSpPr>
        <p:spPr>
          <a:xfrm>
            <a:off x="1447800" y="2003791"/>
            <a:ext cx="6477000" cy="4625609"/>
          </a:xfrm>
        </p:spPr>
        <p:txBody>
          <a:bodyPr/>
          <a:lstStyle/>
          <a:p>
            <a:pPr algn="ctr">
              <a:buNone/>
            </a:pPr>
            <a:r>
              <a:rPr lang="en-US" sz="4400" b="1" dirty="0"/>
              <a:t>Thank you!   </a:t>
            </a:r>
          </a:p>
          <a:p>
            <a:pPr algn="ctr">
              <a:buNone/>
            </a:pPr>
            <a:endParaRPr lang="en-US" sz="4400" dirty="0" smtClean="0"/>
          </a:p>
          <a:p>
            <a:pPr>
              <a:buNone/>
            </a:pPr>
            <a:r>
              <a:rPr lang="en-US" b="1" dirty="0" smtClean="0"/>
              <a:t>Contact </a:t>
            </a:r>
            <a:r>
              <a:rPr lang="en-US" b="1" dirty="0"/>
              <a:t>Info: </a:t>
            </a:r>
            <a:r>
              <a:rPr lang="en-US" dirty="0"/>
              <a:t/>
            </a:r>
            <a:br>
              <a:rPr lang="en-US" dirty="0"/>
            </a:br>
            <a:r>
              <a:rPr lang="en-US" dirty="0"/>
              <a:t>	Luyi Mo</a:t>
            </a:r>
            <a:br>
              <a:rPr lang="en-US" dirty="0"/>
            </a:br>
            <a:r>
              <a:rPr lang="en-US" dirty="0"/>
              <a:t>	University of Hong Kong</a:t>
            </a:r>
            <a:br>
              <a:rPr lang="en-US" dirty="0"/>
            </a:br>
            <a:r>
              <a:rPr lang="en-US" dirty="0"/>
              <a:t>	</a:t>
            </a:r>
            <a:r>
              <a:rPr lang="en-US" dirty="0" err="1"/>
              <a:t>lymo@cs.hku.hk</a:t>
            </a:r>
            <a:r>
              <a:rPr lang="en-US" dirty="0"/>
              <a:t/>
            </a:r>
            <a:br>
              <a:rPr lang="en-US" dirty="0"/>
            </a:br>
            <a:r>
              <a:rPr lang="en-US" dirty="0"/>
              <a:t>	http://</a:t>
            </a:r>
            <a:r>
              <a:rPr lang="en-US" dirty="0" err="1"/>
              <a:t>www.cs.hku.hk</a:t>
            </a:r>
            <a:r>
              <a:rPr lang="en-US" dirty="0"/>
              <a:t>/~</a:t>
            </a:r>
            <a:r>
              <a:rPr lang="en-US" dirty="0" err="1"/>
              <a:t>lymo</a:t>
            </a:r>
            <a:endParaRPr lang="zh-CN" altLang="en-US" sz="54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Solutions</a:t>
            </a:r>
            <a:endParaRPr lang="en-US" dirty="0"/>
          </a:p>
        </p:txBody>
      </p:sp>
      <p:graphicFrame>
        <p:nvGraphicFramePr>
          <p:cNvPr id="360450" name="Object 2"/>
          <p:cNvGraphicFramePr>
            <a:graphicFrameLocks noChangeAspect="1"/>
          </p:cNvGraphicFramePr>
          <p:nvPr/>
        </p:nvGraphicFramePr>
        <p:xfrm>
          <a:off x="2057400" y="1676400"/>
          <a:ext cx="3506787" cy="609600"/>
        </p:xfrm>
        <a:graphic>
          <a:graphicData uri="http://schemas.openxmlformats.org/presentationml/2006/ole">
            <mc:AlternateContent xmlns:mc="http://schemas.openxmlformats.org/markup-compatibility/2006">
              <mc:Choice xmlns:v="urn:schemas-microsoft-com:vml" Requires="v">
                <p:oleObj spid="_x0000_s372754" name="Formula" r:id="rId4" imgW="976680" imgH="169200" progId="Equation.Ribbit">
                  <p:embed/>
                </p:oleObj>
              </mc:Choice>
              <mc:Fallback>
                <p:oleObj name="Formula" r:id="rId4" imgW="976680" imgH="1692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76400"/>
                        <a:ext cx="35067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5410200" y="2286000"/>
            <a:ext cx="228600" cy="457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81400" y="2286000"/>
            <a:ext cx="284396" cy="457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3"/>
          <p:cNvSpPr/>
          <p:nvPr/>
        </p:nvSpPr>
        <p:spPr>
          <a:xfrm>
            <a:off x="5105400" y="3733800"/>
            <a:ext cx="28956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lvl="1" algn="ctr"/>
            <a:r>
              <a:rPr lang="en-US" sz="2400" b="1" dirty="0" smtClean="0">
                <a:solidFill>
                  <a:schemeClr val="bg1"/>
                </a:solidFill>
              </a:rPr>
              <a:t>LU decomposition</a:t>
            </a:r>
          </a:p>
        </p:txBody>
      </p:sp>
      <p:sp>
        <p:nvSpPr>
          <p:cNvPr id="10" name="Rounded Rectangle 3"/>
          <p:cNvSpPr/>
          <p:nvPr/>
        </p:nvSpPr>
        <p:spPr>
          <a:xfrm>
            <a:off x="381000" y="3733800"/>
            <a:ext cx="40386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lvl="1" algn="ctr"/>
            <a:r>
              <a:rPr lang="en-US" sz="2400" b="1" dirty="0" smtClean="0">
                <a:solidFill>
                  <a:schemeClr val="bg1"/>
                </a:solidFill>
              </a:rPr>
              <a:t>LU decomposition for all A’s</a:t>
            </a:r>
          </a:p>
        </p:txBody>
      </p:sp>
      <p:sp>
        <p:nvSpPr>
          <p:cNvPr id="14" name="Rounded Rectangle 3"/>
          <p:cNvSpPr/>
          <p:nvPr/>
        </p:nvSpPr>
        <p:spPr>
          <a:xfrm>
            <a:off x="5105400" y="2895600"/>
            <a:ext cx="1828800" cy="6096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en-US" sz="2400" b="1" dirty="0" smtClean="0">
                <a:solidFill>
                  <a:schemeClr val="tx1"/>
                </a:solidFill>
              </a:rPr>
              <a:t>many </a:t>
            </a:r>
            <a:r>
              <a:rPr lang="en-US" sz="2400" b="1" dirty="0" err="1" smtClean="0">
                <a:solidFill>
                  <a:schemeClr val="tx1"/>
                </a:solidFill>
              </a:rPr>
              <a:t>b’s</a:t>
            </a:r>
            <a:endParaRPr lang="en-US" sz="2400" b="1" dirty="0" smtClean="0">
              <a:solidFill>
                <a:schemeClr val="tx1"/>
              </a:solidFill>
            </a:endParaRPr>
          </a:p>
        </p:txBody>
      </p:sp>
      <p:sp>
        <p:nvSpPr>
          <p:cNvPr id="15" name="Rounded Rectangle 3"/>
          <p:cNvSpPr/>
          <p:nvPr/>
        </p:nvSpPr>
        <p:spPr>
          <a:xfrm>
            <a:off x="2209800" y="2895600"/>
            <a:ext cx="2209800" cy="6096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a:r>
              <a:rPr lang="en-US" sz="2400" b="1" dirty="0" smtClean="0">
                <a:solidFill>
                  <a:schemeClr val="tx1"/>
                </a:solidFill>
              </a:rPr>
              <a:t>many A’s</a:t>
            </a:r>
          </a:p>
        </p:txBody>
      </p:sp>
      <p:sp>
        <p:nvSpPr>
          <p:cNvPr id="16" name="Rounded Rectangle 3"/>
          <p:cNvSpPr/>
          <p:nvPr/>
        </p:nvSpPr>
        <p:spPr>
          <a:xfrm>
            <a:off x="304800" y="4495800"/>
            <a:ext cx="2514600" cy="1066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marL="0" lvl="1"/>
            <a:r>
              <a:rPr lang="en-US" sz="2000" b="1" dirty="0" smtClean="0">
                <a:solidFill>
                  <a:schemeClr val="tx1"/>
                </a:solidFill>
                <a:sym typeface="Wingdings" pitchFamily="2" charset="2"/>
              </a:rPr>
              <a:t>BF</a:t>
            </a:r>
            <a:r>
              <a:rPr lang="en-US" sz="2000" dirty="0" smtClean="0">
                <a:solidFill>
                  <a:schemeClr val="tx1"/>
                </a:solidFill>
                <a:sym typeface="Wingdings" pitchFamily="2" charset="2"/>
              </a:rPr>
              <a:t>: </a:t>
            </a:r>
            <a:r>
              <a:rPr lang="en-US" sz="2000" i="1" dirty="0" smtClean="0">
                <a:solidFill>
                  <a:schemeClr val="tx1"/>
                </a:solidFill>
                <a:sym typeface="Wingdings" pitchFamily="2" charset="2"/>
              </a:rPr>
              <a:t>T</a:t>
            </a:r>
            <a:r>
              <a:rPr lang="en-US" sz="2000" dirty="0" smtClean="0">
                <a:solidFill>
                  <a:schemeClr val="tx1"/>
                </a:solidFill>
                <a:sym typeface="Wingdings" pitchFamily="2" charset="2"/>
              </a:rPr>
              <a:t> orderings (1 ordering for 1 matrix)</a:t>
            </a:r>
          </a:p>
          <a:p>
            <a:pPr marL="0" lvl="1"/>
            <a:r>
              <a:rPr lang="en-US" sz="2000" i="1" dirty="0" smtClean="0">
                <a:solidFill>
                  <a:srgbClr val="00B0F0"/>
                </a:solidFill>
                <a:sym typeface="Wingdings" pitchFamily="2" charset="2"/>
              </a:rPr>
              <a:t>best ordering, slow</a:t>
            </a:r>
          </a:p>
        </p:txBody>
      </p:sp>
      <p:sp>
        <p:nvSpPr>
          <p:cNvPr id="21" name="Rounded Rectangle 3"/>
          <p:cNvSpPr/>
          <p:nvPr/>
        </p:nvSpPr>
        <p:spPr>
          <a:xfrm>
            <a:off x="304800" y="5715000"/>
            <a:ext cx="2514600" cy="1066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marL="0" lvl="1"/>
            <a:r>
              <a:rPr lang="en-US" sz="2000" b="1" dirty="0" smtClean="0">
                <a:solidFill>
                  <a:schemeClr val="tx1"/>
                </a:solidFill>
                <a:sym typeface="Wingdings" pitchFamily="2" charset="2"/>
              </a:rPr>
              <a:t>INC</a:t>
            </a:r>
            <a:r>
              <a:rPr lang="en-US" sz="2000" dirty="0" smtClean="0">
                <a:solidFill>
                  <a:schemeClr val="tx1"/>
                </a:solidFill>
                <a:sym typeface="Wingdings" pitchFamily="2" charset="2"/>
              </a:rPr>
              <a:t>: 1 ordering </a:t>
            </a:r>
          </a:p>
          <a:p>
            <a:pPr marL="0" lvl="1"/>
            <a:r>
              <a:rPr lang="en-US" sz="2000" dirty="0" smtClean="0">
                <a:solidFill>
                  <a:schemeClr val="tx1"/>
                </a:solidFill>
                <a:sym typeface="Wingdings" pitchFamily="2" charset="2"/>
              </a:rPr>
              <a:t>(for all matrices)</a:t>
            </a:r>
          </a:p>
          <a:p>
            <a:pPr marL="0" lvl="1"/>
            <a:r>
              <a:rPr lang="en-US" sz="2000" i="1" dirty="0" smtClean="0">
                <a:solidFill>
                  <a:srgbClr val="00B0F0"/>
                </a:solidFill>
                <a:sym typeface="Wingdings" pitchFamily="2" charset="2"/>
              </a:rPr>
              <a:t>bad ordering, slow</a:t>
            </a:r>
          </a:p>
        </p:txBody>
      </p:sp>
      <p:sp>
        <p:nvSpPr>
          <p:cNvPr id="22" name="Rounded Rectangle 3"/>
          <p:cNvSpPr/>
          <p:nvPr/>
        </p:nvSpPr>
        <p:spPr>
          <a:xfrm>
            <a:off x="3124200" y="5334000"/>
            <a:ext cx="2590800" cy="1066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lvl="1"/>
            <a:r>
              <a:rPr lang="en-US" sz="2000" b="1" dirty="0" smtClean="0">
                <a:solidFill>
                  <a:schemeClr val="tx1"/>
                </a:solidFill>
                <a:sym typeface="Wingdings" pitchFamily="2" charset="2"/>
              </a:rPr>
              <a:t>CINC</a:t>
            </a:r>
            <a:r>
              <a:rPr lang="en-US" sz="2000" dirty="0" smtClean="0">
                <a:solidFill>
                  <a:schemeClr val="tx1"/>
                </a:solidFill>
                <a:sym typeface="Wingdings" pitchFamily="2" charset="2"/>
              </a:rPr>
              <a:t>: </a:t>
            </a:r>
            <a:r>
              <a:rPr lang="en-US" sz="2000" i="1" dirty="0" smtClean="0">
                <a:solidFill>
                  <a:schemeClr val="tx1"/>
                </a:solidFill>
                <a:sym typeface="Wingdings" pitchFamily="2" charset="2"/>
              </a:rPr>
              <a:t>cluster</a:t>
            </a:r>
            <a:r>
              <a:rPr lang="en-US" sz="2000" dirty="0" smtClean="0">
                <a:solidFill>
                  <a:schemeClr val="tx1"/>
                </a:solidFill>
                <a:sym typeface="Wingdings" pitchFamily="2" charset="2"/>
              </a:rPr>
              <a:t>-based</a:t>
            </a:r>
          </a:p>
          <a:p>
            <a:pPr marL="0" lvl="1"/>
            <a:r>
              <a:rPr lang="en-US" sz="2000" i="1" dirty="0" smtClean="0">
                <a:solidFill>
                  <a:srgbClr val="00B0F0"/>
                </a:solidFill>
                <a:sym typeface="Wingdings" pitchFamily="2" charset="2"/>
              </a:rPr>
              <a:t>good ordering, fast</a:t>
            </a:r>
            <a:endParaRPr lang="en-US" sz="2000" i="1" dirty="0" smtClean="0">
              <a:solidFill>
                <a:srgbClr val="00B0F0"/>
              </a:solidFill>
            </a:endParaRPr>
          </a:p>
        </p:txBody>
      </p:sp>
      <p:sp>
        <p:nvSpPr>
          <p:cNvPr id="23" name="Rounded Rectangle 3"/>
          <p:cNvSpPr/>
          <p:nvPr/>
        </p:nvSpPr>
        <p:spPr>
          <a:xfrm>
            <a:off x="5943600" y="5105400"/>
            <a:ext cx="2819400" cy="12954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lvl="1"/>
            <a:r>
              <a:rPr lang="en-US" sz="2000" b="1" dirty="0" smtClean="0">
                <a:solidFill>
                  <a:schemeClr val="tx1"/>
                </a:solidFill>
                <a:sym typeface="Wingdings" pitchFamily="2" charset="2"/>
              </a:rPr>
              <a:t>CLUDE</a:t>
            </a:r>
            <a:r>
              <a:rPr lang="en-US" sz="2000" dirty="0" smtClean="0">
                <a:solidFill>
                  <a:schemeClr val="tx1"/>
                </a:solidFill>
                <a:sym typeface="Wingdings" pitchFamily="2" charset="2"/>
              </a:rPr>
              <a:t>: </a:t>
            </a:r>
            <a:r>
              <a:rPr lang="en-US" sz="2000" i="1" dirty="0" smtClean="0">
                <a:solidFill>
                  <a:schemeClr val="tx1"/>
                </a:solidFill>
                <a:sym typeface="Wingdings" pitchFamily="2" charset="2"/>
              </a:rPr>
              <a:t>cluster</a:t>
            </a:r>
            <a:r>
              <a:rPr lang="en-US" sz="2000" dirty="0" smtClean="0">
                <a:solidFill>
                  <a:schemeClr val="tx1"/>
                </a:solidFill>
                <a:sym typeface="Wingdings" pitchFamily="2" charset="2"/>
              </a:rPr>
              <a:t>-based, static structure</a:t>
            </a:r>
          </a:p>
          <a:p>
            <a:pPr marL="0" lvl="1"/>
            <a:r>
              <a:rPr lang="en-US" sz="2000" i="1" dirty="0" smtClean="0">
                <a:solidFill>
                  <a:srgbClr val="00B0F0"/>
                </a:solidFill>
                <a:sym typeface="Wingdings" pitchFamily="2" charset="2"/>
              </a:rPr>
              <a:t>good ordering, fastest</a:t>
            </a:r>
            <a:endParaRPr lang="en-US" sz="2000" i="1" dirty="0" smtClean="0">
              <a:solidFill>
                <a:srgbClr val="00B0F0"/>
              </a:solidFill>
            </a:endParaRPr>
          </a:p>
        </p:txBody>
      </p:sp>
      <p:cxnSp>
        <p:nvCxnSpPr>
          <p:cNvPr id="25" name="Straight Connector 24"/>
          <p:cNvCxnSpPr/>
          <p:nvPr/>
        </p:nvCxnSpPr>
        <p:spPr>
          <a:xfrm>
            <a:off x="3733800" y="4267200"/>
            <a:ext cx="2286000" cy="9144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33800" y="4267200"/>
            <a:ext cx="0" cy="106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819400" y="4267200"/>
            <a:ext cx="914400" cy="304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743200" y="4267200"/>
            <a:ext cx="990600" cy="1447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4000" dirty="0" smtClean="0"/>
              <a:t>Example2: </a:t>
            </a:r>
            <a:r>
              <a:rPr lang="en-US" sz="4000" dirty="0" smtClean="0"/>
              <a:t>Analysis of Actions to Improve PR Score</a:t>
            </a:r>
            <a:endParaRPr lang="zh-CN" altLang="en-US" sz="4000" dirty="0"/>
          </a:p>
        </p:txBody>
      </p:sp>
      <p:sp>
        <p:nvSpPr>
          <p:cNvPr id="5" name="Rounded Rectangle 3"/>
          <p:cNvSpPr/>
          <p:nvPr/>
        </p:nvSpPr>
        <p:spPr>
          <a:xfrm>
            <a:off x="1752600" y="1905000"/>
            <a:ext cx="55626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Translating the web page </a:t>
            </a:r>
          </a:p>
        </p:txBody>
      </p:sp>
      <p:sp>
        <p:nvSpPr>
          <p:cNvPr id="6" name="Rounded Rectangle 5"/>
          <p:cNvSpPr/>
          <p:nvPr/>
        </p:nvSpPr>
        <p:spPr>
          <a:xfrm>
            <a:off x="1752600" y="2514600"/>
            <a:ext cx="55626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Publicizing the web site through newsletters</a:t>
            </a:r>
          </a:p>
        </p:txBody>
      </p:sp>
      <p:sp>
        <p:nvSpPr>
          <p:cNvPr id="7" name="Rounded Rectangle 6"/>
          <p:cNvSpPr/>
          <p:nvPr/>
        </p:nvSpPr>
        <p:spPr>
          <a:xfrm>
            <a:off x="1752600" y="3124200"/>
            <a:ext cx="55626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Providing a rich site summary</a:t>
            </a:r>
          </a:p>
        </p:txBody>
      </p:sp>
      <p:sp>
        <p:nvSpPr>
          <p:cNvPr id="8" name="Rounded Rectangle 7"/>
          <p:cNvSpPr/>
          <p:nvPr/>
        </p:nvSpPr>
        <p:spPr>
          <a:xfrm>
            <a:off x="1752600" y="3810000"/>
            <a:ext cx="5562600" cy="457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tx1"/>
                </a:solidFill>
              </a:rPr>
              <a:t>…</a:t>
            </a:r>
          </a:p>
        </p:txBody>
      </p:sp>
      <p:sp>
        <p:nvSpPr>
          <p:cNvPr id="17" name="Content Placeholder 2"/>
          <p:cNvSpPr>
            <a:spLocks noGrp="1"/>
          </p:cNvSpPr>
          <p:nvPr>
            <p:ph idx="1"/>
          </p:nvPr>
        </p:nvSpPr>
        <p:spPr>
          <a:xfrm>
            <a:off x="0" y="4495800"/>
            <a:ext cx="9144000" cy="685800"/>
          </a:xfrm>
        </p:spPr>
        <p:txBody>
          <a:bodyPr>
            <a:normAutofit/>
          </a:bodyPr>
          <a:lstStyle/>
          <a:p>
            <a:pPr algn="ctr">
              <a:buNone/>
            </a:pPr>
            <a:r>
              <a:rPr lang="en-US" dirty="0" smtClean="0"/>
              <a:t>How to evaluate the effectiveness of these actions? </a:t>
            </a:r>
          </a:p>
          <a:p>
            <a:pPr lvl="1">
              <a:buNone/>
            </a:pPr>
            <a:endParaRPr lang="en-US" dirty="0" smtClean="0"/>
          </a:p>
          <a:p>
            <a:pPr lvl="1"/>
            <a:endParaRPr lang="en-US" dirty="0" smtClean="0"/>
          </a:p>
        </p:txBody>
      </p:sp>
      <p:sp>
        <p:nvSpPr>
          <p:cNvPr id="20" name="左右箭头 19"/>
          <p:cNvSpPr/>
          <p:nvPr/>
        </p:nvSpPr>
        <p:spPr>
          <a:xfrm>
            <a:off x="3276600" y="5562600"/>
            <a:ext cx="13716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
          <p:cNvSpPr/>
          <p:nvPr/>
        </p:nvSpPr>
        <p:spPr>
          <a:xfrm>
            <a:off x="304800" y="5257800"/>
            <a:ext cx="2895600" cy="792088"/>
          </a:xfrm>
          <a:prstGeom prst="roundRect">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smtClean="0">
                <a:solidFill>
                  <a:schemeClr val="tx1"/>
                </a:solidFill>
                <a:latin typeface="Calibri" pitchFamily="34" charset="0"/>
                <a:cs typeface="Calibri" pitchFamily="34" charset="0"/>
              </a:rPr>
              <a:t>Actions taken</a:t>
            </a:r>
          </a:p>
        </p:txBody>
      </p:sp>
      <p:sp>
        <p:nvSpPr>
          <p:cNvPr id="24" name="圆角矩形 2"/>
          <p:cNvSpPr/>
          <p:nvPr/>
        </p:nvSpPr>
        <p:spPr>
          <a:xfrm>
            <a:off x="4724400" y="5257800"/>
            <a:ext cx="4038600" cy="792088"/>
          </a:xfrm>
          <a:prstGeom prst="roundRect">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tx1"/>
                </a:solidFill>
              </a:rPr>
              <a:t>Changes to </a:t>
            </a:r>
            <a:r>
              <a:rPr lang="en-US" sz="2400" b="1" dirty="0" smtClean="0">
                <a:solidFill>
                  <a:schemeClr val="tx1"/>
                </a:solidFill>
              </a:rPr>
              <a:t>PR score</a:t>
            </a:r>
            <a:endParaRPr lang="zh-CN" altLang="en-US" sz="2400" dirty="0">
              <a:solidFill>
                <a:schemeClr val="tx1"/>
              </a:solidFill>
            </a:endParaRPr>
          </a:p>
        </p:txBody>
      </p:sp>
      <p:sp>
        <p:nvSpPr>
          <p:cNvPr id="11" name="TextBox 10"/>
          <p:cNvSpPr txBox="1"/>
          <p:nvPr/>
        </p:nvSpPr>
        <p:spPr>
          <a:xfrm rot="5400000">
            <a:off x="-234434" y="2901434"/>
            <a:ext cx="2362200" cy="369332"/>
          </a:xfrm>
          <a:prstGeom prst="rect">
            <a:avLst/>
          </a:prstGeom>
          <a:noFill/>
        </p:spPr>
        <p:txBody>
          <a:bodyPr wrap="square" rtlCol="0">
            <a:spAutoFit/>
          </a:bodyPr>
          <a:lstStyle/>
          <a:p>
            <a:pPr algn="ctr"/>
            <a:r>
              <a:rPr lang="en-US" altLang="zh-CN" dirty="0" smtClean="0"/>
              <a:t>Google official guide</a:t>
            </a:r>
            <a:endParaRPr lang="zh-CN" alt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Clustering Algorithm</a:t>
            </a:r>
            <a:endParaRPr lang="zh-CN" altLang="en-US" dirty="0"/>
          </a:p>
        </p:txBody>
      </p:sp>
      <p:sp>
        <p:nvSpPr>
          <p:cNvPr id="5" name="圆角矩形 2"/>
          <p:cNvSpPr/>
          <p:nvPr/>
        </p:nvSpPr>
        <p:spPr>
          <a:xfrm>
            <a:off x="747192" y="4007768"/>
            <a:ext cx="7863408" cy="2088232"/>
          </a:xfrm>
          <a:prstGeom prst="roundRect">
            <a:avLst/>
          </a:prstGeom>
          <a:solidFill>
            <a:schemeClr val="accent1">
              <a:lumMod val="20000"/>
              <a:lumOff val="80000"/>
              <a:alpha val="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400" dirty="0" smtClean="0">
                <a:solidFill>
                  <a:schemeClr val="tx1"/>
                </a:solidFill>
                <a:latin typeface="Calibri" pitchFamily="34" charset="0"/>
                <a:cs typeface="Calibri" pitchFamily="34" charset="0"/>
              </a:rPr>
              <a:t>Segmentation clustering algorithm:</a:t>
            </a:r>
          </a:p>
          <a:p>
            <a:pPr>
              <a:buFont typeface="Wingdings" pitchFamily="2" charset="2"/>
              <a:buChar char="Ø"/>
            </a:pPr>
            <a:r>
              <a:rPr lang="en-US" altLang="zh-CN" sz="2400" dirty="0" smtClean="0">
                <a:solidFill>
                  <a:schemeClr val="tx1"/>
                </a:solidFill>
                <a:latin typeface="Calibri" pitchFamily="34" charset="0"/>
                <a:cs typeface="Calibri" pitchFamily="34" charset="0"/>
              </a:rPr>
              <a:t>A cluster consists of successive snapshots</a:t>
            </a:r>
          </a:p>
          <a:p>
            <a:pPr>
              <a:buFont typeface="Wingdings" pitchFamily="2" charset="2"/>
              <a:buChar char="Ø"/>
            </a:pPr>
            <a:r>
              <a:rPr lang="en-US" altLang="zh-CN" sz="2400" dirty="0" smtClean="0">
                <a:solidFill>
                  <a:schemeClr val="tx1"/>
                </a:solidFill>
                <a:latin typeface="Calibri" pitchFamily="34" charset="0"/>
                <a:cs typeface="Calibri" pitchFamily="34" charset="0"/>
              </a:rPr>
              <a:t>A cluster satisfies:</a:t>
            </a:r>
          </a:p>
          <a:p>
            <a:pPr>
              <a:buFont typeface="Wingdings" pitchFamily="2" charset="2"/>
              <a:buChar char="Ø"/>
            </a:pPr>
            <a:endParaRPr lang="en-US" altLang="zh-CN" sz="2400" dirty="0" smtClean="0">
              <a:solidFill>
                <a:schemeClr val="tx1"/>
              </a:solidFill>
              <a:latin typeface="Calibri" pitchFamily="34" charset="0"/>
              <a:cs typeface="Calibri" pitchFamily="34" charset="0"/>
            </a:endParaRPr>
          </a:p>
          <a:p>
            <a:pPr lvl="1">
              <a:buFont typeface="Wingdings" pitchFamily="2" charset="2"/>
              <a:buChar char="Ø"/>
            </a:pPr>
            <a:endParaRPr lang="en-US" altLang="zh-CN" sz="2400" dirty="0" smtClean="0">
              <a:solidFill>
                <a:schemeClr val="tx1"/>
              </a:solidFill>
              <a:latin typeface="Calibri" pitchFamily="34" charset="0"/>
              <a:cs typeface="Calibri" pitchFamily="34" charset="0"/>
            </a:endParaRPr>
          </a:p>
        </p:txBody>
      </p:sp>
      <p:graphicFrame>
        <p:nvGraphicFramePr>
          <p:cNvPr id="6" name="Object 41"/>
          <p:cNvGraphicFramePr>
            <a:graphicFrameLocks noChangeAspect="1"/>
          </p:cNvGraphicFramePr>
          <p:nvPr/>
        </p:nvGraphicFramePr>
        <p:xfrm>
          <a:off x="1404938" y="2923604"/>
          <a:ext cx="296862" cy="300038"/>
        </p:xfrm>
        <a:graphic>
          <a:graphicData uri="http://schemas.openxmlformats.org/presentationml/2006/ole">
            <mc:AlternateContent xmlns:mc="http://schemas.openxmlformats.org/markup-compatibility/2006">
              <mc:Choice xmlns:v="urn:schemas-microsoft-com:vml" Requires="v">
                <p:oleObj spid="_x0000_s369922" name="Formula" r:id="rId4" imgW="177840" imgH="181800" progId="Equation.Ribbit">
                  <p:embed/>
                </p:oleObj>
              </mc:Choice>
              <mc:Fallback>
                <p:oleObj name="Formula" r:id="rId4" imgW="177840" imgH="1818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2923604"/>
                        <a:ext cx="296862"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1"/>
          <p:cNvGraphicFramePr>
            <a:graphicFrameLocks noChangeAspect="1"/>
          </p:cNvGraphicFramePr>
          <p:nvPr/>
        </p:nvGraphicFramePr>
        <p:xfrm>
          <a:off x="1836738" y="2923604"/>
          <a:ext cx="301625" cy="300038"/>
        </p:xfrm>
        <a:graphic>
          <a:graphicData uri="http://schemas.openxmlformats.org/presentationml/2006/ole">
            <mc:AlternateContent xmlns:mc="http://schemas.openxmlformats.org/markup-compatibility/2006">
              <mc:Choice xmlns:v="urn:schemas-microsoft-com:vml" Requires="v">
                <p:oleObj spid="_x0000_s369923" name="Formula" r:id="rId6" imgW="181800" imgH="181800" progId="Equation.Ribbit">
                  <p:embed/>
                </p:oleObj>
              </mc:Choice>
              <mc:Fallback>
                <p:oleObj name="Formula" r:id="rId6" imgW="181800" imgH="18180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6738" y="2923604"/>
                        <a:ext cx="30162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1"/>
          <p:cNvGraphicFramePr>
            <a:graphicFrameLocks noChangeAspect="1"/>
          </p:cNvGraphicFramePr>
          <p:nvPr/>
        </p:nvGraphicFramePr>
        <p:xfrm>
          <a:off x="3279775" y="2923604"/>
          <a:ext cx="300038" cy="300038"/>
        </p:xfrm>
        <a:graphic>
          <a:graphicData uri="http://schemas.openxmlformats.org/presentationml/2006/ole">
            <mc:AlternateContent xmlns:mc="http://schemas.openxmlformats.org/markup-compatibility/2006">
              <mc:Choice xmlns:v="urn:schemas-microsoft-com:vml" Requires="v">
                <p:oleObj spid="_x0000_s369924" name="Formula" r:id="rId8" imgW="181800" imgH="181800" progId="Equation.Ribbit">
                  <p:embed/>
                </p:oleObj>
              </mc:Choice>
              <mc:Fallback>
                <p:oleObj name="Formula" r:id="rId8" imgW="181800" imgH="181800" progId="Equation.Ribbit">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9775" y="2923604"/>
                        <a:ext cx="300038"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1"/>
          <p:cNvGraphicFramePr>
            <a:graphicFrameLocks noChangeAspect="1"/>
          </p:cNvGraphicFramePr>
          <p:nvPr/>
        </p:nvGraphicFramePr>
        <p:xfrm>
          <a:off x="4846638" y="2923604"/>
          <a:ext cx="301625" cy="300038"/>
        </p:xfrm>
        <a:graphic>
          <a:graphicData uri="http://schemas.openxmlformats.org/presentationml/2006/ole">
            <mc:AlternateContent xmlns:mc="http://schemas.openxmlformats.org/markup-compatibility/2006">
              <mc:Choice xmlns:v="urn:schemas-microsoft-com:vml" Requires="v">
                <p:oleObj spid="_x0000_s369925" name="Formula" r:id="rId10" imgW="182880" imgH="181800" progId="Equation.Ribbit">
                  <p:embed/>
                </p:oleObj>
              </mc:Choice>
              <mc:Fallback>
                <p:oleObj name="Formula" r:id="rId10" imgW="182880" imgH="18180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6638" y="2923604"/>
                        <a:ext cx="30162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1"/>
          <p:cNvGraphicFramePr>
            <a:graphicFrameLocks noChangeAspect="1"/>
          </p:cNvGraphicFramePr>
          <p:nvPr/>
        </p:nvGraphicFramePr>
        <p:xfrm>
          <a:off x="5824538" y="2923604"/>
          <a:ext cx="400050" cy="300038"/>
        </p:xfrm>
        <a:graphic>
          <a:graphicData uri="http://schemas.openxmlformats.org/presentationml/2006/ole">
            <mc:AlternateContent xmlns:mc="http://schemas.openxmlformats.org/markup-compatibility/2006">
              <mc:Choice xmlns:v="urn:schemas-microsoft-com:vml" Requires="v">
                <p:oleObj spid="_x0000_s369926" name="Formula" r:id="rId12" imgW="241560" imgH="181800" progId="Equation.Ribbit">
                  <p:embed/>
                </p:oleObj>
              </mc:Choice>
              <mc:Fallback>
                <p:oleObj name="Formula" r:id="rId12" imgW="241560" imgH="181800" progId="Equation.Ribbit">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4538" y="2923604"/>
                        <a:ext cx="40005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1"/>
          <p:cNvGraphicFramePr>
            <a:graphicFrameLocks noChangeAspect="1"/>
          </p:cNvGraphicFramePr>
          <p:nvPr/>
        </p:nvGraphicFramePr>
        <p:xfrm>
          <a:off x="7383463" y="2923604"/>
          <a:ext cx="396875" cy="300038"/>
        </p:xfrm>
        <a:graphic>
          <a:graphicData uri="http://schemas.openxmlformats.org/presentationml/2006/ole">
            <mc:AlternateContent xmlns:mc="http://schemas.openxmlformats.org/markup-compatibility/2006">
              <mc:Choice xmlns:v="urn:schemas-microsoft-com:vml" Requires="v">
                <p:oleObj spid="_x0000_s369927" name="Formula" r:id="rId14" imgW="241560" imgH="181800" progId="Equation.Ribbit">
                  <p:embed/>
                </p:oleObj>
              </mc:Choice>
              <mc:Fallback>
                <p:oleObj name="Formula" r:id="rId14" imgW="241560" imgH="181800" progId="Equation.Ribbit">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3463" y="2923604"/>
                        <a:ext cx="39687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1"/>
          <p:cNvGraphicFramePr>
            <a:graphicFrameLocks noChangeAspect="1"/>
          </p:cNvGraphicFramePr>
          <p:nvPr/>
        </p:nvGraphicFramePr>
        <p:xfrm>
          <a:off x="2271713" y="2923604"/>
          <a:ext cx="301625" cy="300038"/>
        </p:xfrm>
        <a:graphic>
          <a:graphicData uri="http://schemas.openxmlformats.org/presentationml/2006/ole">
            <mc:AlternateContent xmlns:mc="http://schemas.openxmlformats.org/markup-compatibility/2006">
              <mc:Choice xmlns:v="urn:schemas-microsoft-com:vml" Requires="v">
                <p:oleObj spid="_x0000_s369928" name="Formula" r:id="rId16" imgW="182880" imgH="181800" progId="Equation.Ribbit">
                  <p:embed/>
                </p:oleObj>
              </mc:Choice>
              <mc:Fallback>
                <p:oleObj name="Formula" r:id="rId16" imgW="182880" imgH="181800" progId="Equation.Ribbit">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1713" y="2923604"/>
                        <a:ext cx="30162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1"/>
          <p:cNvGraphicFramePr>
            <a:graphicFrameLocks noChangeAspect="1"/>
          </p:cNvGraphicFramePr>
          <p:nvPr/>
        </p:nvGraphicFramePr>
        <p:xfrm>
          <a:off x="2703513" y="2923604"/>
          <a:ext cx="304800" cy="300038"/>
        </p:xfrm>
        <a:graphic>
          <a:graphicData uri="http://schemas.openxmlformats.org/presentationml/2006/ole">
            <mc:AlternateContent xmlns:mc="http://schemas.openxmlformats.org/markup-compatibility/2006">
              <mc:Choice xmlns:v="urn:schemas-microsoft-com:vml" Requires="v">
                <p:oleObj spid="_x0000_s369929" name="Formula" r:id="rId18" imgW="184320" imgH="181800" progId="Equation.Ribbit">
                  <p:embed/>
                </p:oleObj>
              </mc:Choice>
              <mc:Fallback>
                <p:oleObj name="Formula" r:id="rId18" imgW="184320" imgH="181800" progId="Equation.Ribbit">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03513" y="2923604"/>
                        <a:ext cx="30480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1"/>
          <p:cNvGraphicFramePr>
            <a:graphicFrameLocks noChangeAspect="1"/>
          </p:cNvGraphicFramePr>
          <p:nvPr/>
        </p:nvGraphicFramePr>
        <p:xfrm>
          <a:off x="3783013" y="2923604"/>
          <a:ext cx="303212" cy="300038"/>
        </p:xfrm>
        <a:graphic>
          <a:graphicData uri="http://schemas.openxmlformats.org/presentationml/2006/ole">
            <mc:AlternateContent xmlns:mc="http://schemas.openxmlformats.org/markup-compatibility/2006">
              <mc:Choice xmlns:v="urn:schemas-microsoft-com:vml" Requires="v">
                <p:oleObj spid="_x0000_s369930" name="Formula" r:id="rId20" imgW="182880" imgH="181800" progId="Equation.Ribbit">
                  <p:embed/>
                </p:oleObj>
              </mc:Choice>
              <mc:Fallback>
                <p:oleObj name="Formula" r:id="rId20" imgW="182880" imgH="181800" progId="Equation.Ribbit">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83013" y="2923604"/>
                        <a:ext cx="303212"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1"/>
          <p:cNvGraphicFramePr>
            <a:graphicFrameLocks noChangeAspect="1"/>
          </p:cNvGraphicFramePr>
          <p:nvPr/>
        </p:nvGraphicFramePr>
        <p:xfrm>
          <a:off x="4260850" y="2923604"/>
          <a:ext cx="307975" cy="300038"/>
        </p:xfrm>
        <a:graphic>
          <a:graphicData uri="http://schemas.openxmlformats.org/presentationml/2006/ole">
            <mc:AlternateContent xmlns:mc="http://schemas.openxmlformats.org/markup-compatibility/2006">
              <mc:Choice xmlns:v="urn:schemas-microsoft-com:vml" Requires="v">
                <p:oleObj spid="_x0000_s369931" name="Formula" r:id="rId22" imgW="185760" imgH="181800" progId="Equation.Ribbit">
                  <p:embed/>
                </p:oleObj>
              </mc:Choice>
              <mc:Fallback>
                <p:oleObj name="Formula" r:id="rId22" imgW="185760" imgH="181800" progId="Equation.Ribbit">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60850" y="2923604"/>
                        <a:ext cx="30797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1"/>
          <p:cNvGraphicFramePr>
            <a:graphicFrameLocks noChangeAspect="1"/>
          </p:cNvGraphicFramePr>
          <p:nvPr/>
        </p:nvGraphicFramePr>
        <p:xfrm>
          <a:off x="5345113" y="2923604"/>
          <a:ext cx="301625" cy="300038"/>
        </p:xfrm>
        <a:graphic>
          <a:graphicData uri="http://schemas.openxmlformats.org/presentationml/2006/ole">
            <mc:AlternateContent xmlns:mc="http://schemas.openxmlformats.org/markup-compatibility/2006">
              <mc:Choice xmlns:v="urn:schemas-microsoft-com:vml" Requires="v">
                <p:oleObj spid="_x0000_s369932" name="Formula" r:id="rId24" imgW="182880" imgH="181800" progId="Equation.Ribbit">
                  <p:embed/>
                </p:oleObj>
              </mc:Choice>
              <mc:Fallback>
                <p:oleObj name="Formula" r:id="rId24" imgW="182880" imgH="181800" progId="Equation.Ribbit">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45113" y="2923604"/>
                        <a:ext cx="30162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41"/>
          <p:cNvGraphicFramePr>
            <a:graphicFrameLocks noChangeAspect="1"/>
          </p:cNvGraphicFramePr>
          <p:nvPr/>
        </p:nvGraphicFramePr>
        <p:xfrm>
          <a:off x="6303963" y="2923604"/>
          <a:ext cx="390525" cy="300038"/>
        </p:xfrm>
        <a:graphic>
          <a:graphicData uri="http://schemas.openxmlformats.org/presentationml/2006/ole">
            <mc:AlternateContent xmlns:mc="http://schemas.openxmlformats.org/markup-compatibility/2006">
              <mc:Choice xmlns:v="urn:schemas-microsoft-com:vml" Requires="v">
                <p:oleObj spid="_x0000_s369933" name="Formula" r:id="rId26" imgW="237600" imgH="181800" progId="Equation.Ribbit">
                  <p:embed/>
                </p:oleObj>
              </mc:Choice>
              <mc:Fallback>
                <p:oleObj name="Formula" r:id="rId26" imgW="237600" imgH="181800" progId="Equation.Ribbit">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03963" y="2923604"/>
                        <a:ext cx="390525"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41"/>
          <p:cNvGraphicFramePr>
            <a:graphicFrameLocks noChangeAspect="1"/>
          </p:cNvGraphicFramePr>
          <p:nvPr/>
        </p:nvGraphicFramePr>
        <p:xfrm>
          <a:off x="6878638" y="2923604"/>
          <a:ext cx="395287" cy="300038"/>
        </p:xfrm>
        <a:graphic>
          <a:graphicData uri="http://schemas.openxmlformats.org/presentationml/2006/ole">
            <mc:AlternateContent xmlns:mc="http://schemas.openxmlformats.org/markup-compatibility/2006">
              <mc:Choice xmlns:v="urn:schemas-microsoft-com:vml" Requires="v">
                <p:oleObj spid="_x0000_s369934" name="Formula" r:id="rId28" imgW="240120" imgH="181800" progId="Equation.Ribbit">
                  <p:embed/>
                </p:oleObj>
              </mc:Choice>
              <mc:Fallback>
                <p:oleObj name="Formula" r:id="rId28" imgW="240120" imgH="181800" progId="Equation.Ribbit">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878638" y="2923604"/>
                        <a:ext cx="395287"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ounded Rectangle 21"/>
          <p:cNvSpPr/>
          <p:nvPr/>
        </p:nvSpPr>
        <p:spPr>
          <a:xfrm>
            <a:off x="1115616" y="2684512"/>
            <a:ext cx="6912768" cy="79208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Down Arrow Callout 31"/>
          <p:cNvSpPr/>
          <p:nvPr/>
        </p:nvSpPr>
        <p:spPr>
          <a:xfrm>
            <a:off x="3491880" y="1676400"/>
            <a:ext cx="2088232" cy="1008112"/>
          </a:xfrm>
          <a:prstGeom prst="downArrowCallout">
            <a:avLst>
              <a:gd name="adj1" fmla="val 21013"/>
              <a:gd name="adj2" fmla="val 25000"/>
              <a:gd name="adj3" fmla="val 25000"/>
              <a:gd name="adj4" fmla="val 47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Calibri" pitchFamily="34" charset="0"/>
                <a:cs typeface="Calibri" pitchFamily="34" charset="0"/>
              </a:rPr>
              <a:t>EMS</a:t>
            </a:r>
            <a:endParaRPr lang="zh-CN" altLang="en-US" dirty="0">
              <a:latin typeface="Calibri" pitchFamily="34" charset="0"/>
              <a:cs typeface="Calibri" pitchFamily="34" charset="0"/>
            </a:endParaRPr>
          </a:p>
        </p:txBody>
      </p:sp>
      <p:graphicFrame>
        <p:nvGraphicFramePr>
          <p:cNvPr id="21" name="Object 2"/>
          <p:cNvGraphicFramePr>
            <a:graphicFrameLocks noChangeAspect="1"/>
          </p:cNvGraphicFramePr>
          <p:nvPr/>
        </p:nvGraphicFramePr>
        <p:xfrm>
          <a:off x="879475" y="5376863"/>
          <a:ext cx="7578725" cy="358775"/>
        </p:xfrm>
        <a:graphic>
          <a:graphicData uri="http://schemas.openxmlformats.org/presentationml/2006/ole">
            <mc:AlternateContent xmlns:mc="http://schemas.openxmlformats.org/markup-compatibility/2006">
              <mc:Choice xmlns:v="urn:schemas-microsoft-com:vml" Requires="v">
                <p:oleObj spid="_x0000_s369935" name="Formula" r:id="rId30" imgW="3661560" imgH="177840" progId="Equation.Ribbit">
                  <p:embed/>
                </p:oleObj>
              </mc:Choice>
              <mc:Fallback>
                <p:oleObj name="Formula" r:id="rId30" imgW="3661560" imgH="177840" progId="Equation.Ribbit">
                  <p:embed/>
                  <p:pic>
                    <p:nvPicPr>
                      <p:cNvPr id="0" name="Picture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79475" y="5376863"/>
                        <a:ext cx="7578725" cy="3587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6600"/>
                            </a:solidFill>
                            <a:miter lim="800000"/>
                            <a:headEnd/>
                            <a:tailEnd/>
                          </a14:hiddenLine>
                        </a:ext>
                      </a:extLst>
                    </p:spPr>
                  </p:pic>
                </p:oleObj>
              </mc:Fallback>
            </mc:AlternateContent>
          </a:graphicData>
        </a:graphic>
      </p:graphicFrame>
      <p:cxnSp>
        <p:nvCxnSpPr>
          <p:cNvPr id="22" name="Straight Connector 24"/>
          <p:cNvCxnSpPr/>
          <p:nvPr/>
        </p:nvCxnSpPr>
        <p:spPr>
          <a:xfrm rot="5400000">
            <a:off x="611560" y="3044552"/>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5400000">
            <a:off x="6084168" y="3044552"/>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30"/>
          <p:cNvCxnSpPr/>
          <p:nvPr/>
        </p:nvCxnSpPr>
        <p:spPr>
          <a:xfrm rot="5400000">
            <a:off x="3995936" y="3044552"/>
            <a:ext cx="144016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4144" name="Object 16"/>
          <p:cNvGraphicFramePr>
            <a:graphicFrameLocks noChangeAspect="1"/>
          </p:cNvGraphicFramePr>
          <p:nvPr/>
        </p:nvGraphicFramePr>
        <p:xfrm>
          <a:off x="2906713" y="3586163"/>
          <a:ext cx="282575" cy="298450"/>
        </p:xfrm>
        <a:graphic>
          <a:graphicData uri="http://schemas.openxmlformats.org/presentationml/2006/ole">
            <mc:AlternateContent xmlns:mc="http://schemas.openxmlformats.org/markup-compatibility/2006">
              <mc:Choice xmlns:v="urn:schemas-microsoft-com:vml" Requires="v">
                <p:oleObj spid="_x0000_s369936" name="Formula" r:id="rId32" imgW="170280" imgH="180360" progId="Equation.Ribbit">
                  <p:embed/>
                </p:oleObj>
              </mc:Choice>
              <mc:Fallback>
                <p:oleObj name="Formula" r:id="rId32" imgW="170280" imgH="180360" progId="Equation.Ribbit">
                  <p:embed/>
                  <p:pic>
                    <p:nvPicPr>
                      <p:cNvPr id="0" name="Picture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906713" y="3586163"/>
                        <a:ext cx="2825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45" name="Object 17"/>
          <p:cNvGraphicFramePr>
            <a:graphicFrameLocks noChangeAspect="1"/>
          </p:cNvGraphicFramePr>
          <p:nvPr/>
        </p:nvGraphicFramePr>
        <p:xfrm>
          <a:off x="5635625" y="3581400"/>
          <a:ext cx="290513" cy="298450"/>
        </p:xfrm>
        <a:graphic>
          <a:graphicData uri="http://schemas.openxmlformats.org/presentationml/2006/ole">
            <mc:AlternateContent xmlns:mc="http://schemas.openxmlformats.org/markup-compatibility/2006">
              <mc:Choice xmlns:v="urn:schemas-microsoft-com:vml" Requires="v">
                <p:oleObj spid="_x0000_s369937" name="Formula" r:id="rId34" imgW="174240" imgH="180360" progId="Equation.Ribbit">
                  <p:embed/>
                </p:oleObj>
              </mc:Choice>
              <mc:Fallback>
                <p:oleObj name="Formula" r:id="rId34" imgW="174240" imgH="180360" progId="Equation.Ribbit">
                  <p:embed/>
                  <p:pic>
                    <p:nvPicPr>
                      <p:cNvPr id="0" name="Picture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35625" y="3581400"/>
                        <a:ext cx="29051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46" name="Object 18"/>
          <p:cNvGraphicFramePr>
            <a:graphicFrameLocks noChangeAspect="1"/>
          </p:cNvGraphicFramePr>
          <p:nvPr/>
        </p:nvGraphicFramePr>
        <p:xfrm>
          <a:off x="7239000" y="3581400"/>
          <a:ext cx="290513" cy="298450"/>
        </p:xfrm>
        <a:graphic>
          <a:graphicData uri="http://schemas.openxmlformats.org/presentationml/2006/ole">
            <mc:AlternateContent xmlns:mc="http://schemas.openxmlformats.org/markup-compatibility/2006">
              <mc:Choice xmlns:v="urn:schemas-microsoft-com:vml" Requires="v">
                <p:oleObj spid="_x0000_s369938" name="Formula" r:id="rId36" imgW="174240" imgH="180360" progId="Equation.Ribbit">
                  <p:embed/>
                </p:oleObj>
              </mc:Choice>
              <mc:Fallback>
                <p:oleObj name="Formula" r:id="rId36" imgW="174240" imgH="180360" progId="Equation.Ribbit">
                  <p:embed/>
                  <p:pic>
                    <p:nvPicPr>
                      <p:cNvPr id="0" name="Picture 1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239000" y="3581400"/>
                        <a:ext cx="29051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4724400" y="3581400"/>
            <a:ext cx="3352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17 -8.67052E-7 L 0.20486 -8.67052E-7 " pathEditMode="relative" ptsTypes="AA">
                                      <p:cBhvr>
                                        <p:cTn id="11" dur="2000" fill="hold"/>
                                        <p:tgtEl>
                                          <p:spTgt spid="2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2"/>
                                        </p:tgtEl>
                                        <p:attrNameLst>
                                          <p:attrName>style.visibility</p:attrName>
                                        </p:attrNameLst>
                                      </p:cBhvr>
                                      <p:to>
                                        <p:strVal val="hidden"/>
                                      </p:to>
                                    </p:set>
                                  </p:childTnLst>
                                </p:cTn>
                              </p:par>
                              <p:par>
                                <p:cTn id="16" presetID="3"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p:txBody>
          <a:bodyPr>
            <a:normAutofit/>
          </a:bodyPr>
          <a:lstStyle/>
          <a:p>
            <a:r>
              <a:rPr lang="en-US" altLang="zh-CN" dirty="0" smtClean="0"/>
              <a:t>Distributed algorithms</a:t>
            </a:r>
          </a:p>
          <a:p>
            <a:endParaRPr lang="en-US" altLang="zh-CN" dirty="0" smtClean="0"/>
          </a:p>
          <a:p>
            <a:r>
              <a:rPr lang="en-US" altLang="zh-CN" dirty="0" smtClean="0"/>
              <a:t>Key moment detection</a:t>
            </a:r>
          </a:p>
          <a:p>
            <a:pPr lvl="1"/>
            <a:r>
              <a:rPr lang="en-US" altLang="zh-CN" sz="2400" dirty="0" smtClean="0"/>
              <a:t>Key moment  of a measure over an EGS: the moment at which the measure score changes dramatically </a:t>
            </a:r>
            <a:endParaRPr lang="zh-CN" altLang="en-US" sz="24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LUDEM-QC Problem </a:t>
            </a:r>
            <a:r>
              <a:rPr lang="en-US" sz="3600" dirty="0" smtClean="0"/>
              <a:t>(For Symmetric EMS)</a:t>
            </a:r>
            <a:endParaRPr lang="en-US" dirty="0"/>
          </a:p>
        </p:txBody>
      </p:sp>
      <p:graphicFrame>
        <p:nvGraphicFramePr>
          <p:cNvPr id="38914" name="Object 2"/>
          <p:cNvGraphicFramePr>
            <a:graphicFrameLocks noChangeAspect="1"/>
          </p:cNvGraphicFramePr>
          <p:nvPr/>
        </p:nvGraphicFramePr>
        <p:xfrm>
          <a:off x="457200" y="4038600"/>
          <a:ext cx="7858125" cy="1806575"/>
        </p:xfrm>
        <a:graphic>
          <a:graphicData uri="http://schemas.openxmlformats.org/presentationml/2006/ole">
            <mc:AlternateContent xmlns:mc="http://schemas.openxmlformats.org/markup-compatibility/2006">
              <mc:Choice xmlns:v="urn:schemas-microsoft-com:vml" Requires="v">
                <p:oleObj spid="_x0000_s356385" name="Formula" r:id="rId4" imgW="3963960" imgH="910800" progId="Equation.Ribbit">
                  <p:embed/>
                </p:oleObj>
              </mc:Choice>
              <mc:Fallback>
                <p:oleObj name="Formula" r:id="rId4" imgW="3963960" imgH="9108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038600"/>
                        <a:ext cx="7858125"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3"/>
          <p:cNvGraphicFramePr>
            <a:graphicFrameLocks noChangeAspect="1"/>
          </p:cNvGraphicFramePr>
          <p:nvPr/>
        </p:nvGraphicFramePr>
        <p:xfrm>
          <a:off x="1981200" y="1676400"/>
          <a:ext cx="4098925" cy="781050"/>
        </p:xfrm>
        <a:graphic>
          <a:graphicData uri="http://schemas.openxmlformats.org/presentationml/2006/ole">
            <mc:AlternateContent xmlns:mc="http://schemas.openxmlformats.org/markup-compatibility/2006">
              <mc:Choice xmlns:v="urn:schemas-microsoft-com:vml" Requires="v">
                <p:oleObj spid="_x0000_s356386" name="Formula" r:id="rId6" imgW="2067840" imgH="393840" progId="Equation.Ribbit">
                  <p:embed/>
                </p:oleObj>
              </mc:Choice>
              <mc:Fallback>
                <p:oleObj name="Formula" r:id="rId6" imgW="2067840" imgH="39384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676400"/>
                        <a:ext cx="40989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loud Callout 5"/>
          <p:cNvSpPr/>
          <p:nvPr/>
        </p:nvSpPr>
        <p:spPr>
          <a:xfrm>
            <a:off x="2286000" y="2743200"/>
            <a:ext cx="4114800" cy="1066800"/>
          </a:xfrm>
          <a:prstGeom prst="cloudCallout">
            <a:avLst>
              <a:gd name="adj1" fmla="val 27890"/>
              <a:gd name="adj2" fmla="val -12118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 can be easily computed for symmetric matrices</a:t>
            </a:r>
            <a:endParaRPr lang="en-US" dirty="0">
              <a:solidFill>
                <a:schemeClr val="tx1"/>
              </a:solidFill>
            </a:endParaRPr>
          </a:p>
        </p:txBody>
      </p:sp>
      <p:sp>
        <p:nvSpPr>
          <p:cNvPr id="8" name="Rectangle 7"/>
          <p:cNvSpPr/>
          <p:nvPr/>
        </p:nvSpPr>
        <p:spPr>
          <a:xfrm>
            <a:off x="6400800" y="5029200"/>
            <a:ext cx="20574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for LUDEM-QC </a:t>
            </a:r>
            <a:endParaRPr lang="en-US" dirty="0"/>
          </a:p>
        </p:txBody>
      </p:sp>
      <p:sp>
        <p:nvSpPr>
          <p:cNvPr id="3" name="Content Placeholder 2"/>
          <p:cNvSpPr>
            <a:spLocks noGrp="1"/>
          </p:cNvSpPr>
          <p:nvPr>
            <p:ph idx="1"/>
          </p:nvPr>
        </p:nvSpPr>
        <p:spPr>
          <a:xfrm>
            <a:off x="457200" y="3962400"/>
            <a:ext cx="8229600" cy="2163763"/>
          </a:xfrm>
        </p:spPr>
        <p:txBody>
          <a:bodyPr>
            <a:normAutofit fontScale="92500"/>
          </a:bodyPr>
          <a:lstStyle/>
          <a:p>
            <a:pPr>
              <a:buNone/>
            </a:pPr>
            <a:r>
              <a:rPr lang="en-US" dirty="0" smtClean="0"/>
              <a:t>Key: Control the size of the cluster</a:t>
            </a:r>
          </a:p>
          <a:p>
            <a:r>
              <a:rPr lang="en-US" dirty="0" smtClean="0"/>
              <a:t>The smaller the cluster is, the higher the chance the CINC or CLUDE satisfy the quality constraint</a:t>
            </a:r>
          </a:p>
          <a:p>
            <a:r>
              <a:rPr lang="en-US" dirty="0" smtClean="0"/>
              <a:t>Beta-clustering algorithms are thus proposed</a:t>
            </a:r>
          </a:p>
        </p:txBody>
      </p:sp>
      <p:graphicFrame>
        <p:nvGraphicFramePr>
          <p:cNvPr id="43010" name="Object 2"/>
          <p:cNvGraphicFramePr>
            <a:graphicFrameLocks noChangeAspect="1"/>
          </p:cNvGraphicFramePr>
          <p:nvPr/>
        </p:nvGraphicFramePr>
        <p:xfrm>
          <a:off x="604838" y="1524000"/>
          <a:ext cx="7867650" cy="1806575"/>
        </p:xfrm>
        <a:graphic>
          <a:graphicData uri="http://schemas.openxmlformats.org/presentationml/2006/ole">
            <mc:AlternateContent xmlns:mc="http://schemas.openxmlformats.org/markup-compatibility/2006">
              <mc:Choice xmlns:v="urn:schemas-microsoft-com:vml" Requires="v">
                <p:oleObj spid="_x0000_s357394" name="Formula" r:id="rId4" imgW="3969000" imgH="910800" progId="Equation.Ribbit">
                  <p:embed/>
                </p:oleObj>
              </mc:Choice>
              <mc:Fallback>
                <p:oleObj name="Formula" r:id="rId4" imgW="3969000" imgH="9108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8" y="1524000"/>
                        <a:ext cx="7867650"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6553200" y="2514600"/>
            <a:ext cx="20574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Dataset</a:t>
            </a: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609600" y="1905000"/>
            <a:ext cx="7764361" cy="36896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48130" name="Picture 2"/>
          <p:cNvPicPr>
            <a:picLocks noChangeAspect="1" noChangeArrowheads="1"/>
          </p:cNvPicPr>
          <p:nvPr/>
        </p:nvPicPr>
        <p:blipFill>
          <a:blip r:embed="rId3" cstate="print"/>
          <a:srcRect/>
          <a:stretch>
            <a:fillRect/>
          </a:stretch>
        </p:blipFill>
        <p:spPr bwMode="auto">
          <a:xfrm>
            <a:off x="533400" y="1447800"/>
            <a:ext cx="7277100" cy="4772921"/>
          </a:xfrm>
          <a:prstGeom prst="rect">
            <a:avLst/>
          </a:prstGeom>
          <a:noFill/>
          <a:ln w="9525">
            <a:noFill/>
            <a:miter lim="800000"/>
            <a:headEnd/>
            <a:tailEnd/>
          </a:ln>
        </p:spPr>
      </p:pic>
      <p:sp>
        <p:nvSpPr>
          <p:cNvPr id="6" name="Rectangle 5"/>
          <p:cNvSpPr/>
          <p:nvPr/>
        </p:nvSpPr>
        <p:spPr>
          <a:xfrm>
            <a:off x="3352800" y="4267200"/>
            <a:ext cx="12954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5410200"/>
            <a:ext cx="76962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 1992, IBM and HARRIS announced their alliance to share technology </a:t>
            </a:r>
            <a:endParaRPr lang="en-US" dirty="0">
              <a:solidFill>
                <a:schemeClr val="tx1"/>
              </a:solidFill>
            </a:endParaRPr>
          </a:p>
        </p:txBody>
      </p:sp>
      <p:sp>
        <p:nvSpPr>
          <p:cNvPr id="8" name="Rectangle 7"/>
          <p:cNvSpPr/>
          <p:nvPr/>
        </p:nvSpPr>
        <p:spPr>
          <a:xfrm>
            <a:off x="609600" y="6248400"/>
            <a:ext cx="76962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Aharoni" pitchFamily="2" charset="-79"/>
              </a:rPr>
              <a:t>HARRIS’s stock price hit a closing high shortly after the announcement</a:t>
            </a:r>
            <a:endParaRPr lang="en-US" dirty="0">
              <a:solidFill>
                <a:schemeClr val="tx1"/>
              </a:solidFill>
              <a:cs typeface="Aharoni" pitchFamily="2" charset="-79"/>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3"/>
          <p:cNvSpPr/>
          <p:nvPr/>
        </p:nvSpPr>
        <p:spPr>
          <a:xfrm>
            <a:off x="3510150" y="4050475"/>
            <a:ext cx="20574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1" algn="ctr"/>
            <a:endParaRPr lang="en-US" dirty="0" smtClean="0">
              <a:solidFill>
                <a:schemeClr val="tx1"/>
              </a:solidFill>
            </a:endParaRPr>
          </a:p>
        </p:txBody>
      </p:sp>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14" name="同侧圆角矩形 13"/>
          <p:cNvSpPr/>
          <p:nvPr/>
        </p:nvSpPr>
        <p:spPr>
          <a:xfrm>
            <a:off x="304800" y="3124200"/>
            <a:ext cx="8458200" cy="6858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smtClean="0">
                <a:solidFill>
                  <a:schemeClr val="tx1"/>
                </a:solidFill>
              </a:rPr>
              <a:t>A common property: Computing them requires solving  linear systems</a:t>
            </a:r>
            <a:endParaRPr lang="zh-CN" altLang="en-US" sz="2200" b="1" dirty="0">
              <a:solidFill>
                <a:schemeClr val="tx1"/>
              </a:solidFill>
            </a:endParaRPr>
          </a:p>
        </p:txBody>
      </p:sp>
      <p:sp>
        <p:nvSpPr>
          <p:cNvPr id="6" name="矩形 5"/>
          <p:cNvSpPr/>
          <p:nvPr/>
        </p:nvSpPr>
        <p:spPr>
          <a:xfrm>
            <a:off x="1219200" y="1905000"/>
            <a:ext cx="6629400" cy="584775"/>
          </a:xfrm>
          <a:prstGeom prst="rect">
            <a:avLst/>
          </a:prstGeom>
        </p:spPr>
        <p:txBody>
          <a:bodyPr wrap="square">
            <a:spAutoFit/>
          </a:bodyPr>
          <a:lstStyle/>
          <a:p>
            <a:pPr algn="ctr"/>
            <a:r>
              <a:rPr lang="en-US" altLang="zh-CN" sz="3200" b="1" dirty="0" smtClean="0"/>
              <a:t>PR    SALSA   PPR    DHT    RWR</a:t>
            </a:r>
          </a:p>
        </p:txBody>
      </p:sp>
      <p:sp>
        <p:nvSpPr>
          <p:cNvPr id="7" name="右大括号 6"/>
          <p:cNvSpPr/>
          <p:nvPr/>
        </p:nvSpPr>
        <p:spPr>
          <a:xfrm rot="5400000">
            <a:off x="4229100" y="114302"/>
            <a:ext cx="609602" cy="52578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Rounded Rectangle 3"/>
          <p:cNvSpPr/>
          <p:nvPr/>
        </p:nvSpPr>
        <p:spPr>
          <a:xfrm>
            <a:off x="228600" y="4495800"/>
            <a:ext cx="2667000" cy="4572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dirty="0" smtClean="0">
                <a:solidFill>
                  <a:schemeClr val="tx1"/>
                </a:solidFill>
              </a:rPr>
              <a:t># of nodes in the graph: </a:t>
            </a:r>
            <a:r>
              <a:rPr lang="en-US" b="1" dirty="0" smtClean="0">
                <a:solidFill>
                  <a:schemeClr val="tx1"/>
                </a:solidFill>
              </a:rPr>
              <a:t>n</a:t>
            </a:r>
          </a:p>
        </p:txBody>
      </p:sp>
      <p:sp>
        <p:nvSpPr>
          <p:cNvPr id="11" name="Rounded Rectangle 3"/>
          <p:cNvSpPr/>
          <p:nvPr/>
        </p:nvSpPr>
        <p:spPr>
          <a:xfrm>
            <a:off x="533400" y="5181600"/>
            <a:ext cx="2209800" cy="12954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smtClean="0">
                <a:solidFill>
                  <a:schemeClr val="tx1"/>
                </a:solidFill>
              </a:rPr>
              <a:t>A</a:t>
            </a:r>
            <a:r>
              <a:rPr lang="en-US" dirty="0" smtClean="0">
                <a:solidFill>
                  <a:schemeClr val="tx1"/>
                </a:solidFill>
              </a:rPr>
              <a:t>: n x n matrix, captures the graph structure</a:t>
            </a:r>
          </a:p>
        </p:txBody>
      </p:sp>
      <p:sp>
        <p:nvSpPr>
          <p:cNvPr id="8" name="Rounded Rectangle 3"/>
          <p:cNvSpPr/>
          <p:nvPr/>
        </p:nvSpPr>
        <p:spPr>
          <a:xfrm>
            <a:off x="6248400" y="5181600"/>
            <a:ext cx="2362200" cy="12954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smtClean="0">
                <a:solidFill>
                  <a:schemeClr val="tx1"/>
                </a:solidFill>
              </a:rPr>
              <a:t>b</a:t>
            </a:r>
            <a:r>
              <a:rPr lang="en-US" dirty="0" smtClean="0">
                <a:solidFill>
                  <a:schemeClr val="tx1"/>
                </a:solidFill>
              </a:rPr>
              <a:t>: vector of size n, depends on the measures computed, </a:t>
            </a:r>
            <a:r>
              <a:rPr lang="en-US" b="1" dirty="0" smtClean="0">
                <a:solidFill>
                  <a:schemeClr val="tx1"/>
                </a:solidFill>
              </a:rPr>
              <a:t>input query vector</a:t>
            </a:r>
          </a:p>
        </p:txBody>
      </p:sp>
      <p:graphicFrame>
        <p:nvGraphicFramePr>
          <p:cNvPr id="330753" name="Object 1"/>
          <p:cNvGraphicFramePr>
            <a:graphicFrameLocks noChangeAspect="1"/>
          </p:cNvGraphicFramePr>
          <p:nvPr/>
        </p:nvGraphicFramePr>
        <p:xfrm>
          <a:off x="3733799" y="4114800"/>
          <a:ext cx="1617811" cy="533400"/>
        </p:xfrm>
        <a:graphic>
          <a:graphicData uri="http://schemas.openxmlformats.org/presentationml/2006/ole">
            <mc:AlternateContent xmlns:mc="http://schemas.openxmlformats.org/markup-compatibility/2006">
              <mc:Choice xmlns:v="urn:schemas-microsoft-com:vml" Requires="v">
                <p:oleObj spid="_x0000_s330769" name="Formula" r:id="rId4" imgW="514440" imgH="169200" progId="Equation.Ribbit">
                  <p:embed/>
                </p:oleObj>
              </mc:Choice>
              <mc:Fallback>
                <p:oleObj name="Formula" r:id="rId4" imgW="514440" imgH="169200" progId="Equation.Ribbit">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799" y="4114800"/>
                        <a:ext cx="1617811"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ounded Rectangle 3"/>
          <p:cNvSpPr/>
          <p:nvPr/>
        </p:nvSpPr>
        <p:spPr>
          <a:xfrm>
            <a:off x="3352800" y="5181600"/>
            <a:ext cx="2438400" cy="12954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smtClean="0">
                <a:solidFill>
                  <a:schemeClr val="tx1"/>
                </a:solidFill>
              </a:rPr>
              <a:t>x</a:t>
            </a:r>
            <a:r>
              <a:rPr lang="en-US" dirty="0" smtClean="0">
                <a:solidFill>
                  <a:schemeClr val="tx1"/>
                </a:solidFill>
              </a:rPr>
              <a:t>: vector of size n, gives the measures of the nodes in the graph</a:t>
            </a:r>
            <a:endParaRPr lang="en-US" b="1" dirty="0" smtClean="0">
              <a:solidFill>
                <a:schemeClr val="tx1"/>
              </a:solidFill>
            </a:endParaRPr>
          </a:p>
        </p:txBody>
      </p:sp>
      <p:cxnSp>
        <p:nvCxnSpPr>
          <p:cNvPr id="16" name="Straight Arrow Connector 15"/>
          <p:cNvCxnSpPr/>
          <p:nvPr/>
        </p:nvCxnSpPr>
        <p:spPr>
          <a:xfrm flipH="1">
            <a:off x="2743200" y="4572000"/>
            <a:ext cx="1122596" cy="60960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267200" y="4572000"/>
            <a:ext cx="0" cy="53340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37396" y="4572000"/>
            <a:ext cx="1239604" cy="53340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sz="3600" dirty="0" smtClean="0"/>
              <a:t>Example: Random Walk with Restart RWR</a:t>
            </a:r>
            <a:endParaRPr lang="en-US" sz="3600" dirty="0"/>
          </a:p>
        </p:txBody>
      </p:sp>
      <p:sp>
        <p:nvSpPr>
          <p:cNvPr id="9" name="Oval 8"/>
          <p:cNvSpPr/>
          <p:nvPr/>
        </p:nvSpPr>
        <p:spPr>
          <a:xfrm>
            <a:off x="22860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微软雅黑" pitchFamily="34" charset="-122"/>
                <a:ea typeface="微软雅黑" pitchFamily="34" charset="-122"/>
              </a:rPr>
              <a:t>u</a:t>
            </a:r>
          </a:p>
        </p:txBody>
      </p:sp>
      <p:cxnSp>
        <p:nvCxnSpPr>
          <p:cNvPr id="12" name="Straight Arrow Connector 11"/>
          <p:cNvCxnSpPr>
            <a:stCxn id="9" idx="0"/>
            <a:endCxn id="20" idx="2"/>
          </p:cNvCxnSpPr>
          <p:nvPr/>
        </p:nvCxnSpPr>
        <p:spPr>
          <a:xfrm flipV="1">
            <a:off x="2476500" y="1943100"/>
            <a:ext cx="9525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429000" y="1752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p>
        </p:txBody>
      </p:sp>
      <p:sp>
        <p:nvSpPr>
          <p:cNvPr id="22" name="Oval 21"/>
          <p:cNvSpPr/>
          <p:nvPr/>
        </p:nvSpPr>
        <p:spPr>
          <a:xfrm>
            <a:off x="5867400" y="2590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p>
        </p:txBody>
      </p:sp>
      <p:sp>
        <p:nvSpPr>
          <p:cNvPr id="24" name="Oval 23"/>
          <p:cNvSpPr/>
          <p:nvPr/>
        </p:nvSpPr>
        <p:spPr>
          <a:xfrm>
            <a:off x="50292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p>
        </p:txBody>
      </p:sp>
      <p:cxnSp>
        <p:nvCxnSpPr>
          <p:cNvPr id="42" name="Straight Arrow Connector 41"/>
          <p:cNvCxnSpPr>
            <a:stCxn id="9" idx="6"/>
            <a:endCxn id="22" idx="1"/>
          </p:cNvCxnSpPr>
          <p:nvPr/>
        </p:nvCxnSpPr>
        <p:spPr>
          <a:xfrm flipV="1">
            <a:off x="2667000" y="2646596"/>
            <a:ext cx="3256196" cy="58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7"/>
            <a:endCxn id="24" idx="2"/>
          </p:cNvCxnSpPr>
          <p:nvPr/>
        </p:nvCxnSpPr>
        <p:spPr>
          <a:xfrm>
            <a:off x="3754204" y="1808396"/>
            <a:ext cx="1274996" cy="210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4" idx="3"/>
            <a:endCxn id="9" idx="7"/>
          </p:cNvCxnSpPr>
          <p:nvPr/>
        </p:nvCxnSpPr>
        <p:spPr>
          <a:xfrm flipH="1">
            <a:off x="2611204" y="2154004"/>
            <a:ext cx="2473792" cy="416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2" idx="1"/>
            <a:endCxn id="24" idx="4"/>
          </p:cNvCxnSpPr>
          <p:nvPr/>
        </p:nvCxnSpPr>
        <p:spPr>
          <a:xfrm flipH="1" flipV="1">
            <a:off x="5219700" y="2209800"/>
            <a:ext cx="703496" cy="436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Smiley Face 94"/>
          <p:cNvSpPr/>
          <p:nvPr/>
        </p:nvSpPr>
        <p:spPr>
          <a:xfrm>
            <a:off x="2286000" y="2514600"/>
            <a:ext cx="381000" cy="381000"/>
          </a:xfrm>
          <a:prstGeom prst="smileyFac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676400" y="3099932"/>
            <a:ext cx="5791200" cy="1091068"/>
          </a:xfrm>
          <a:prstGeom prst="rect">
            <a:avLst/>
          </a:prstGeom>
          <a:noFill/>
        </p:spPr>
        <p:txBody>
          <a:bodyPr wrap="square" rtlCol="0">
            <a:spAutoFit/>
          </a:bodyPr>
          <a:lstStyle/>
          <a:p>
            <a:pPr>
              <a:lnSpc>
                <a:spcPct val="110000"/>
              </a:lnSpc>
            </a:pPr>
            <a:r>
              <a:rPr lang="en-US" sz="2000" dirty="0" smtClean="0"/>
              <a:t>With a probability d, transit to a neighboring node</a:t>
            </a:r>
          </a:p>
          <a:p>
            <a:pPr>
              <a:lnSpc>
                <a:spcPct val="110000"/>
              </a:lnSpc>
            </a:pPr>
            <a:r>
              <a:rPr lang="en-US" sz="2000" dirty="0" smtClean="0"/>
              <a:t>With a probability (1-d), transit to the starting node</a:t>
            </a:r>
          </a:p>
          <a:p>
            <a:pPr>
              <a:lnSpc>
                <a:spcPct val="110000"/>
              </a:lnSpc>
            </a:pPr>
            <a:r>
              <a:rPr lang="en-US" sz="2000" b="1" dirty="0" smtClean="0"/>
              <a:t>x</a:t>
            </a:r>
            <a:r>
              <a:rPr lang="en-US" sz="2000" b="1" baseline="-25000" dirty="0" smtClean="0"/>
              <a:t> </a:t>
            </a:r>
            <a:r>
              <a:rPr lang="en-US" sz="2000" dirty="0" smtClean="0">
                <a:sym typeface="Wingdings" pitchFamily="2" charset="2"/>
              </a:rPr>
              <a:t>(v)</a:t>
            </a:r>
            <a:r>
              <a:rPr lang="en-US" sz="2000" dirty="0" smtClean="0"/>
              <a:t> steady-state probability that we are at  node v</a:t>
            </a:r>
          </a:p>
        </p:txBody>
      </p:sp>
      <p:graphicFrame>
        <p:nvGraphicFramePr>
          <p:cNvPr id="358406" name="Object 6"/>
          <p:cNvGraphicFramePr>
            <a:graphicFrameLocks noChangeAspect="1"/>
          </p:cNvGraphicFramePr>
          <p:nvPr/>
        </p:nvGraphicFramePr>
        <p:xfrm>
          <a:off x="1359021" y="4343400"/>
          <a:ext cx="5651379" cy="1420812"/>
        </p:xfrm>
        <a:graphic>
          <a:graphicData uri="http://schemas.openxmlformats.org/presentationml/2006/ole">
            <mc:AlternateContent xmlns:mc="http://schemas.openxmlformats.org/markup-compatibility/2006">
              <mc:Choice xmlns:v="urn:schemas-microsoft-com:vml" Requires="v">
                <p:oleObj spid="_x0000_s358422" name="Formula" r:id="rId4" imgW="3029040" imgH="758520" progId="Equation.Ribbit">
                  <p:embed/>
                </p:oleObj>
              </mc:Choice>
              <mc:Fallback>
                <p:oleObj name="Formula" r:id="rId4" imgW="3029040" imgH="758520" progId="Equation.Ribbit">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21" y="4343400"/>
                        <a:ext cx="5651379"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ounded Rectangle 3"/>
          <p:cNvSpPr/>
          <p:nvPr/>
        </p:nvSpPr>
        <p:spPr>
          <a:xfrm>
            <a:off x="1752600" y="5943600"/>
            <a:ext cx="1828800" cy="7620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smtClean="0">
                <a:solidFill>
                  <a:schemeClr val="tx1"/>
                </a:solidFill>
              </a:rPr>
              <a:t>A</a:t>
            </a:r>
            <a:r>
              <a:rPr lang="en-US" dirty="0" smtClean="0">
                <a:solidFill>
                  <a:schemeClr val="tx1"/>
                </a:solidFill>
              </a:rPr>
              <a:t>: derived from the graph</a:t>
            </a:r>
          </a:p>
        </p:txBody>
      </p:sp>
      <p:sp>
        <p:nvSpPr>
          <p:cNvPr id="23" name="Rounded Rectangle 3"/>
          <p:cNvSpPr/>
          <p:nvPr/>
        </p:nvSpPr>
        <p:spPr>
          <a:xfrm>
            <a:off x="6324600" y="5943600"/>
            <a:ext cx="1752600" cy="7620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smtClean="0">
                <a:solidFill>
                  <a:schemeClr val="tx1"/>
                </a:solidFill>
              </a:rPr>
              <a:t>b</a:t>
            </a:r>
            <a:r>
              <a:rPr lang="en-US" dirty="0" smtClean="0">
                <a:solidFill>
                  <a:schemeClr val="tx1"/>
                </a:solidFill>
              </a:rPr>
              <a:t>: RWR with starting node 1</a:t>
            </a:r>
          </a:p>
        </p:txBody>
      </p:sp>
      <p:sp>
        <p:nvSpPr>
          <p:cNvPr id="25" name="Rounded Rectangle 3"/>
          <p:cNvSpPr/>
          <p:nvPr/>
        </p:nvSpPr>
        <p:spPr>
          <a:xfrm>
            <a:off x="4388925" y="5943600"/>
            <a:ext cx="1630875" cy="762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b="1" dirty="0" smtClean="0">
                <a:solidFill>
                  <a:schemeClr val="tx1"/>
                </a:solidFill>
              </a:rPr>
              <a:t>x</a:t>
            </a:r>
            <a:r>
              <a:rPr lang="en-US" dirty="0" smtClean="0">
                <a:solidFill>
                  <a:schemeClr val="tx1"/>
                </a:solidFill>
              </a:rPr>
              <a:t>: RWR scores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8.60315E-7 L 0.125 -0.11101 " pathEditMode="relative" rAng="0" ptsTypes="AA">
                                      <p:cBhvr>
                                        <p:cTn id="6" dur="1000" fill="hold"/>
                                        <p:tgtEl>
                                          <p:spTgt spid="95"/>
                                        </p:tgtEl>
                                        <p:attrNameLst>
                                          <p:attrName>ppt_x</p:attrName>
                                          <p:attrName>ppt_y</p:attrName>
                                        </p:attrNameLst>
                                      </p:cBhvr>
                                      <p:rCtr x="6300" y="-56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125 -0.11101 L 0.3 -0.09991 " pathEditMode="relative" rAng="0" ptsTypes="AA">
                                      <p:cBhvr>
                                        <p:cTn id="10" dur="1000" fill="hold"/>
                                        <p:tgtEl>
                                          <p:spTgt spid="95"/>
                                        </p:tgtEl>
                                        <p:attrNameLst>
                                          <p:attrName>ppt_x</p:attrName>
                                          <p:attrName>ppt_y</p:attrName>
                                        </p:attrNameLst>
                                      </p:cBhvr>
                                      <p:rCtr x="8700" y="6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3 -0.09991 L 0 2.77521E-8 " pathEditMode="relative" rAng="0" ptsTypes="AA">
                                      <p:cBhvr>
                                        <p:cTn id="14" dur="1000" fill="hold"/>
                                        <p:tgtEl>
                                          <p:spTgt spid="95"/>
                                        </p:tgtEl>
                                        <p:attrNameLst>
                                          <p:attrName>ppt_x</p:attrName>
                                          <p:attrName>ppt_y</p:attrName>
                                        </p:attrNameLst>
                                      </p:cBhvr>
                                      <p:rCtr x="-15000" y="5000"/>
                                    </p:animMotion>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58406"/>
                                        </p:tgtEl>
                                        <p:attrNameLst>
                                          <p:attrName>style.visibility</p:attrName>
                                        </p:attrNameLst>
                                      </p:cBhvr>
                                      <p:to>
                                        <p:strVal val="visible"/>
                                      </p:to>
                                    </p:set>
                                    <p:animEffect transition="in" filter="checkerboard(across)">
                                      <p:cBhvr>
                                        <p:cTn id="19" dur="500"/>
                                        <p:tgtEl>
                                          <p:spTgt spid="35840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95" grpId="2"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66130"/>
          </a:xfrm>
        </p:spPr>
        <p:txBody>
          <a:bodyPr>
            <a:normAutofit/>
          </a:bodyPr>
          <a:lstStyle/>
          <a:p>
            <a:r>
              <a:rPr lang="en-US" altLang="zh-CN" dirty="0" smtClean="0"/>
              <a:t>Graphs Evolve over Time</a:t>
            </a:r>
            <a:endParaRPr lang="zh-CN" altLang="en-US" dirty="0"/>
          </a:p>
        </p:txBody>
      </p:sp>
      <p:sp>
        <p:nvSpPr>
          <p:cNvPr id="8" name="圆角矩形 2"/>
          <p:cNvSpPr/>
          <p:nvPr/>
        </p:nvSpPr>
        <p:spPr>
          <a:xfrm>
            <a:off x="1828800" y="5715000"/>
            <a:ext cx="5562600" cy="533400"/>
          </a:xfrm>
          <a:prstGeom prst="roundRect">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smtClean="0">
                <a:solidFill>
                  <a:schemeClr val="tx1"/>
                </a:solidFill>
                <a:latin typeface="Calibri" pitchFamily="34" charset="0"/>
                <a:cs typeface="Calibri" pitchFamily="34" charset="0"/>
              </a:rPr>
              <a:t>Evolving Graph Sequence (</a:t>
            </a:r>
            <a:r>
              <a:rPr lang="en-US" altLang="zh-CN" sz="2400" b="1" dirty="0" smtClean="0">
                <a:solidFill>
                  <a:srgbClr val="FF0000"/>
                </a:solidFill>
                <a:latin typeface="Calibri" pitchFamily="34" charset="0"/>
                <a:cs typeface="Calibri" pitchFamily="34" charset="0"/>
              </a:rPr>
              <a:t>EGS</a:t>
            </a:r>
            <a:r>
              <a:rPr lang="en-US" altLang="zh-CN" sz="2400" dirty="0" smtClean="0">
                <a:solidFill>
                  <a:schemeClr val="tx1"/>
                </a:solidFill>
                <a:latin typeface="Calibri" pitchFamily="34" charset="0"/>
                <a:cs typeface="Calibri" pitchFamily="34" charset="0"/>
              </a:rPr>
              <a:t>)  [VLDB’11]</a:t>
            </a:r>
            <a:endParaRPr lang="zh-CN" altLang="en-US" sz="2400" dirty="0">
              <a:solidFill>
                <a:schemeClr val="tx1"/>
              </a:solidFill>
              <a:latin typeface="Calibri" pitchFamily="34" charset="0"/>
              <a:cs typeface="Calibri" pitchFamily="34" charset="0"/>
            </a:endParaRPr>
          </a:p>
        </p:txBody>
      </p:sp>
      <p:pic>
        <p:nvPicPr>
          <p:cNvPr id="13" name="Picture 1"/>
          <p:cNvPicPr>
            <a:picLocks noChangeAspect="1" noChangeArrowheads="1"/>
          </p:cNvPicPr>
          <p:nvPr/>
        </p:nvPicPr>
        <p:blipFill>
          <a:blip r:embed="rId5" cstate="print"/>
          <a:srcRect/>
          <a:stretch>
            <a:fillRect/>
          </a:stretch>
        </p:blipFill>
        <p:spPr bwMode="auto">
          <a:xfrm>
            <a:off x="990600" y="3276600"/>
            <a:ext cx="6517994" cy="1295400"/>
          </a:xfrm>
          <a:prstGeom prst="rect">
            <a:avLst/>
          </a:prstGeom>
          <a:noFill/>
          <a:ln w="9525">
            <a:noFill/>
            <a:miter lim="800000"/>
            <a:headEnd/>
            <a:tailEnd/>
          </a:ln>
        </p:spPr>
      </p:pic>
      <p:cxnSp>
        <p:nvCxnSpPr>
          <p:cNvPr id="14" name="Straight Arrow Connector 13"/>
          <p:cNvCxnSpPr/>
          <p:nvPr/>
        </p:nvCxnSpPr>
        <p:spPr>
          <a:xfrm>
            <a:off x="2362200" y="3733800"/>
            <a:ext cx="216024" cy="1588"/>
          </a:xfrm>
          <a:prstGeom prst="straightConnector1">
            <a:avLst/>
          </a:prstGeom>
          <a:ln w="127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38600" y="3733800"/>
            <a:ext cx="216024" cy="1588"/>
          </a:xfrm>
          <a:prstGeom prst="straightConnector1">
            <a:avLst/>
          </a:prstGeom>
          <a:ln w="127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91200" y="3733800"/>
            <a:ext cx="216024" cy="1588"/>
          </a:xfrm>
          <a:prstGeom prst="straightConnector1">
            <a:avLst/>
          </a:prstGeom>
          <a:ln w="127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43800" y="3733800"/>
            <a:ext cx="216024" cy="1588"/>
          </a:xfrm>
          <a:prstGeom prst="straightConnector1">
            <a:avLst/>
          </a:prstGeom>
          <a:ln w="127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914400" y="5027612"/>
            <a:ext cx="7391400"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14800" y="5117068"/>
            <a:ext cx="1143000" cy="369332"/>
          </a:xfrm>
          <a:prstGeom prst="rect">
            <a:avLst/>
          </a:prstGeom>
          <a:noFill/>
        </p:spPr>
        <p:txBody>
          <a:bodyPr wrap="square" rtlCol="0">
            <a:spAutoFit/>
          </a:bodyPr>
          <a:lstStyle/>
          <a:p>
            <a:pPr algn="ctr"/>
            <a:r>
              <a:rPr lang="en-US" altLang="zh-CN" dirty="0" smtClean="0"/>
              <a:t>Time</a:t>
            </a:r>
            <a:endParaRPr lang="zh-CN" altLang="en-US" dirty="0"/>
          </a:p>
        </p:txBody>
      </p:sp>
      <p:sp>
        <p:nvSpPr>
          <p:cNvPr id="33" name="TextBox 32"/>
          <p:cNvSpPr txBox="1"/>
          <p:nvPr/>
        </p:nvSpPr>
        <p:spPr>
          <a:xfrm>
            <a:off x="7924800" y="3505200"/>
            <a:ext cx="360040" cy="369332"/>
          </a:xfrm>
          <a:prstGeom prst="rect">
            <a:avLst/>
          </a:prstGeom>
          <a:noFill/>
        </p:spPr>
        <p:txBody>
          <a:bodyPr wrap="square" rtlCol="0">
            <a:spAutoFit/>
          </a:bodyPr>
          <a:lstStyle/>
          <a:p>
            <a:r>
              <a:rPr lang="en-US" altLang="zh-CN" dirty="0" smtClean="0"/>
              <a:t>…</a:t>
            </a:r>
          </a:p>
        </p:txBody>
      </p:sp>
      <p:graphicFrame>
        <p:nvGraphicFramePr>
          <p:cNvPr id="323585" name="Object 1"/>
          <p:cNvGraphicFramePr>
            <a:graphicFrameLocks noChangeAspect="1"/>
          </p:cNvGraphicFramePr>
          <p:nvPr/>
        </p:nvGraphicFramePr>
        <p:xfrm>
          <a:off x="1644650" y="2563812"/>
          <a:ext cx="6661150" cy="331788"/>
        </p:xfrm>
        <a:graphic>
          <a:graphicData uri="http://schemas.openxmlformats.org/presentationml/2006/ole">
            <mc:AlternateContent xmlns:mc="http://schemas.openxmlformats.org/markup-compatibility/2006">
              <mc:Choice xmlns:v="urn:schemas-microsoft-com:vml" Requires="v">
                <p:oleObj spid="_x0000_s323601" name="Formula" r:id="rId6" imgW="3407760" imgH="170280" progId="Equation.Ribbit">
                  <p:embed/>
                </p:oleObj>
              </mc:Choice>
              <mc:Fallback>
                <p:oleObj name="Formula" r:id="rId6" imgW="3407760" imgH="170280" progId="Equation.Ribbit">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4650" y="2563812"/>
                        <a:ext cx="666115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295400" y="1885890"/>
            <a:ext cx="7391400" cy="400110"/>
          </a:xfrm>
          <a:prstGeom prst="rect">
            <a:avLst/>
          </a:prstGeom>
          <a:noFill/>
        </p:spPr>
        <p:txBody>
          <a:bodyPr wrap="square" rtlCol="0">
            <a:spAutoFit/>
          </a:bodyPr>
          <a:lstStyle/>
          <a:p>
            <a:r>
              <a:rPr lang="en-US" sz="2000" dirty="0" smtClean="0"/>
              <a:t>measure     </a:t>
            </a:r>
            <a:r>
              <a:rPr lang="en-US" sz="2000" dirty="0" smtClean="0">
                <a:sym typeface="Wingdings" pitchFamily="2" charset="2"/>
              </a:rPr>
              <a:t>      </a:t>
            </a:r>
            <a:r>
              <a:rPr lang="en-US" sz="2000" dirty="0" smtClean="0"/>
              <a:t>measure       </a:t>
            </a:r>
            <a:r>
              <a:rPr lang="en-US" sz="2000" dirty="0" smtClean="0">
                <a:sym typeface="Wingdings" pitchFamily="2" charset="2"/>
              </a:rPr>
              <a:t>    </a:t>
            </a:r>
            <a:r>
              <a:rPr lang="en-US" sz="2000" dirty="0" smtClean="0"/>
              <a:t>measure    </a:t>
            </a:r>
            <a:r>
              <a:rPr lang="en-US" sz="2000" dirty="0" smtClean="0">
                <a:sym typeface="Wingdings" pitchFamily="2" charset="2"/>
              </a:rPr>
              <a:t>    </a:t>
            </a:r>
            <a:r>
              <a:rPr lang="en-US" sz="2000" dirty="0" smtClean="0"/>
              <a:t>measure  </a:t>
            </a:r>
            <a:r>
              <a:rPr lang="en-US" sz="2000" dirty="0" smtClean="0">
                <a:sym typeface="Wingdings" pitchFamily="2" charset="2"/>
              </a:rPr>
              <a:t>      …</a:t>
            </a:r>
            <a:endParaRPr lang="en-US" sz="2000" dirty="0" smtClean="0"/>
          </a:p>
        </p:txBody>
      </p:sp>
      <p:sp>
        <p:nvSpPr>
          <p:cNvPr id="22" name="Oval 21"/>
          <p:cNvSpPr/>
          <p:nvPr/>
        </p:nvSpPr>
        <p:spPr>
          <a:xfrm>
            <a:off x="1752600" y="4953000"/>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05200" y="4953000"/>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81600" y="4953000"/>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858000" y="4953000"/>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38200" y="1752600"/>
            <a:ext cx="7696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Information modeled by graph changes over time.</a:t>
            </a:r>
            <a:endParaRPr lang="en-US" dirty="0">
              <a:solidFill>
                <a:schemeClr val="tx1"/>
              </a:solidFill>
            </a:endParaRPr>
          </a:p>
        </p:txBody>
      </p:sp>
    </p:spTree>
    <p:custDataLst>
      <p:tags r:id="rId2"/>
    </p:custDataLst>
    <p:extLst>
      <p:ext uri="{BB962C8B-B14F-4D97-AF65-F5344CB8AC3E}">
        <p14:creationId xmlns:p14="http://schemas.microsoft.com/office/powerpoint/2010/main" val="3283631007"/>
      </p:ext>
    </p:extLst>
  </p:cSld>
  <p:clrMapOvr>
    <a:masterClrMapping/>
  </p:clrMapOvr>
  <p:transition xmlns:p14="http://schemas.microsoft.com/office/powerpoint/2010/main" advTm="4850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br>
              <a:rPr lang="en-US" dirty="0" smtClean="0"/>
            </a:br>
            <a:r>
              <a:rPr lang="en-US" dirty="0" smtClean="0"/>
              <a:t>PR Score Trend Analysis</a:t>
            </a:r>
            <a:endParaRPr lang="en-US" dirty="0"/>
          </a:p>
        </p:txBody>
      </p:sp>
      <p:graphicFrame>
        <p:nvGraphicFramePr>
          <p:cNvPr id="5" name="Object 4"/>
          <p:cNvGraphicFramePr>
            <a:graphicFrameLocks/>
          </p:cNvGraphicFramePr>
          <p:nvPr/>
        </p:nvGraphicFramePr>
        <p:xfrm>
          <a:off x="381000" y="1397000"/>
          <a:ext cx="6096000" cy="4064000"/>
        </p:xfrm>
        <a:graphic>
          <a:graphicData uri="http://schemas.openxmlformats.org/presentationml/2006/ole">
            <mc:AlternateContent xmlns:mc="http://schemas.openxmlformats.org/markup-compatibility/2006">
              <mc:Choice xmlns:v="urn:schemas-microsoft-com:vml" Requires="v">
                <p:oleObj spid="_x0000_s303137" name="FDF" r:id="rId4" imgW="0" imgH="0" progId="FoxitReader.FDFDoc">
                  <p:embed/>
                </p:oleObj>
              </mc:Choice>
              <mc:Fallback>
                <p:oleObj name="FDF" r:id="rId4" imgW="0" imgH="0" progId="FoxitReader.FDFDoc">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p:cNvGraphicFramePr>
          <p:nvPr/>
        </p:nvGraphicFramePr>
        <p:xfrm>
          <a:off x="381000" y="1397000"/>
          <a:ext cx="6096000" cy="4064000"/>
        </p:xfrm>
        <a:graphic>
          <a:graphicData uri="http://schemas.openxmlformats.org/presentationml/2006/ole">
            <mc:AlternateContent xmlns:mc="http://schemas.openxmlformats.org/markup-compatibility/2006">
              <mc:Choice xmlns:v="urn:schemas-microsoft-com:vml" Requires="v">
                <p:oleObj spid="_x0000_s303138" name="FDF" r:id="rId5" imgW="0" imgH="0" progId="FoxitReader.FDFDoc">
                  <p:embed/>
                </p:oleObj>
              </mc:Choice>
              <mc:Fallback>
                <p:oleObj name="FDF" r:id="rId5" imgW="0" imgH="0" progId="FoxitReader.FDFDoc">
                  <p:embed/>
                  <p:pic>
                    <p:nvPicPr>
                      <p:cNvPr id="0" name="Rectangle 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52400" y="1676400"/>
            <a:ext cx="2286000" cy="923330"/>
          </a:xfrm>
          <a:prstGeom prst="rect">
            <a:avLst/>
          </a:prstGeom>
          <a:noFill/>
        </p:spPr>
        <p:txBody>
          <a:bodyPr wrap="square" rtlCol="0">
            <a:spAutoFit/>
          </a:bodyPr>
          <a:lstStyle/>
          <a:p>
            <a:r>
              <a:rPr lang="en-US" dirty="0" smtClean="0"/>
              <a:t>Wikipedia,</a:t>
            </a:r>
          </a:p>
          <a:p>
            <a:r>
              <a:rPr lang="en-US" dirty="0" smtClean="0"/>
              <a:t>20,000 Wiki pages,</a:t>
            </a:r>
          </a:p>
          <a:p>
            <a:r>
              <a:rPr lang="en-US" dirty="0" smtClean="0"/>
              <a:t>1000 daily snapshots</a:t>
            </a:r>
            <a:endParaRPr lang="en-US" dirty="0"/>
          </a:p>
        </p:txBody>
      </p:sp>
      <p:pic>
        <p:nvPicPr>
          <p:cNvPr id="4101" name="Picture 5"/>
          <p:cNvPicPr>
            <a:picLocks noChangeAspect="1" noChangeArrowheads="1"/>
          </p:cNvPicPr>
          <p:nvPr/>
        </p:nvPicPr>
        <p:blipFill>
          <a:blip r:embed="rId6" cstate="print"/>
          <a:srcRect b="16349"/>
          <a:stretch>
            <a:fillRect/>
          </a:stretch>
        </p:blipFill>
        <p:spPr bwMode="auto">
          <a:xfrm>
            <a:off x="2286000" y="1524000"/>
            <a:ext cx="5486400" cy="3124200"/>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1524000" y="5181600"/>
            <a:ext cx="928566" cy="1235442"/>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srcRect/>
          <a:stretch>
            <a:fillRect/>
          </a:stretch>
        </p:blipFill>
        <p:spPr bwMode="auto">
          <a:xfrm>
            <a:off x="2895600" y="5181600"/>
            <a:ext cx="1447800" cy="1163602"/>
          </a:xfrm>
          <a:prstGeom prst="rect">
            <a:avLst/>
          </a:prstGeom>
          <a:noFill/>
          <a:ln w="9525">
            <a:noFill/>
            <a:miter lim="800000"/>
            <a:headEnd/>
            <a:tailEnd/>
          </a:ln>
        </p:spPr>
      </p:pic>
      <p:pic>
        <p:nvPicPr>
          <p:cNvPr id="4104" name="Picture 8"/>
          <p:cNvPicPr>
            <a:picLocks noChangeAspect="1" noChangeArrowheads="1"/>
          </p:cNvPicPr>
          <p:nvPr/>
        </p:nvPicPr>
        <p:blipFill>
          <a:blip r:embed="rId9" cstate="print"/>
          <a:srcRect/>
          <a:stretch>
            <a:fillRect/>
          </a:stretch>
        </p:blipFill>
        <p:spPr bwMode="auto">
          <a:xfrm>
            <a:off x="4876800" y="5105400"/>
            <a:ext cx="1504638" cy="1257300"/>
          </a:xfrm>
          <a:prstGeom prst="rect">
            <a:avLst/>
          </a:prstGeom>
          <a:noFill/>
          <a:ln w="9525">
            <a:noFill/>
            <a:miter lim="800000"/>
            <a:headEnd/>
            <a:tailEnd/>
          </a:ln>
        </p:spPr>
      </p:pic>
      <p:cxnSp>
        <p:nvCxnSpPr>
          <p:cNvPr id="11" name="Straight Arrow Connector 37"/>
          <p:cNvCxnSpPr/>
          <p:nvPr/>
        </p:nvCxnSpPr>
        <p:spPr>
          <a:xfrm flipV="1">
            <a:off x="3483934" y="2231066"/>
            <a:ext cx="3048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圆角矩形 2"/>
          <p:cNvSpPr/>
          <p:nvPr/>
        </p:nvSpPr>
        <p:spPr>
          <a:xfrm>
            <a:off x="6096000" y="1938536"/>
            <a:ext cx="2736304" cy="576064"/>
          </a:xfrm>
          <a:prstGeom prst="roundRect">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tx1"/>
                </a:solidFill>
                <a:latin typeface="Calibri" pitchFamily="34" charset="0"/>
                <a:cs typeface="Calibri" pitchFamily="34" charset="0"/>
              </a:rPr>
              <a:t>Key moments:</a:t>
            </a:r>
          </a:p>
          <a:p>
            <a:pPr algn="ctr"/>
            <a:r>
              <a:rPr lang="en-US" altLang="zh-CN" sz="1600" dirty="0" smtClean="0">
                <a:solidFill>
                  <a:schemeClr val="tx1"/>
                </a:solidFill>
                <a:latin typeface="Calibri" pitchFamily="34" charset="0"/>
                <a:cs typeface="Calibri" pitchFamily="34" charset="0"/>
              </a:rPr>
              <a:t>PR score changes significantly</a:t>
            </a:r>
            <a:endParaRPr lang="zh-CN" altLang="en-US" sz="1600" dirty="0">
              <a:solidFill>
                <a:schemeClr val="tx1"/>
              </a:solidFill>
              <a:latin typeface="Calibri" pitchFamily="34" charset="0"/>
              <a:cs typeface="Calibri" pitchFamily="34" charset="0"/>
            </a:endParaRPr>
          </a:p>
        </p:txBody>
      </p:sp>
      <p:cxnSp>
        <p:nvCxnSpPr>
          <p:cNvPr id="14" name="Straight Arrow Connector 55"/>
          <p:cNvCxnSpPr/>
          <p:nvPr/>
        </p:nvCxnSpPr>
        <p:spPr>
          <a:xfrm flipV="1">
            <a:off x="3810000" y="3363433"/>
            <a:ext cx="217967" cy="2906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0" name="Picture 5"/>
          <p:cNvPicPr>
            <a:picLocks noChangeAspect="1" noChangeArrowheads="1"/>
          </p:cNvPicPr>
          <p:nvPr/>
        </p:nvPicPr>
        <p:blipFill>
          <a:blip r:embed="rId6" cstate="print"/>
          <a:srcRect t="87732" b="27"/>
          <a:stretch>
            <a:fillRect/>
          </a:stretch>
        </p:blipFill>
        <p:spPr bwMode="auto">
          <a:xfrm>
            <a:off x="2286000" y="4572000"/>
            <a:ext cx="5486400" cy="457200"/>
          </a:xfrm>
          <a:prstGeom prst="rect">
            <a:avLst/>
          </a:prstGeom>
          <a:noFill/>
          <a:ln w="9525">
            <a:noFill/>
            <a:miter lim="800000"/>
            <a:headEnd/>
            <a:tailEnd/>
          </a:ln>
        </p:spPr>
      </p:pic>
      <p:sp>
        <p:nvSpPr>
          <p:cNvPr id="17" name="Rectangle 16"/>
          <p:cNvSpPr/>
          <p:nvPr/>
        </p:nvSpPr>
        <p:spPr>
          <a:xfrm>
            <a:off x="1447800" y="5105400"/>
            <a:ext cx="1295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8200" y="5105400"/>
            <a:ext cx="2057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43200" y="5181600"/>
            <a:ext cx="1676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143000" y="2057400"/>
          <a:ext cx="6858000" cy="510363"/>
        </p:xfrm>
        <a:graphic>
          <a:graphicData uri="http://schemas.openxmlformats.org/presentationml/2006/ole">
            <mc:AlternateContent xmlns:mc="http://schemas.openxmlformats.org/markup-compatibility/2006">
              <mc:Choice xmlns:v="urn:schemas-microsoft-com:vml" Requires="v">
                <p:oleObj spid="_x0000_s300065" name="Formula" r:id="rId4" imgW="2279880" imgH="170280" progId="Equation.Ribbit">
                  <p:embed/>
                </p:oleObj>
              </mc:Choice>
              <mc:Fallback>
                <p:oleObj name="Formula" r:id="rId4" imgW="2279880" imgH="17028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6858000" cy="51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2460625" y="2971800"/>
          <a:ext cx="5616575" cy="501650"/>
        </p:xfrm>
        <a:graphic>
          <a:graphicData uri="http://schemas.openxmlformats.org/presentationml/2006/ole">
            <mc:AlternateContent xmlns:mc="http://schemas.openxmlformats.org/markup-compatibility/2006">
              <mc:Choice xmlns:v="urn:schemas-microsoft-com:vml" Requires="v">
                <p:oleObj spid="_x0000_s300066" name="Formula" r:id="rId6" imgW="1900080" imgH="170280" progId="Equation.Ribbit">
                  <p:embed/>
                </p:oleObj>
              </mc:Choice>
              <mc:Fallback>
                <p:oleObj name="Formula" r:id="rId6" imgW="1900080" imgH="17028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0625" y="2971800"/>
                        <a:ext cx="561657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a:off x="2667000" y="2514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86200" y="2514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81600" y="2514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20000" y="2514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95400" y="3733800"/>
            <a:ext cx="6858000" cy="685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Evolving Matrix Sequence (EMS)</a:t>
            </a:r>
            <a:endParaRPr lang="en-US" sz="2800" dirty="0">
              <a:solidFill>
                <a:schemeClr val="tx1"/>
              </a:solidFill>
            </a:endParaRPr>
          </a:p>
        </p:txBody>
      </p:sp>
      <p:sp>
        <p:nvSpPr>
          <p:cNvPr id="13" name="标题 12"/>
          <p:cNvSpPr>
            <a:spLocks noGrp="1"/>
          </p:cNvSpPr>
          <p:nvPr>
            <p:ph type="title"/>
          </p:nvPr>
        </p:nvSpPr>
        <p:spPr/>
        <p:txBody>
          <a:bodyPr/>
          <a:lstStyle/>
          <a:p>
            <a:r>
              <a:rPr lang="en-US" altLang="zh-CN" dirty="0" smtClean="0"/>
              <a:t>Evolving Matrix Sequence (EMS)</a:t>
            </a:r>
            <a:endParaRPr lang="zh-CN" altLang="en-US" dirty="0"/>
          </a:p>
        </p:txBody>
      </p:sp>
      <p:sp>
        <p:nvSpPr>
          <p:cNvPr id="16" name="Rectangle 15"/>
          <p:cNvSpPr/>
          <p:nvPr/>
        </p:nvSpPr>
        <p:spPr>
          <a:xfrm>
            <a:off x="1295400" y="5029200"/>
            <a:ext cx="6858000" cy="11430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solidFill>
                  <a:schemeClr val="tx1"/>
                </a:solidFill>
              </a:rPr>
              <a:t>Objective: </a:t>
            </a:r>
            <a:r>
              <a:rPr lang="en-US" sz="2800" dirty="0" smtClean="0">
                <a:solidFill>
                  <a:srgbClr val="FF0000"/>
                </a:solidFill>
              </a:rPr>
              <a:t>efficiently</a:t>
            </a:r>
            <a:r>
              <a:rPr lang="en-US" sz="2800" dirty="0" smtClean="0">
                <a:solidFill>
                  <a:schemeClr val="tx1"/>
                </a:solidFill>
              </a:rPr>
              <a:t> compute </a:t>
            </a:r>
          </a:p>
          <a:p>
            <a:pPr algn="ctr"/>
            <a:r>
              <a:rPr lang="en-US" sz="2800" dirty="0" smtClean="0">
                <a:solidFill>
                  <a:srgbClr val="00B0F0"/>
                </a:solidFill>
              </a:rPr>
              <a:t>various measures </a:t>
            </a:r>
            <a:r>
              <a:rPr lang="en-US" sz="2800" dirty="0" smtClean="0">
                <a:solidFill>
                  <a:schemeClr val="tx1"/>
                </a:solidFill>
              </a:rPr>
              <a:t>over an </a:t>
            </a:r>
            <a:r>
              <a:rPr lang="en-US" sz="2800" dirty="0" smtClean="0">
                <a:solidFill>
                  <a:srgbClr val="00B050"/>
                </a:solidFill>
              </a:rPr>
              <a:t>EMS </a:t>
            </a:r>
            <a:endParaRPr lang="en-US" sz="2800" dirty="0">
              <a:solidFill>
                <a:srgbClr val="00B05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graphicFrame>
        <p:nvGraphicFramePr>
          <p:cNvPr id="360450" name="Object 2"/>
          <p:cNvGraphicFramePr>
            <a:graphicFrameLocks noChangeAspect="1"/>
          </p:cNvGraphicFramePr>
          <p:nvPr/>
        </p:nvGraphicFramePr>
        <p:xfrm>
          <a:off x="2057400" y="1752600"/>
          <a:ext cx="3506787" cy="609600"/>
        </p:xfrm>
        <a:graphic>
          <a:graphicData uri="http://schemas.openxmlformats.org/presentationml/2006/ole">
            <mc:AlternateContent xmlns:mc="http://schemas.openxmlformats.org/markup-compatibility/2006">
              <mc:Choice xmlns:v="urn:schemas-microsoft-com:vml" Requires="v">
                <p:oleObj spid="_x0000_s360466" name="Formula" r:id="rId4" imgW="976680" imgH="169200" progId="Equation.Ribbit">
                  <p:embed/>
                </p:oleObj>
              </mc:Choice>
              <mc:Fallback>
                <p:oleObj name="Formula" r:id="rId4" imgW="976680" imgH="1692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752600"/>
                        <a:ext cx="350678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ounded Rectangle 3"/>
          <p:cNvSpPr/>
          <p:nvPr/>
        </p:nvSpPr>
        <p:spPr>
          <a:xfrm>
            <a:off x="4876800" y="2971800"/>
            <a:ext cx="3657600" cy="1219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400" b="1" dirty="0" smtClean="0">
                <a:solidFill>
                  <a:schemeClr val="tx1"/>
                </a:solidFill>
              </a:rPr>
              <a:t>many </a:t>
            </a:r>
            <a:r>
              <a:rPr lang="en-US" sz="2400" b="1" dirty="0" err="1" smtClean="0">
                <a:solidFill>
                  <a:schemeClr val="tx1"/>
                </a:solidFill>
              </a:rPr>
              <a:t>b’s</a:t>
            </a:r>
            <a:endParaRPr lang="en-US" sz="2400" b="1" dirty="0" smtClean="0">
              <a:solidFill>
                <a:schemeClr val="tx1"/>
              </a:solidFill>
            </a:endParaRPr>
          </a:p>
          <a:p>
            <a:pPr marL="0" lvl="1"/>
            <a:r>
              <a:rPr lang="en-US" sz="2000" dirty="0" smtClean="0">
                <a:solidFill>
                  <a:schemeClr val="tx1"/>
                </a:solidFill>
              </a:rPr>
              <a:t>RWR score between any two nodes </a:t>
            </a:r>
            <a:r>
              <a:rPr lang="en-US" sz="2000" dirty="0" smtClean="0">
                <a:solidFill>
                  <a:schemeClr val="tx1"/>
                </a:solidFill>
                <a:sym typeface="Wingdings" pitchFamily="2" charset="2"/>
              </a:rPr>
              <a:t> n </a:t>
            </a:r>
            <a:r>
              <a:rPr lang="en-US" sz="2000" dirty="0" err="1" smtClean="0">
                <a:solidFill>
                  <a:schemeClr val="tx1"/>
                </a:solidFill>
                <a:sym typeface="Wingdings" pitchFamily="2" charset="2"/>
              </a:rPr>
              <a:t>b’s</a:t>
            </a:r>
            <a:endParaRPr lang="en-US" sz="2000" dirty="0" smtClean="0">
              <a:solidFill>
                <a:schemeClr val="tx1"/>
              </a:solidFill>
            </a:endParaRPr>
          </a:p>
        </p:txBody>
      </p:sp>
      <p:sp>
        <p:nvSpPr>
          <p:cNvPr id="6" name="Rounded Rectangle 3"/>
          <p:cNvSpPr/>
          <p:nvPr/>
        </p:nvSpPr>
        <p:spPr>
          <a:xfrm>
            <a:off x="609600" y="2971800"/>
            <a:ext cx="3657600" cy="1219200"/>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2400" b="1" dirty="0" smtClean="0">
                <a:solidFill>
                  <a:schemeClr val="tx1"/>
                </a:solidFill>
              </a:rPr>
              <a:t>many A’s</a:t>
            </a:r>
          </a:p>
          <a:p>
            <a:pPr marL="0" lvl="1"/>
            <a:r>
              <a:rPr lang="en-US" sz="2000" dirty="0" smtClean="0">
                <a:solidFill>
                  <a:schemeClr val="tx1"/>
                </a:solidFill>
              </a:rPr>
              <a:t>Each matrix in the EMS</a:t>
            </a:r>
          </a:p>
          <a:p>
            <a:pPr marL="0" lvl="1"/>
            <a:r>
              <a:rPr lang="en-US" sz="2000" dirty="0" smtClean="0">
                <a:solidFill>
                  <a:schemeClr val="tx1"/>
                </a:solidFill>
              </a:rPr>
              <a:t>1 year daily snapshots </a:t>
            </a:r>
            <a:r>
              <a:rPr lang="en-US" sz="2000" dirty="0" smtClean="0">
                <a:solidFill>
                  <a:schemeClr val="tx1"/>
                </a:solidFill>
                <a:sym typeface="Wingdings" pitchFamily="2" charset="2"/>
              </a:rPr>
              <a:t> 365 A’s</a:t>
            </a:r>
            <a:endParaRPr lang="en-US" sz="2000" dirty="0" smtClean="0">
              <a:solidFill>
                <a:schemeClr val="tx1"/>
              </a:solidFill>
            </a:endParaRPr>
          </a:p>
        </p:txBody>
      </p:sp>
      <p:cxnSp>
        <p:nvCxnSpPr>
          <p:cNvPr id="7" name="Straight Arrow Connector 6"/>
          <p:cNvCxnSpPr/>
          <p:nvPr/>
        </p:nvCxnSpPr>
        <p:spPr>
          <a:xfrm>
            <a:off x="5410200" y="2362200"/>
            <a:ext cx="228600" cy="457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81400" y="2362200"/>
            <a:ext cx="284396" cy="457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3"/>
          <p:cNvSpPr/>
          <p:nvPr/>
        </p:nvSpPr>
        <p:spPr>
          <a:xfrm>
            <a:off x="5029200" y="4648200"/>
            <a:ext cx="28956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lvl="1" algn="ctr"/>
            <a:r>
              <a:rPr lang="en-US" sz="2400" b="1" dirty="0" smtClean="0">
                <a:solidFill>
                  <a:schemeClr val="bg1"/>
                </a:solidFill>
              </a:rPr>
              <a:t>LU decomposition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7|13.7"/>
</p:tagLst>
</file>

<file path=ppt/tags/tag2.xml><?xml version="1.0" encoding="utf-8"?>
<p:tagLst xmlns:a="http://schemas.openxmlformats.org/drawingml/2006/main" xmlns:r="http://schemas.openxmlformats.org/officeDocument/2006/relationships" xmlns:p="http://schemas.openxmlformats.org/presentationml/2006/main">
  <p:tag name="TIMING" val="|10.7|13.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块">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块">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solidFill>
          <a:schemeClr val="accent6"/>
        </a:solidFill>
        <a:ln>
          <a:solidFill>
            <a:srgbClr val="FFFF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35253</TotalTime>
  <Words>4609</Words>
  <Application>Microsoft Macintosh PowerPoint</Application>
  <PresentationFormat>On-screen Show (4:3)</PresentationFormat>
  <Paragraphs>408</Paragraphs>
  <Slides>39</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模块</vt:lpstr>
      <vt:lpstr>Formula</vt:lpstr>
      <vt:lpstr>FDF</vt:lpstr>
      <vt:lpstr>CLUDE: An Efficient Algorithm for LU Decomposition Over a Sequence of Evolving Graphs</vt:lpstr>
      <vt:lpstr>Modeling the World as Graphs</vt:lpstr>
      <vt:lpstr>Graph-based Queries</vt:lpstr>
      <vt:lpstr>Introduction</vt:lpstr>
      <vt:lpstr>Example: Random Walk with Restart RWR</vt:lpstr>
      <vt:lpstr>Graphs Evolve over Time</vt:lpstr>
      <vt:lpstr>Example: PR Score Trend Analysis</vt:lpstr>
      <vt:lpstr>Evolving Matrix Sequence (EMS)</vt:lpstr>
      <vt:lpstr>Challenges</vt:lpstr>
      <vt:lpstr>LU Decomposition (LUDE)</vt:lpstr>
      <vt:lpstr>Fill-ins in LUDE</vt:lpstr>
      <vt:lpstr>Preserving Sparsity in LUDE: Matrix Reordering</vt:lpstr>
      <vt:lpstr>Preserving Sparsity in LUDE: Matrix Ordering</vt:lpstr>
      <vt:lpstr>Challenges</vt:lpstr>
      <vt:lpstr>LUDE over an EMS (LUDEM) Problem</vt:lpstr>
      <vt:lpstr>Brute Force (BF): T orderings</vt:lpstr>
      <vt:lpstr>Straightly Incremental (INC):  1 ordering</vt:lpstr>
      <vt:lpstr>Cluster-based Incremental (CINC)</vt:lpstr>
      <vt:lpstr>Overhead of Structural Change</vt:lpstr>
      <vt:lpstr>Solution: Universal Static Structure</vt:lpstr>
      <vt:lpstr>Solution: Universal Static Structure</vt:lpstr>
      <vt:lpstr>CLUDE: Fast Cluster-based LU Decomposition</vt:lpstr>
      <vt:lpstr>Experimental Setup</vt:lpstr>
      <vt:lpstr>Evaluation of a Solution</vt:lpstr>
      <vt:lpstr>Ordering Quality: Inc</vt:lpstr>
      <vt:lpstr>Ordering Quality: CINC, CLUDE</vt:lpstr>
      <vt:lpstr>Efficiency</vt:lpstr>
      <vt:lpstr>Synthetic Dataset</vt:lpstr>
      <vt:lpstr>Related Work</vt:lpstr>
      <vt:lpstr>Conclusions</vt:lpstr>
      <vt:lpstr>Q &amp; A</vt:lpstr>
      <vt:lpstr>Our Solutions</vt:lpstr>
      <vt:lpstr>Example2: Analysis of Actions to Improve PR Score</vt:lpstr>
      <vt:lpstr>Clustering Algorithm</vt:lpstr>
      <vt:lpstr>Future Work</vt:lpstr>
      <vt:lpstr>LUDEM-QC Problem (For Symmetric EMS)</vt:lpstr>
      <vt:lpstr>Solutions for LUDEM-QC </vt:lpstr>
      <vt:lpstr>Synthetic Dataset</vt:lpstr>
      <vt:lpstr>Case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CLUDE: An Efficient Algorithm for LU Decomposition Over a Sequence of Evolving Graphs</dc:title>
  <dc:creator>Admin</dc:creator>
  <cp:lastModifiedBy>Luyi Mo</cp:lastModifiedBy>
  <cp:revision>1887</cp:revision>
  <dcterms:created xsi:type="dcterms:W3CDTF">2013-08-21T12:11:09Z</dcterms:created>
  <dcterms:modified xsi:type="dcterms:W3CDTF">2014-03-26T08:52:04Z</dcterms:modified>
</cp:coreProperties>
</file>