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316" r:id="rId4"/>
    <p:sldId id="338" r:id="rId5"/>
    <p:sldId id="337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5" autoAdjust="0"/>
  </p:normalViewPr>
  <p:slideViewPr>
    <p:cSldViewPr snapToGrid="0" snapToObjects="1">
      <p:cViewPr>
        <p:scale>
          <a:sx n="80" d="100"/>
          <a:sy n="80" d="100"/>
        </p:scale>
        <p:origin x="-180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D6B9D33-2E83-4272-A7FF-3260DD5542FB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8DF7B07-9200-441A-ABB1-92E4D07D7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523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F260134-5265-41EA-BFA7-28C9511DB387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CB4B427-4781-4529-A18A-1444EA3BC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837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4800" baseline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i="0" baseline="0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195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Helvetica Neue"/>
          <a:ea typeface="ＭＳ Ｐゴシック" charset="0"/>
          <a:cs typeface="Helvetica Neu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Helvetica Neue"/>
          <a:ea typeface="ＭＳ Ｐゴシック" charset="0"/>
          <a:cs typeface="Helvetica Neu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Helvetica Neue"/>
          <a:ea typeface="ＭＳ Ｐゴシック" charset="0"/>
          <a:cs typeface="Helvetica Neu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Helvetica Neue"/>
          <a:ea typeface="ＭＳ Ｐゴシック" charset="0"/>
          <a:cs typeface="Helvetica Neue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46265" y="1365662"/>
            <a:ext cx="8075221" cy="1923803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 smtClean="0"/>
              <a:t>Crowdsourcing turning restrictions for OpenStreetMap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/>
        </p:nvSpPr>
        <p:spPr bwMode="auto">
          <a:xfrm>
            <a:off x="685800" y="5012375"/>
            <a:ext cx="4643438" cy="128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lvl="1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400" dirty="0" err="1">
                <a:latin typeface="Calibri" pitchFamily="34" charset="0"/>
              </a:rPr>
              <a:t>Alexandros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</a:rPr>
              <a:t>Efentakis</a:t>
            </a:r>
            <a:r>
              <a:rPr lang="en-GB" sz="2000" dirty="0" smtClean="0">
                <a:latin typeface="Calibri" pitchFamily="34" charset="0"/>
              </a:rPr>
              <a:t>, Sotiris </a:t>
            </a:r>
            <a:r>
              <a:rPr lang="en-GB" sz="2000" dirty="0" err="1" smtClean="0">
                <a:latin typeface="Calibri" pitchFamily="34" charset="0"/>
              </a:rPr>
              <a:t>Brakatsoulas</a:t>
            </a:r>
            <a:r>
              <a:rPr lang="en-GB" sz="2000" dirty="0" smtClean="0">
                <a:latin typeface="Calibri" pitchFamily="34" charset="0"/>
              </a:rPr>
              <a:t>, Nikos </a:t>
            </a:r>
            <a:r>
              <a:rPr lang="en-GB" sz="2000" dirty="0" err="1" smtClean="0">
                <a:latin typeface="Calibri" pitchFamily="34" charset="0"/>
              </a:rPr>
              <a:t>Grivas</a:t>
            </a:r>
            <a:r>
              <a:rPr lang="en-GB" sz="2000" dirty="0" smtClean="0">
                <a:latin typeface="Calibri" pitchFamily="34" charset="0"/>
              </a:rPr>
              <a:t>, Dieter </a:t>
            </a:r>
            <a:r>
              <a:rPr lang="en-GB" sz="2000" dirty="0" err="1" smtClean="0">
                <a:latin typeface="Calibri" pitchFamily="34" charset="0"/>
              </a:rPr>
              <a:t>Pfoser</a:t>
            </a:r>
            <a:endParaRPr lang="en-GB" sz="2000" dirty="0">
              <a:latin typeface="Calibri" pitchFamily="34" charset="0"/>
            </a:endParaRPr>
          </a:p>
          <a:p>
            <a:pPr marL="0" lvl="1" algn="ctr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7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000" dirty="0">
                <a:latin typeface="Calibri" pitchFamily="34" charset="0"/>
              </a:rPr>
              <a:t>Research Center </a:t>
            </a:r>
            <a:r>
              <a:rPr lang="en-GB" sz="2000" dirty="0" smtClean="0">
                <a:latin typeface="Calibri" pitchFamily="34" charset="0"/>
              </a:rPr>
              <a:t>«Athena»</a:t>
            </a:r>
            <a:r>
              <a:rPr lang="en-GB" sz="2000" dirty="0">
                <a:latin typeface="Calibri" pitchFamily="34" charset="0"/>
              </a:rPr>
              <a:t/>
            </a:r>
            <a:br>
              <a:rPr lang="en-GB" sz="2000" dirty="0">
                <a:latin typeface="Calibri" pitchFamily="34" charset="0"/>
              </a:rPr>
            </a:br>
            <a:r>
              <a:rPr lang="en-GB" sz="2000" dirty="0">
                <a:latin typeface="Calibri" pitchFamily="34" charset="0"/>
              </a:rPr>
              <a:t>Greece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3634003"/>
            <a:ext cx="7772400" cy="5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kern="1200" baseline="0">
                <a:solidFill>
                  <a:schemeClr val="tx1"/>
                </a:solidFill>
                <a:latin typeface="Helvetica Neue"/>
                <a:ea typeface="ＭＳ Ｐゴシック" charset="0"/>
                <a:cs typeface="Helvetica Neue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elvetica Neue"/>
                <a:ea typeface="ＭＳ Ｐゴシック" charset="0"/>
                <a:cs typeface="Helvetica Neue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elvetica Neue"/>
                <a:ea typeface="ＭＳ Ｐゴシック" charset="0"/>
                <a:cs typeface="Helvetica Neue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elvetica Neue"/>
                <a:ea typeface="ＭＳ Ｐゴシック" charset="0"/>
                <a:cs typeface="Helvetica Neue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elvetica Neue"/>
                <a:ea typeface="ＭＳ Ｐゴシック" charset="0"/>
                <a:cs typeface="Helvetica Neue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Calibri" pitchFamily="34" charset="0"/>
              </a:rPr>
              <a:t>MUD 2014, March 28, 2014, Athens, Greece</a:t>
            </a:r>
          </a:p>
        </p:txBody>
      </p:sp>
      <p:pic>
        <p:nvPicPr>
          <p:cNvPr id="6" name="Picture 6" descr="GEOCROWD_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4225" y="366713"/>
            <a:ext cx="24479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3503" y="4851359"/>
            <a:ext cx="1763215" cy="1259854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Methodology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2985" y="1232995"/>
            <a:ext cx="2478029" cy="541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71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Input data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400" dirty="0" smtClean="0"/>
              <a:t>GPS traces of fleet vehicles</a:t>
            </a:r>
          </a:p>
          <a:p>
            <a:pPr lvl="1"/>
            <a:r>
              <a:rPr lang="en-US" sz="2000" dirty="0" smtClean="0"/>
              <a:t>Athens, Berlin &amp; Vienna</a:t>
            </a:r>
          </a:p>
          <a:p>
            <a:pPr lvl="1"/>
            <a:r>
              <a:rPr lang="en-US" sz="2000" dirty="0" smtClean="0"/>
              <a:t>2,000 – 5,000 vehicles per city</a:t>
            </a:r>
          </a:p>
          <a:p>
            <a:pPr lvl="1"/>
            <a:r>
              <a:rPr lang="en-US" sz="2000" dirty="0" smtClean="0"/>
              <a:t>One data point every 60 – 180 sec</a:t>
            </a:r>
          </a:p>
          <a:p>
            <a:r>
              <a:rPr lang="en-US" sz="2400" dirty="0" smtClean="0"/>
              <a:t>GPS trajectories for each vehicle map-matched</a:t>
            </a:r>
          </a:p>
          <a:p>
            <a:r>
              <a:rPr lang="en-US" sz="2400" dirty="0" smtClean="0"/>
              <a:t>Eliminate MM edges of OSM category &gt;10</a:t>
            </a:r>
          </a:p>
          <a:p>
            <a:pPr lvl="1"/>
            <a:r>
              <a:rPr lang="en-US" sz="2000" dirty="0" smtClean="0"/>
              <a:t>12-15% of the MM records dropped</a:t>
            </a:r>
          </a:p>
          <a:p>
            <a:r>
              <a:rPr lang="en-US" sz="2400" dirty="0" smtClean="0"/>
              <a:t>One year of data</a:t>
            </a:r>
          </a:p>
          <a:p>
            <a:pPr lvl="1"/>
            <a:r>
              <a:rPr lang="en-US" sz="2000" dirty="0" smtClean="0"/>
              <a:t>October 2012 → September 2013</a:t>
            </a:r>
          </a:p>
          <a:p>
            <a:pPr lvl="1"/>
            <a:r>
              <a:rPr lang="en-US" sz="2000" dirty="0" smtClean="0"/>
              <a:t>Several GB of compressed historic MM results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Parsing MM results (1/2)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099500"/>
            <a:ext cx="8229600" cy="3341873"/>
          </a:xfrm>
        </p:spPr>
        <p:txBody>
          <a:bodyPr/>
          <a:lstStyle/>
          <a:p>
            <a:r>
              <a:rPr lang="en-US" sz="2400" dirty="0" smtClean="0"/>
              <a:t>Hundreds of thousands of nodes &amp; edges</a:t>
            </a:r>
          </a:p>
          <a:p>
            <a:r>
              <a:rPr lang="en-US" sz="2400" dirty="0" smtClean="0"/>
              <a:t>Necessary to limit turns to examine</a:t>
            </a:r>
          </a:p>
          <a:p>
            <a:pPr lvl="1"/>
            <a:r>
              <a:rPr lang="en-US" sz="2000" dirty="0" smtClean="0"/>
              <a:t>Only pairs of edges that connect at intersection vertices</a:t>
            </a:r>
          </a:p>
          <a:p>
            <a:pPr lvl="2"/>
            <a:r>
              <a:rPr lang="en-US" sz="1600" dirty="0" smtClean="0"/>
              <a:t>Vertices order &gt;2</a:t>
            </a:r>
          </a:p>
          <a:p>
            <a:pPr lvl="1"/>
            <a:r>
              <a:rPr lang="en-US" sz="2000" dirty="0" smtClean="0"/>
              <a:t>Only intersection vertices connected to roads of OSM category ≤10</a:t>
            </a:r>
          </a:p>
          <a:p>
            <a:pPr lvl="1"/>
            <a:r>
              <a:rPr lang="en-US" sz="2000" dirty="0" smtClean="0"/>
              <a:t>Final vertices &lt; 25% of total vertices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1117511"/>
              </p:ext>
            </p:extLst>
          </p:nvPr>
        </p:nvGraphicFramePr>
        <p:xfrm>
          <a:off x="255317" y="4298867"/>
          <a:ext cx="8633366" cy="248706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33338"/>
                <a:gridCol w="1233338"/>
                <a:gridCol w="1233338"/>
                <a:gridCol w="1233338"/>
                <a:gridCol w="1233338"/>
                <a:gridCol w="1233338"/>
                <a:gridCol w="1233338"/>
              </a:tblGrid>
              <a:tr h="817523">
                <a:tc gridSpan="3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intersection vertices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intersection vertices for roads ≤ 10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57226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city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 vertices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 edges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Athens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277,719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329,444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100,422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34,921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Berlin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89,598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103,486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51,935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21,119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Vienna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100,579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112,478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44,874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16,104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68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Parsing MM results (2/2)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6"/>
            <a:ext cx="8229600" cy="3151868"/>
          </a:xfrm>
        </p:spPr>
        <p:txBody>
          <a:bodyPr/>
          <a:lstStyle/>
          <a:p>
            <a:r>
              <a:rPr lang="en-US" sz="2800" dirty="0" smtClean="0"/>
              <a:t>Parse compressed archives of historic MM results</a:t>
            </a:r>
          </a:p>
          <a:p>
            <a:r>
              <a:rPr lang="en-US" sz="2800" dirty="0" smtClean="0"/>
              <a:t>Count instances for each turn</a:t>
            </a:r>
          </a:p>
          <a:p>
            <a:r>
              <a:rPr lang="en-US" sz="2800" dirty="0" smtClean="0"/>
              <a:t>Sufficient number of measurements per intersection vertex</a:t>
            </a:r>
            <a:endParaRPr lang="en-US" sz="24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7332179"/>
              </p:ext>
            </p:extLst>
          </p:nvPr>
        </p:nvGraphicFramePr>
        <p:xfrm>
          <a:off x="89065" y="4500748"/>
          <a:ext cx="8965870" cy="2026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3174"/>
                <a:gridCol w="1793174"/>
                <a:gridCol w="1793174"/>
                <a:gridCol w="1793174"/>
                <a:gridCol w="17931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</a:t>
                      </a:r>
                      <a:r>
                        <a:rPr lang="en-US" sz="1800" baseline="0" dirty="0" smtClean="0"/>
                        <a:t> intersection vertices for roads ≤10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examined</a:t>
                      </a:r>
                      <a:r>
                        <a:rPr lang="en-US" sz="1800" baseline="0" dirty="0" smtClean="0"/>
                        <a:t> turns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total instances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instances per inters.</a:t>
                      </a:r>
                      <a:r>
                        <a:rPr lang="en-US" sz="1800" baseline="0" dirty="0" smtClean="0"/>
                        <a:t> vertex for roads ≤10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Athens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34,921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75,552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144,451,729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4,137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Berlin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22,119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44,636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2,054,969,090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97,304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Vienna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16,104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36,484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610,902,632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37,935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19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Determine frequency usage of turns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199" y="1158874"/>
            <a:ext cx="5516089" cy="5443807"/>
          </a:xfrm>
        </p:spPr>
        <p:txBody>
          <a:bodyPr/>
          <a:lstStyle/>
          <a:p>
            <a:r>
              <a:rPr lang="en-US" sz="2400" dirty="0" smtClean="0"/>
              <a:t>Group turns by</a:t>
            </a:r>
          </a:p>
          <a:p>
            <a:pPr lvl="1"/>
            <a:r>
              <a:rPr lang="en-US" sz="2000" dirty="0" smtClean="0"/>
              <a:t>entrance edge and </a:t>
            </a:r>
          </a:p>
          <a:p>
            <a:pPr lvl="1"/>
            <a:r>
              <a:rPr lang="en-US" sz="2000" dirty="0" smtClean="0"/>
              <a:t>its direction</a:t>
            </a:r>
          </a:p>
          <a:p>
            <a:r>
              <a:rPr lang="en-US" sz="2400" dirty="0" smtClean="0"/>
              <a:t>Each group:</a:t>
            </a:r>
          </a:p>
          <a:p>
            <a:pPr lvl="1"/>
            <a:r>
              <a:rPr lang="en-US" sz="2000" dirty="0" smtClean="0"/>
              <a:t>All turns a vehicle can follow after traversing a specific edge in a specific direction</a:t>
            </a:r>
          </a:p>
          <a:p>
            <a:r>
              <a:rPr lang="en-US" sz="2400" dirty="0" smtClean="0"/>
              <a:t>We know</a:t>
            </a:r>
          </a:p>
          <a:p>
            <a:pPr lvl="1"/>
            <a:r>
              <a:rPr lang="en-US" sz="2000" dirty="0" smtClean="0"/>
              <a:t>number of instances of each turn in group</a:t>
            </a:r>
          </a:p>
          <a:p>
            <a:r>
              <a:rPr lang="en-US" sz="2400" dirty="0" smtClean="0"/>
              <a:t>We calculate</a:t>
            </a:r>
          </a:p>
          <a:p>
            <a:pPr lvl="1"/>
            <a:r>
              <a:rPr lang="en-US" sz="2000" dirty="0" smtClean="0"/>
              <a:t>percentage of usage for each one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3784" y="2182094"/>
            <a:ext cx="2883414" cy="333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Identify candidate restrictions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199" y="1158875"/>
            <a:ext cx="8229601" cy="3128117"/>
          </a:xfrm>
        </p:spPr>
        <p:txBody>
          <a:bodyPr/>
          <a:lstStyle/>
          <a:p>
            <a:r>
              <a:rPr lang="en-US" sz="2400" dirty="0" smtClean="0"/>
              <a:t>Turns with low usage percentage → probably prohibited</a:t>
            </a:r>
          </a:p>
          <a:p>
            <a:pPr lvl="1"/>
            <a:r>
              <a:rPr lang="en-US" sz="2000" dirty="0" smtClean="0"/>
              <a:t>Probably erroneous map-matching results</a:t>
            </a:r>
          </a:p>
          <a:p>
            <a:pPr lvl="1"/>
            <a:r>
              <a:rPr lang="en-US" sz="2000" dirty="0" smtClean="0"/>
              <a:t>OSM lacks this information</a:t>
            </a:r>
          </a:p>
          <a:p>
            <a:r>
              <a:rPr lang="en-US" sz="2400" dirty="0" smtClean="0"/>
              <a:t>Threshold of 5%</a:t>
            </a:r>
          </a:p>
          <a:p>
            <a:pPr lvl="1"/>
            <a:r>
              <a:rPr lang="en-US" sz="2000" dirty="0" err="1" smtClean="0"/>
              <a:t>Tweakable</a:t>
            </a:r>
            <a:endParaRPr lang="en-US" sz="2000" dirty="0" smtClean="0"/>
          </a:p>
          <a:p>
            <a:pPr lvl="1"/>
            <a:r>
              <a:rPr lang="en-US" sz="2000" dirty="0" smtClean="0"/>
              <a:t>Yet, pretty accurate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6416107"/>
              </p:ext>
            </p:extLst>
          </p:nvPr>
        </p:nvGraphicFramePr>
        <p:xfrm>
          <a:off x="190003" y="4454405"/>
          <a:ext cx="6816438" cy="212344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136073"/>
                <a:gridCol w="1136073"/>
                <a:gridCol w="1136073"/>
                <a:gridCol w="1136073"/>
                <a:gridCol w="1136073"/>
                <a:gridCol w="113607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candidate restrictions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candidate restrictions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city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 turns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5 %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2.5 %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5 %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2.5 %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Athens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75,552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5,287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3,596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7.00 %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4.76 %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Berlin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44,636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2,653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1,582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5.94 %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3.54 %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Vienna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36,484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1,739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1,261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4.77 %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3.46 %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3784" y="2182094"/>
            <a:ext cx="2883414" cy="333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86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Direction of restrictions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33656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Conclude if a restriction is about a: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Straight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Left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Right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U-turn</a:t>
            </a:r>
          </a:p>
          <a:p>
            <a:r>
              <a:rPr lang="en-US" sz="2400" dirty="0" smtClean="0"/>
              <a:t>Easy, as we already have the inclination of edges</a:t>
            </a:r>
          </a:p>
          <a:p>
            <a:r>
              <a:rPr lang="en-US" sz="2400" dirty="0" smtClean="0"/>
              <a:t>Most of the candidate restrictions represent left-turns</a:t>
            </a:r>
            <a:endParaRPr lang="en-US" sz="24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5269654"/>
              </p:ext>
            </p:extLst>
          </p:nvPr>
        </p:nvGraphicFramePr>
        <p:xfrm>
          <a:off x="195942" y="4524498"/>
          <a:ext cx="8752116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8686"/>
                <a:gridCol w="1458686"/>
                <a:gridCol w="1458686"/>
                <a:gridCol w="1458686"/>
                <a:gridCol w="1458686"/>
                <a:gridCol w="14586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#turning restrictions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straight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left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right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U-turn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Athens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5,287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6.5 %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45.4 %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41.6 %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6.5 %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Berlin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2,653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64.6 %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18.6 %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15.2 %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Vienna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1,739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10.5 %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44.8 %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30.0 %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14.7 %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24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Verify candidate restrictions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dirty="0" smtClean="0"/>
              <a:t>Visualize candidate restrictions</a:t>
            </a:r>
          </a:p>
          <a:p>
            <a:r>
              <a:rPr lang="en-US" dirty="0" smtClean="0"/>
              <a:t>Use an external mapping service</a:t>
            </a:r>
          </a:p>
          <a:p>
            <a:pPr lvl="1"/>
            <a:r>
              <a:rPr lang="en-US" dirty="0" smtClean="0"/>
              <a:t>Cross-check if results are similar to ours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9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Visual inspection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6"/>
            <a:ext cx="8229600" cy="2546225"/>
          </a:xfrm>
        </p:spPr>
        <p:txBody>
          <a:bodyPr/>
          <a:lstStyle/>
          <a:p>
            <a:r>
              <a:rPr lang="en-US" sz="2400" dirty="0" smtClean="0"/>
              <a:t>QGIS</a:t>
            </a:r>
          </a:p>
          <a:p>
            <a:pPr lvl="1"/>
            <a:r>
              <a:rPr lang="en-US" sz="2000" dirty="0" smtClean="0"/>
              <a:t>Appropriate traffic sign on intersections of restrictions</a:t>
            </a:r>
          </a:p>
          <a:p>
            <a:r>
              <a:rPr lang="en-US" sz="2400" dirty="0" smtClean="0"/>
              <a:t>Google Map layer in the background</a:t>
            </a:r>
          </a:p>
          <a:p>
            <a:pPr lvl="1"/>
            <a:r>
              <a:rPr lang="en-US" sz="2000" dirty="0" smtClean="0"/>
              <a:t>Compare results to an external mapping service</a:t>
            </a:r>
          </a:p>
          <a:p>
            <a:r>
              <a:rPr lang="en-US" sz="2400" dirty="0" smtClean="0"/>
              <a:t>We visually verified many of the candidate restrictions</a:t>
            </a:r>
            <a:endParaRPr lang="en-US" sz="24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512" y="3947592"/>
            <a:ext cx="274320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880" y="3947592"/>
            <a:ext cx="2748240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8831" y="3947592"/>
            <a:ext cx="2748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637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Sourcing external mapping service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800" dirty="0" smtClean="0"/>
              <a:t>We need to verify &amp; quantify our findings</a:t>
            </a:r>
          </a:p>
          <a:p>
            <a:pPr lvl="1"/>
            <a:r>
              <a:rPr lang="en-US" sz="2400" dirty="0" smtClean="0"/>
              <a:t>Through an automatic process</a:t>
            </a:r>
          </a:p>
          <a:p>
            <a:r>
              <a:rPr lang="en-US" sz="2800" dirty="0" smtClean="0"/>
              <a:t>Google Directions API</a:t>
            </a:r>
          </a:p>
          <a:p>
            <a:pPr lvl="1"/>
            <a:r>
              <a:rPr lang="en-US" sz="2400" dirty="0" smtClean="0"/>
              <a:t>Not guaranteed to be perfect</a:t>
            </a:r>
          </a:p>
          <a:p>
            <a:pPr lvl="1"/>
            <a:r>
              <a:rPr lang="en-US" sz="2400" dirty="0" smtClean="0"/>
              <a:t>Yet, popular &amp; commercial alternative to OSM</a:t>
            </a:r>
          </a:p>
          <a:p>
            <a:r>
              <a:rPr lang="en-US" sz="2800" dirty="0" smtClean="0"/>
              <a:t>Only allows 2,500 requests per 24h from an IP</a:t>
            </a:r>
          </a:p>
          <a:p>
            <a:pPr lvl="1"/>
            <a:r>
              <a:rPr lang="en-US" sz="2400" dirty="0" smtClean="0"/>
              <a:t>Important to identify a limited number of candidate restrictions</a:t>
            </a:r>
            <a:endParaRPr lang="en-US" sz="20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9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800" dirty="0" smtClean="0"/>
              <a:t>Abundance of GPS tracking data</a:t>
            </a:r>
          </a:p>
          <a:p>
            <a:pPr lvl="1"/>
            <a:r>
              <a:rPr lang="en-US" sz="2400" dirty="0" smtClean="0"/>
              <a:t>Significant research around:</a:t>
            </a:r>
          </a:p>
          <a:p>
            <a:pPr lvl="2"/>
            <a:r>
              <a:rPr lang="en-US" sz="2000" dirty="0" smtClean="0"/>
              <a:t>GPS trajectories</a:t>
            </a:r>
          </a:p>
          <a:p>
            <a:pPr lvl="2"/>
            <a:r>
              <a:rPr lang="en-US" sz="2000" dirty="0" smtClean="0"/>
              <a:t>Map-matching algorithms</a:t>
            </a:r>
          </a:p>
          <a:p>
            <a:pPr lvl="1"/>
            <a:r>
              <a:rPr lang="en-US" sz="2400" dirty="0" smtClean="0"/>
              <a:t>Identifying turning restrictions?</a:t>
            </a:r>
          </a:p>
          <a:p>
            <a:r>
              <a:rPr lang="en-US" sz="2800" dirty="0" smtClean="0"/>
              <a:t>In this research effort:</a:t>
            </a:r>
          </a:p>
          <a:p>
            <a:pPr lvl="1"/>
            <a:r>
              <a:rPr lang="en-US" sz="2400" dirty="0" smtClean="0"/>
              <a:t>Infer turning restrictions for OpenStreetMap data</a:t>
            </a:r>
          </a:p>
          <a:p>
            <a:pPr lvl="2"/>
            <a:r>
              <a:rPr lang="en-US" sz="2000" dirty="0" smtClean="0"/>
              <a:t>Utilizing historic map-matching results</a:t>
            </a:r>
          </a:p>
          <a:p>
            <a:pPr lvl="2"/>
            <a:r>
              <a:rPr lang="en-US" sz="2000" dirty="0" err="1"/>
              <a:t>Straighforward</a:t>
            </a:r>
            <a:r>
              <a:rPr lang="en-US" sz="2000" dirty="0"/>
              <a:t> &amp; effective </a:t>
            </a:r>
            <a:r>
              <a:rPr lang="en-US" sz="2000" dirty="0" smtClean="0"/>
              <a:t>way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Verification method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3080987"/>
            <a:ext cx="8229600" cy="3414816"/>
          </a:xfrm>
        </p:spPr>
        <p:txBody>
          <a:bodyPr/>
          <a:lstStyle/>
          <a:p>
            <a:r>
              <a:rPr lang="en-US" sz="2400" dirty="0" smtClean="0"/>
              <a:t>Request returns JSON object</a:t>
            </a:r>
          </a:p>
          <a:p>
            <a:pPr lvl="1"/>
            <a:r>
              <a:rPr lang="en-US" sz="2000" dirty="0" smtClean="0"/>
              <a:t>We extract the length of Google’s {A → C via B} path</a:t>
            </a:r>
          </a:p>
          <a:p>
            <a:r>
              <a:rPr lang="en-US" sz="2400" dirty="0" smtClean="0"/>
              <a:t>We have the lengths of edges (A,B), (B,C)</a:t>
            </a:r>
          </a:p>
          <a:p>
            <a:r>
              <a:rPr lang="en-US" sz="2400" dirty="0" smtClean="0"/>
              <a:t>If Google’s path length &gt;&gt; sum of edges’ lengths</a:t>
            </a:r>
          </a:p>
          <a:p>
            <a:pPr lvl="1"/>
            <a:r>
              <a:rPr lang="en-US" sz="2000" dirty="0" smtClean="0"/>
              <a:t>Route is much longer than (A,B) </a:t>
            </a:r>
            <a:r>
              <a:rPr lang="en-US" sz="2000" dirty="0"/>
              <a:t>→</a:t>
            </a:r>
            <a:r>
              <a:rPr lang="en-US" sz="2000" dirty="0" smtClean="0"/>
              <a:t> (B,C)</a:t>
            </a:r>
          </a:p>
          <a:p>
            <a:pPr lvl="1"/>
            <a:r>
              <a:rPr lang="en-US" sz="2000" dirty="0" smtClean="0"/>
              <a:t>Turning restriction is verified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197" y="1579423"/>
            <a:ext cx="54169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http://maps.googleapis.com/maps/api/directions/json?</a:t>
            </a:r>
          </a:p>
          <a:p>
            <a:r>
              <a:rPr lang="en-US" dirty="0">
                <a:latin typeface="Calibri" pitchFamily="34" charset="0"/>
              </a:rPr>
              <a:t>	 </a:t>
            </a:r>
            <a:r>
              <a:rPr lang="en-US" dirty="0" smtClean="0">
                <a:latin typeface="Calibri" pitchFamily="34" charset="0"/>
              </a:rPr>
              <a:t>origin={</a:t>
            </a:r>
            <a:r>
              <a:rPr lang="en-US" dirty="0" err="1" smtClean="0">
                <a:latin typeface="Calibri" pitchFamily="34" charset="0"/>
              </a:rPr>
              <a:t>A_coordinates</a:t>
            </a:r>
            <a:r>
              <a:rPr lang="en-US" dirty="0" smtClean="0">
                <a:latin typeface="Calibri" pitchFamily="34" charset="0"/>
              </a:rPr>
              <a:t>}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&amp;destination={</a:t>
            </a:r>
            <a:r>
              <a:rPr lang="en-US" dirty="0" err="1" smtClean="0">
                <a:latin typeface="Calibri" pitchFamily="34" charset="0"/>
              </a:rPr>
              <a:t>C_coordinates</a:t>
            </a:r>
            <a:r>
              <a:rPr lang="en-US" dirty="0" smtClean="0">
                <a:latin typeface="Calibri" pitchFamily="34" charset="0"/>
              </a:rPr>
              <a:t>}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&amp;waypoints=via:{</a:t>
            </a:r>
            <a:r>
              <a:rPr lang="en-US" dirty="0" err="1" smtClean="0">
                <a:latin typeface="Calibri" pitchFamily="34" charset="0"/>
              </a:rPr>
              <a:t>B_coordinates</a:t>
            </a:r>
            <a:r>
              <a:rPr lang="en-US" dirty="0" smtClean="0">
                <a:latin typeface="Calibri" pitchFamily="34" charset="0"/>
              </a:rPr>
              <a:t>}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&amp;sensor=false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0045" y="1002231"/>
            <a:ext cx="2293625" cy="265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58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Verified restrictions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6"/>
            <a:ext cx="8229600" cy="3021238"/>
          </a:xfrm>
        </p:spPr>
        <p:txBody>
          <a:bodyPr/>
          <a:lstStyle/>
          <a:p>
            <a:r>
              <a:rPr lang="en-US" sz="2400" dirty="0" smtClean="0"/>
              <a:t>The majority of candidate restrictions were verified</a:t>
            </a:r>
          </a:p>
          <a:p>
            <a:pPr lvl="1"/>
            <a:r>
              <a:rPr lang="en-US" sz="2000" dirty="0" smtClean="0"/>
              <a:t>Usually, Google’s paths 85-90% larger than sum of edges’ lengths</a:t>
            </a:r>
          </a:p>
          <a:p>
            <a:pPr lvl="1"/>
            <a:r>
              <a:rPr lang="en-US" sz="2000" dirty="0" smtClean="0"/>
              <a:t>Athens &amp; Vienna: 67% verified</a:t>
            </a:r>
          </a:p>
          <a:p>
            <a:pPr lvl="1"/>
            <a:r>
              <a:rPr lang="en-US" sz="2000" dirty="0" smtClean="0"/>
              <a:t>Berlin: 57% verified</a:t>
            </a:r>
          </a:p>
          <a:p>
            <a:pPr lvl="1"/>
            <a:r>
              <a:rPr lang="en-US" sz="2000" dirty="0" smtClean="0"/>
              <a:t>Respectable amount of restrictions in interval 2.5% - 5%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630" y="4451894"/>
          <a:ext cx="8692740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1820"/>
                <a:gridCol w="1241820"/>
                <a:gridCol w="1241820"/>
                <a:gridCol w="1241820"/>
                <a:gridCol w="1241820"/>
                <a:gridCol w="1241820"/>
                <a:gridCol w="12418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</a:t>
                      </a:r>
                      <a:endParaRPr lang="el-GR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candidate turning restrictions</a:t>
                      </a:r>
                      <a:endParaRPr lang="el-GR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verified</a:t>
                      </a:r>
                    </a:p>
                    <a:p>
                      <a:pPr algn="ctr"/>
                      <a:endParaRPr lang="el-GR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verified (%)</a:t>
                      </a:r>
                    </a:p>
                    <a:p>
                      <a:pPr algn="ctr"/>
                      <a:endParaRPr lang="el-GR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5 %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2.5 %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5 %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2.5 %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5 %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2.5 %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Athens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5,287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3,596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3,517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2,471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67 %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69 %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Berlin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2,653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1,582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1,510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1,016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57 %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64 %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Vienna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1,739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1,261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1,172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880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67 %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70 %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58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Results 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3626881"/>
          </a:xfrm>
        </p:spPr>
        <p:txBody>
          <a:bodyPr/>
          <a:lstStyle/>
          <a:p>
            <a:r>
              <a:rPr lang="en-US" sz="2000" dirty="0" smtClean="0"/>
              <a:t>Only a few thousand candidate restrictions to verify</a:t>
            </a:r>
          </a:p>
          <a:p>
            <a:pPr lvl="1"/>
            <a:r>
              <a:rPr lang="en-US" sz="1800" dirty="0" smtClean="0"/>
              <a:t>Instead of examining hundreds of thousands of turns</a:t>
            </a:r>
          </a:p>
          <a:p>
            <a:pPr lvl="1"/>
            <a:r>
              <a:rPr lang="en-US" sz="1800" dirty="0" smtClean="0"/>
              <a:t>By focusing on intersection nodes…</a:t>
            </a:r>
          </a:p>
          <a:p>
            <a:pPr lvl="1"/>
            <a:r>
              <a:rPr lang="en-US" sz="1800" dirty="0" smtClean="0"/>
              <a:t>…connecting major roads</a:t>
            </a:r>
          </a:p>
          <a:p>
            <a:pPr lvl="1"/>
            <a:r>
              <a:rPr lang="en-US" sz="1800" dirty="0" smtClean="0"/>
              <a:t>Utilizing historic map-matching results</a:t>
            </a:r>
          </a:p>
          <a:p>
            <a:r>
              <a:rPr lang="en-US" sz="2000" dirty="0" smtClean="0"/>
              <a:t>The majority of them verified  through Google Directions API</a:t>
            </a:r>
          </a:p>
          <a:p>
            <a:r>
              <a:rPr lang="en-US" sz="2000" dirty="0" smtClean="0"/>
              <a:t>Verified restrictions &gt;&gt; restrictions in OSM datasets</a:t>
            </a:r>
            <a:endParaRPr lang="en-US" sz="22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425847"/>
              </p:ext>
            </p:extLst>
          </p:nvPr>
        </p:nvGraphicFramePr>
        <p:xfrm>
          <a:off x="249381" y="4852724"/>
          <a:ext cx="8645238" cy="1752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440873"/>
                <a:gridCol w="1440873"/>
                <a:gridCol w="1440873"/>
                <a:gridCol w="1440873"/>
                <a:gridCol w="1440873"/>
                <a:gridCol w="14408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 turns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examined</a:t>
                      </a:r>
                      <a:r>
                        <a:rPr lang="en-US" sz="1800" baseline="0" dirty="0" smtClean="0"/>
                        <a:t> turns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candidate restrictions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verified restrictions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OSM restrictions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Athens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900,397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75,552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5,287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3,517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Berlin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252,271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44,636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2,653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1,510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668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Vienna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256,185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36,484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1,739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1,172</a:t>
                      </a:r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799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49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Non-verified restrictions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800" dirty="0" smtClean="0"/>
              <a:t>Google’s path length similar to sum of edges’ lengths</a:t>
            </a:r>
          </a:p>
          <a:p>
            <a:r>
              <a:rPr lang="en-US" sz="2800" dirty="0" smtClean="0"/>
              <a:t>In some cases, less than 80 %</a:t>
            </a:r>
          </a:p>
          <a:p>
            <a:pPr lvl="1"/>
            <a:r>
              <a:rPr lang="en-US" sz="2400" dirty="0" smtClean="0"/>
              <a:t>Inconsistencies between the two maps</a:t>
            </a:r>
          </a:p>
          <a:p>
            <a:r>
              <a:rPr lang="en-US" sz="2800" dirty="0" smtClean="0"/>
              <a:t>Even if turns are not really restricted…</a:t>
            </a:r>
          </a:p>
          <a:p>
            <a:pPr lvl="1"/>
            <a:r>
              <a:rPr lang="en-US" sz="2400" dirty="0" smtClean="0"/>
              <a:t>They are rarely used</a:t>
            </a:r>
          </a:p>
          <a:p>
            <a:pPr lvl="1"/>
            <a:r>
              <a:rPr lang="en-US" sz="2400" dirty="0" smtClean="0"/>
              <a:t>Should still be penalized in shortest-path app</a:t>
            </a:r>
          </a:p>
          <a:p>
            <a:pPr lvl="1"/>
            <a:r>
              <a:rPr lang="en-US" sz="2400" dirty="0" smtClean="0"/>
              <a:t>“Unappealing” turns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Conclusion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800" dirty="0" smtClean="0"/>
              <a:t>New way to infer turning restrictions for OSM data</a:t>
            </a:r>
          </a:p>
          <a:p>
            <a:pPr lvl="1"/>
            <a:r>
              <a:rPr lang="en-US" sz="2400" dirty="0" smtClean="0"/>
              <a:t>Efficient</a:t>
            </a:r>
          </a:p>
          <a:p>
            <a:pPr lvl="1"/>
            <a:r>
              <a:rPr lang="en-US" sz="2400" dirty="0" smtClean="0"/>
              <a:t>Semi-automatic</a:t>
            </a:r>
          </a:p>
          <a:p>
            <a:pPr lvl="1"/>
            <a:r>
              <a:rPr lang="en-US" sz="2400" dirty="0" smtClean="0"/>
              <a:t>Utilizing historic map-matching data</a:t>
            </a:r>
          </a:p>
          <a:p>
            <a:r>
              <a:rPr lang="en-US" sz="2800" dirty="0" smtClean="0"/>
              <a:t>57-67% of restrictions extracted were verified</a:t>
            </a:r>
          </a:p>
          <a:p>
            <a:pPr lvl="1"/>
            <a:r>
              <a:rPr lang="en-US" sz="2400" dirty="0" smtClean="0"/>
              <a:t>Using an external mapping service</a:t>
            </a:r>
          </a:p>
          <a:p>
            <a:r>
              <a:rPr lang="en-US" sz="2800" dirty="0" smtClean="0"/>
              <a:t>2-16 times more restrictions than the existing in OSM</a:t>
            </a:r>
          </a:p>
          <a:p>
            <a:r>
              <a:rPr lang="en-US" sz="2800" dirty="0" smtClean="0"/>
              <a:t>First to use map-matching results for such a task</a:t>
            </a:r>
            <a:endParaRPr lang="en-US" sz="24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9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Future work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6"/>
            <a:ext cx="8229600" cy="5360678"/>
          </a:xfrm>
        </p:spPr>
        <p:txBody>
          <a:bodyPr/>
          <a:lstStyle/>
          <a:p>
            <a:r>
              <a:rPr lang="en-US" sz="2800" dirty="0" smtClean="0"/>
              <a:t>Automatically contribute confirmed restrictions back to OSM project</a:t>
            </a:r>
          </a:p>
          <a:p>
            <a:r>
              <a:rPr lang="en-US" sz="2800" dirty="0" smtClean="0"/>
              <a:t>Improve quality of map-matching algorithms</a:t>
            </a:r>
          </a:p>
          <a:p>
            <a:pPr lvl="1"/>
            <a:r>
              <a:rPr lang="en-US" sz="2400" dirty="0" smtClean="0"/>
              <a:t>Map-matching uses partial SP calculations</a:t>
            </a:r>
          </a:p>
          <a:p>
            <a:pPr lvl="1"/>
            <a:r>
              <a:rPr lang="en-US" sz="2400" dirty="0" smtClean="0"/>
              <a:t>Until now, turning restrictions not taken into account</a:t>
            </a:r>
          </a:p>
          <a:p>
            <a:pPr lvl="1"/>
            <a:r>
              <a:rPr lang="en-US" sz="2400" dirty="0" smtClean="0"/>
              <a:t>New restrictions integrated back in the map-matching algorithm</a:t>
            </a:r>
          </a:p>
          <a:p>
            <a:pPr lvl="1"/>
            <a:r>
              <a:rPr lang="en-US" sz="2400" dirty="0" smtClean="0"/>
              <a:t>Self-improving, evolutionary map-matching algorithm!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6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Importance of turning restrictions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800" dirty="0" smtClean="0"/>
              <a:t>Critical for any fleet management solution</a:t>
            </a:r>
          </a:p>
          <a:p>
            <a:pPr lvl="1"/>
            <a:r>
              <a:rPr lang="en-US" sz="2400" dirty="0" smtClean="0"/>
              <a:t>Routing service</a:t>
            </a:r>
          </a:p>
          <a:p>
            <a:pPr lvl="1"/>
            <a:r>
              <a:rPr lang="en-US" sz="2400" dirty="0" smtClean="0"/>
              <a:t>Isochrone service</a:t>
            </a:r>
          </a:p>
          <a:p>
            <a:r>
              <a:rPr lang="en-US" sz="2800" dirty="0" smtClean="0"/>
              <a:t>Ignoring traffic:</a:t>
            </a:r>
          </a:p>
          <a:p>
            <a:pPr lvl="1"/>
            <a:r>
              <a:rPr lang="en-US" sz="2400" dirty="0" smtClean="0"/>
              <a:t>Suboptimal, yet valid route</a:t>
            </a:r>
          </a:p>
          <a:p>
            <a:r>
              <a:rPr lang="en-US" sz="2800" dirty="0" smtClean="0"/>
              <a:t>Ignoring turning restrictions:</a:t>
            </a:r>
          </a:p>
          <a:p>
            <a:pPr lvl="1"/>
            <a:r>
              <a:rPr lang="en-US" sz="2400" dirty="0" smtClean="0"/>
              <a:t>Erroneous paths</a:t>
            </a:r>
          </a:p>
          <a:p>
            <a:pPr lvl="1"/>
            <a:r>
              <a:rPr lang="en-US" sz="2400" dirty="0" smtClean="0"/>
              <a:t>May lead to accidents</a:t>
            </a:r>
          </a:p>
        </p:txBody>
      </p:sp>
    </p:spTree>
    <p:extLst>
      <p:ext uri="{BB962C8B-B14F-4D97-AF65-F5344CB8AC3E}">
        <p14:creationId xmlns:p14="http://schemas.microsoft.com/office/powerpoint/2010/main" xmlns="" val="25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Importance of turning restrictions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dirty="0" smtClean="0"/>
              <a:t>Intersections are important components of urban road networks</a:t>
            </a:r>
          </a:p>
          <a:p>
            <a:r>
              <a:rPr lang="en-US" dirty="0" smtClean="0"/>
              <a:t>Contribute much to the total travel time cost</a:t>
            </a:r>
          </a:p>
          <a:p>
            <a:r>
              <a:rPr lang="en-US" dirty="0" smtClean="0"/>
              <a:t>Intersection delays contribute to 17-35% of the total travel time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Previous works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6"/>
            <a:ext cx="8229600" cy="1714953"/>
          </a:xfrm>
        </p:spPr>
        <p:txBody>
          <a:bodyPr/>
          <a:lstStyle/>
          <a:p>
            <a:r>
              <a:rPr lang="en-US" sz="2800" dirty="0" smtClean="0"/>
              <a:t>Previous works on turn costs / intersection delays</a:t>
            </a:r>
          </a:p>
          <a:p>
            <a:pPr lvl="1"/>
            <a:r>
              <a:rPr lang="en-US" sz="2400" dirty="0" smtClean="0"/>
              <a:t>Generalization of turning restrictions (turn delays of ∞)</a:t>
            </a:r>
          </a:p>
          <a:p>
            <a:pPr lvl="1"/>
            <a:r>
              <a:rPr lang="en-US" sz="2400" dirty="0" smtClean="0"/>
              <a:t>Fundamentally different from our approach: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9229" y="3336966"/>
          <a:ext cx="8425542" cy="3210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94018"/>
                <a:gridCol w="320634"/>
                <a:gridCol w="40108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Previous works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Our approach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To calculate turns costs many vehicles need to use the turns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Identify restrictions by focusing on turns with no data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Use GPS trajectories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Use map-matching results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Data-mining techniques: divide GPS datasets into training and test set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Independent mapping service to verify findings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Publicly available datasets: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Simulated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Focused on specific city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Limited time periods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Our dataset: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Three European cities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2,000-5,000 vehicles per city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12-month period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0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OSM and turning restrictions (1/2)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400" dirty="0" smtClean="0"/>
              <a:t>OpenStreetMap dataset:</a:t>
            </a:r>
          </a:p>
          <a:p>
            <a:pPr lvl="1"/>
            <a:r>
              <a:rPr lang="en-US" sz="2000" dirty="0" err="1" smtClean="0"/>
              <a:t>Crowdsourced</a:t>
            </a:r>
            <a:endParaRPr lang="en-US" sz="2000" dirty="0" smtClean="0"/>
          </a:p>
          <a:p>
            <a:pPr lvl="1"/>
            <a:r>
              <a:rPr lang="en-US" sz="2000" dirty="0" smtClean="0"/>
              <a:t>High-quality</a:t>
            </a:r>
          </a:p>
          <a:p>
            <a:pPr lvl="1"/>
            <a:r>
              <a:rPr lang="en-US" sz="2000" dirty="0" smtClean="0"/>
              <a:t>Frequently updated</a:t>
            </a:r>
          </a:p>
          <a:p>
            <a:pPr lvl="1"/>
            <a:r>
              <a:rPr lang="en-US" sz="2000" dirty="0" smtClean="0"/>
              <a:t>BUT: limited information for turning restrictions</a:t>
            </a:r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000" dirty="0" smtClean="0"/>
              <a:t>No public datasets for traffic signs</a:t>
            </a:r>
          </a:p>
          <a:p>
            <a:pPr lvl="1"/>
            <a:r>
              <a:rPr lang="en-US" sz="2000" dirty="0" smtClean="0"/>
              <a:t>Satellite imagery cannot help</a:t>
            </a:r>
          </a:p>
          <a:p>
            <a:pPr lvl="1"/>
            <a:r>
              <a:rPr lang="en-US" sz="2000" dirty="0" smtClean="0"/>
              <a:t>Adding a single restriction is time-consuming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OSM and turning restrictions (2/2)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6"/>
            <a:ext cx="8229600" cy="2902485"/>
          </a:xfrm>
        </p:spPr>
        <p:txBody>
          <a:bodyPr/>
          <a:lstStyle/>
          <a:p>
            <a:r>
              <a:rPr lang="en-US" sz="2400" dirty="0" smtClean="0"/>
              <a:t>OSM contains a relation tag</a:t>
            </a:r>
          </a:p>
          <a:p>
            <a:pPr lvl="1"/>
            <a:r>
              <a:rPr lang="en-US" sz="2000" dirty="0" err="1" smtClean="0"/>
              <a:t>Relation:restriction</a:t>
            </a:r>
            <a:endParaRPr lang="en-US" sz="2000" dirty="0" smtClean="0"/>
          </a:p>
          <a:p>
            <a:r>
              <a:rPr lang="en-US" sz="2400" dirty="0" smtClean="0"/>
              <a:t>Small number of OSM users contribute</a:t>
            </a:r>
          </a:p>
          <a:p>
            <a:r>
              <a:rPr lang="en-US" sz="2400" dirty="0" smtClean="0"/>
              <a:t>Worse for other </a:t>
            </a:r>
            <a:r>
              <a:rPr lang="en-US" sz="2400" smtClean="0"/>
              <a:t>European countries </a:t>
            </a:r>
            <a:r>
              <a:rPr lang="en-US" sz="2400" dirty="0" smtClean="0"/>
              <a:t>(e.g., in Montenegro)</a:t>
            </a:r>
            <a:endParaRPr lang="en-US" sz="24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6772307"/>
              </p:ext>
            </p:extLst>
          </p:nvPr>
        </p:nvGraphicFramePr>
        <p:xfrm>
          <a:off x="682832" y="4638964"/>
          <a:ext cx="7778337" cy="14833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111191"/>
                <a:gridCol w="1111191"/>
                <a:gridCol w="1111191"/>
                <a:gridCol w="1111191"/>
                <a:gridCol w="1111191"/>
                <a:gridCol w="1111191"/>
                <a:gridCol w="11111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2009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2010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2012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2013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Athens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127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214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Berlin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101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386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147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668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Vienna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307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324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799</a:t>
                      </a:r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7128" y="4221079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Contribution as of </a:t>
            </a:r>
            <a:r>
              <a:rPr lang="en-US" dirty="0"/>
              <a:t>S</a:t>
            </a:r>
            <a:r>
              <a:rPr lang="en-US" dirty="0" smtClean="0"/>
              <a:t>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Map-matching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400" dirty="0" smtClean="0"/>
              <a:t>FCD collection from vehicles is now mainstream</a:t>
            </a:r>
          </a:p>
          <a:p>
            <a:r>
              <a:rPr lang="en-US" sz="2400" dirty="0" smtClean="0"/>
              <a:t>GPS trajectories:</a:t>
            </a:r>
          </a:p>
          <a:p>
            <a:pPr lvl="1"/>
            <a:r>
              <a:rPr lang="en-US" sz="2000" dirty="0" smtClean="0"/>
              <a:t>Latitude + longitude + timestamp</a:t>
            </a:r>
          </a:p>
          <a:p>
            <a:pPr lvl="1"/>
            <a:r>
              <a:rPr lang="en-US" sz="2000" dirty="0" smtClean="0"/>
              <a:t>Imprecise</a:t>
            </a:r>
          </a:p>
          <a:p>
            <a:pPr lvl="2"/>
            <a:r>
              <a:rPr lang="en-US" sz="1800" dirty="0" smtClean="0"/>
              <a:t>Measurement errors: limited GPS accuracy</a:t>
            </a:r>
          </a:p>
          <a:p>
            <a:pPr lvl="2"/>
            <a:r>
              <a:rPr lang="en-US" sz="1800" dirty="0" smtClean="0"/>
              <a:t>Sampling error</a:t>
            </a:r>
          </a:p>
          <a:p>
            <a:r>
              <a:rPr lang="en-US" sz="2400" dirty="0" smtClean="0"/>
              <a:t>Map-matching (MM):</a:t>
            </a:r>
          </a:p>
          <a:p>
            <a:pPr lvl="1"/>
            <a:r>
              <a:rPr lang="en-US" sz="2000" dirty="0" smtClean="0"/>
              <a:t>Aligns GPS positions with the road network graph</a:t>
            </a:r>
          </a:p>
          <a:p>
            <a:pPr lvl="1"/>
            <a:r>
              <a:rPr lang="en-US" sz="2000" dirty="0" smtClean="0"/>
              <a:t>INPUT: GPS trajectories</a:t>
            </a:r>
          </a:p>
          <a:p>
            <a:pPr lvl="1"/>
            <a:r>
              <a:rPr lang="en-US" sz="2000" dirty="0" smtClean="0"/>
              <a:t>OUTPUT: Ordered sequence of road network graph edges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8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143000"/>
          </a:xfrm>
        </p:spPr>
        <p:txBody>
          <a:bodyPr/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elvetica Neue" pitchFamily="-84" charset="0"/>
                <a:ea typeface="ＭＳ Ｐゴシック" pitchFamily="2" charset="-128"/>
                <a:cs typeface="Helvetica Neue" pitchFamily="-84" charset="0"/>
              </a:rPr>
              <a:t>Using MM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5572125"/>
          </a:xfrm>
        </p:spPr>
        <p:txBody>
          <a:bodyPr/>
          <a:lstStyle/>
          <a:p>
            <a:r>
              <a:rPr lang="en-US" sz="2400" dirty="0" smtClean="0"/>
              <a:t>In scientific literature:</a:t>
            </a:r>
          </a:p>
          <a:p>
            <a:pPr lvl="1"/>
            <a:r>
              <a:rPr lang="en-US" sz="2000" dirty="0" smtClean="0"/>
              <a:t>Significant work on processing FCD</a:t>
            </a:r>
          </a:p>
          <a:p>
            <a:pPr lvl="1"/>
            <a:r>
              <a:rPr lang="en-US" sz="2000" dirty="0" smtClean="0"/>
              <a:t>No work on processing MM results</a:t>
            </a:r>
          </a:p>
          <a:p>
            <a:pPr lvl="2"/>
            <a:r>
              <a:rPr lang="en-US" sz="1800" dirty="0" smtClean="0"/>
              <a:t>Despite being more condensed &amp; less error-prone</a:t>
            </a:r>
          </a:p>
          <a:p>
            <a:r>
              <a:rPr lang="en-US" sz="2400" dirty="0" smtClean="0"/>
              <a:t>We have a large amount of historic MM data</a:t>
            </a:r>
          </a:p>
          <a:p>
            <a:r>
              <a:rPr lang="en-US" sz="2400" dirty="0" smtClean="0"/>
              <a:t>Take advantage of them to identify turning restrictions</a:t>
            </a:r>
          </a:p>
          <a:p>
            <a:r>
              <a:rPr lang="en-US" sz="2400" dirty="0" smtClean="0"/>
              <a:t>How?</a:t>
            </a:r>
          </a:p>
          <a:p>
            <a:pPr lvl="1"/>
            <a:r>
              <a:rPr lang="en-US" sz="2000" dirty="0" smtClean="0"/>
              <a:t>Turns allowed in the original data</a:t>
            </a:r>
          </a:p>
          <a:p>
            <a:pPr lvl="1"/>
            <a:r>
              <a:rPr lang="en-US" sz="2000" dirty="0" smtClean="0"/>
              <a:t>In practice, rarely, if ever, used</a:t>
            </a:r>
            <a:endParaRPr lang="en-US" sz="1800" dirty="0" smtClean="0">
              <a:latin typeface="Helvetica Neue" pitchFamily="-84" charset="0"/>
              <a:ea typeface="Helvetica Neue" pitchFamily="-84" charset="0"/>
              <a:cs typeface="Helvetica Neue" pitchFamily="-84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975761" y="5498280"/>
            <a:ext cx="344384" cy="7718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22026" y="5699562"/>
            <a:ext cx="258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Most probably prohibited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4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4689</TotalTime>
  <Words>1324</Words>
  <Application>Microsoft Office PowerPoint</Application>
  <PresentationFormat>On-screen Show (4:3)</PresentationFormat>
  <Paragraphs>384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Twilight</vt:lpstr>
      <vt:lpstr>Crowdsourcing turning restrictions for OpenStreetMap</vt:lpstr>
      <vt:lpstr>Introduction</vt:lpstr>
      <vt:lpstr>Importance of turning restrictions</vt:lpstr>
      <vt:lpstr>Importance of turning restrictions</vt:lpstr>
      <vt:lpstr>Previous works</vt:lpstr>
      <vt:lpstr>OSM and turning restrictions (1/2)</vt:lpstr>
      <vt:lpstr>OSM and turning restrictions (2/2)</vt:lpstr>
      <vt:lpstr>Map-matching</vt:lpstr>
      <vt:lpstr>Using MM results</vt:lpstr>
      <vt:lpstr>Methodology</vt:lpstr>
      <vt:lpstr>Input data</vt:lpstr>
      <vt:lpstr>Parsing MM results (1/2)</vt:lpstr>
      <vt:lpstr>Parsing MM results (2/2)</vt:lpstr>
      <vt:lpstr>Determine frequency usage of turns</vt:lpstr>
      <vt:lpstr>Identify candidate restrictions</vt:lpstr>
      <vt:lpstr>Direction of restrictions</vt:lpstr>
      <vt:lpstr>Verify candidate restrictions</vt:lpstr>
      <vt:lpstr>Visual inspection</vt:lpstr>
      <vt:lpstr>Sourcing external mapping service</vt:lpstr>
      <vt:lpstr>Verification method</vt:lpstr>
      <vt:lpstr>Verified restrictions</vt:lpstr>
      <vt:lpstr>Results overview</vt:lpstr>
      <vt:lpstr>Non-verified restrictions</vt:lpstr>
      <vt:lpstr>Conclusion</vt:lpstr>
      <vt:lpstr>Future work</vt:lpstr>
    </vt:vector>
  </TitlesOfParts>
  <Company>Institute for the Management of Information Systems - IMIS/ATHENA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Dieter Pfoser</dc:creator>
  <cp:lastModifiedBy>alexandros</cp:lastModifiedBy>
  <cp:revision>299</cp:revision>
  <dcterms:created xsi:type="dcterms:W3CDTF">2012-04-23T08:16:13Z</dcterms:created>
  <dcterms:modified xsi:type="dcterms:W3CDTF">2014-03-27T12:35:28Z</dcterms:modified>
</cp:coreProperties>
</file>