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6" r:id="rId1"/>
  </p:sldMasterIdLst>
  <p:notesMasterIdLst>
    <p:notesMasterId r:id="rId41"/>
  </p:notesMasterIdLst>
  <p:handoutMasterIdLst>
    <p:handoutMasterId r:id="rId42"/>
  </p:handoutMasterIdLst>
  <p:sldIdLst>
    <p:sldId id="810" r:id="rId2"/>
    <p:sldId id="820" r:id="rId3"/>
    <p:sldId id="824" r:id="rId4"/>
    <p:sldId id="874" r:id="rId5"/>
    <p:sldId id="826" r:id="rId6"/>
    <p:sldId id="835" r:id="rId7"/>
    <p:sldId id="832" r:id="rId8"/>
    <p:sldId id="833" r:id="rId9"/>
    <p:sldId id="834" r:id="rId10"/>
    <p:sldId id="837" r:id="rId11"/>
    <p:sldId id="836" r:id="rId12"/>
    <p:sldId id="859" r:id="rId13"/>
    <p:sldId id="866" r:id="rId14"/>
    <p:sldId id="870" r:id="rId15"/>
    <p:sldId id="872" r:id="rId16"/>
    <p:sldId id="877" r:id="rId17"/>
    <p:sldId id="841" r:id="rId18"/>
    <p:sldId id="851" r:id="rId19"/>
    <p:sldId id="853" r:id="rId20"/>
    <p:sldId id="861" r:id="rId21"/>
    <p:sldId id="855" r:id="rId22"/>
    <p:sldId id="862" r:id="rId23"/>
    <p:sldId id="845" r:id="rId24"/>
    <p:sldId id="869" r:id="rId25"/>
    <p:sldId id="847" r:id="rId26"/>
    <p:sldId id="822" r:id="rId27"/>
    <p:sldId id="840" r:id="rId28"/>
    <p:sldId id="860" r:id="rId29"/>
    <p:sldId id="831" r:id="rId30"/>
    <p:sldId id="875" r:id="rId31"/>
    <p:sldId id="878" r:id="rId32"/>
    <p:sldId id="867" r:id="rId33"/>
    <p:sldId id="868" r:id="rId34"/>
    <p:sldId id="776" r:id="rId35"/>
    <p:sldId id="740" r:id="rId36"/>
    <p:sldId id="742" r:id="rId37"/>
    <p:sldId id="793" r:id="rId38"/>
    <p:sldId id="743" r:id="rId39"/>
    <p:sldId id="879" r:id="rId40"/>
  </p:sldIdLst>
  <p:sldSz cx="9144000" cy="6858000" type="screen4x3"/>
  <p:notesSz cx="7099300" cy="10234613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Yannis Marketakis" initials="" lastIdx="4" clrIdx="0"/>
  <p:cmAuthor id="1" name="Yannis Tzitzikas" initials="" lastIdx="1" clrIdx="1"/>
  <p:cmAuthor id="2" name="Ioannis Kargakis" initials="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FFFF"/>
    <a:srgbClr val="008080"/>
    <a:srgbClr val="FFFFCC"/>
    <a:srgbClr val="006600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Χωρίς στυλ, χωρίς πλέγμα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64" autoAdjust="0"/>
    <p:restoredTop sz="96270" autoAdjust="0"/>
  </p:normalViewPr>
  <p:slideViewPr>
    <p:cSldViewPr>
      <p:cViewPr varScale="1">
        <p:scale>
          <a:sx n="71" d="100"/>
          <a:sy n="71" d="100"/>
        </p:scale>
        <p:origin x="-1074" y="-96"/>
      </p:cViewPr>
      <p:guideLst>
        <p:guide orient="horz" pos="431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5491" tIns="47745" rIns="95491" bIns="47745" rtlCol="0"/>
          <a:lstStyle>
            <a:lvl1pPr algn="l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5491" tIns="47745" rIns="95491" bIns="47745" rtlCol="0"/>
          <a:lstStyle>
            <a:lvl1pPr algn="r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7259839-BF88-4A2C-9A28-D17205A9340B}" type="datetimeFigureOut">
              <a:rPr lang="el-GR"/>
              <a:pPr>
                <a:defRPr/>
              </a:pPr>
              <a:t>27/3/2014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5491" tIns="47745" rIns="95491" bIns="47745" rtlCol="0" anchor="b"/>
          <a:lstStyle>
            <a:lvl1pPr algn="l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IRF 2012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5491" tIns="47745" rIns="95491" bIns="47745" rtlCol="0" anchor="b"/>
          <a:lstStyle>
            <a:lvl1pPr algn="r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B226CC0-45D5-4DDB-A02C-AFB7F2FFCC4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710044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5491" tIns="47745" rIns="95491" bIns="4774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5491" tIns="47745" rIns="95491" bIns="4774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E9D61299-1460-4C8C-BDC9-92A8743C9E48}" type="datetimeFigureOut">
              <a:rPr lang="el-GR"/>
              <a:pPr>
                <a:defRPr/>
              </a:pPr>
              <a:t>27/3/2014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91" tIns="47745" rIns="95491" bIns="47745" rtlCol="0" anchor="ctr"/>
          <a:lstStyle/>
          <a:p>
            <a:pPr lvl="0"/>
            <a:endParaRPr lang="el-GR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5491" tIns="47745" rIns="95491" bIns="47745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l-GR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5491" tIns="47745" rIns="95491" bIns="4774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IRF 2012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5491" tIns="47745" rIns="95491" bIns="4774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A0CB37BC-FFE3-4AEF-A4B5-14BDFC3736F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648913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7AF5AD-C6CE-4170-9016-0AEFEB47ED9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IRF 2012</a:t>
            </a:r>
            <a:endParaRPr lang="el-G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A few things about the process.</a:t>
            </a:r>
          </a:p>
          <a:p>
            <a:pPr eaLnBrk="1" hangingPunct="1"/>
            <a:r>
              <a:rPr lang="en-US" smtClean="0"/>
              <a:t>The user submit his query to a search system, e.g. gcubesearch (which can in turn query other sources external or indexes), or any opensearch compliant source.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 service then retrieves … and applies entity mining.</a:t>
            </a:r>
          </a:p>
          <a:p>
            <a:pPr eaLnBrk="1" hangingPunct="1"/>
            <a:r>
              <a:rPr lang="en-US" smtClean="0"/>
              <a:t>Note that this can be also applied to an individual web page (not necessarily search results).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 entity mining is configured through Linked Data (specifically SPARQL endpoints).</a:t>
            </a:r>
          </a:p>
          <a:p>
            <a:pPr eaLnBrk="1" hangingPunct="1"/>
            <a:r>
              <a:rPr lang="en-US" smtClean="0"/>
              <a:t>The results of mining are analyzed (grouped, ranked, etc)</a:t>
            </a:r>
          </a:p>
          <a:p>
            <a:pPr eaLnBrk="1" hangingPunct="1"/>
            <a:r>
              <a:rPr lang="en-US" smtClean="0"/>
              <a:t>and the outcome of this analysis is given to the user</a:t>
            </a:r>
          </a:p>
          <a:p>
            <a:pPr eaLnBrk="1" hangingPunct="1"/>
            <a:r>
              <a:rPr lang="en-US" smtClean="0"/>
              <a:t>who in turn can interact with them and focus on the desired part of the answer</a:t>
            </a:r>
            <a:endParaRPr lang="el-G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956765-E74A-4148-B273-0E9848AF901A}" type="slidenum">
              <a:rPr lang="el-GR" smtClean="0"/>
              <a:pPr>
                <a:defRPr/>
              </a:pPr>
              <a:t>35</a:t>
            </a:fld>
            <a:endParaRPr lang="el-G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Here you can see a screen from the portlet.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At the middle the user is getting the plain search results.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At the left bar …..</a:t>
            </a:r>
          </a:p>
          <a:p>
            <a:pPr eaLnBrk="1" hangingPunct="1"/>
            <a:r>
              <a:rPr lang="en-US" smtClean="0"/>
              <a:t>By clicking on an entity he can get more information about an entity (the information is fetched at that time).</a:t>
            </a:r>
            <a:endParaRPr lang="el-G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147AE9-A288-463E-8E1C-162C8521649C}" type="slidenum">
              <a:rPr lang="el-GR" smtClean="0"/>
              <a:pPr>
                <a:defRPr/>
              </a:pPr>
              <a:t>36</a:t>
            </a:fld>
            <a:endParaRPr lang="el-G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Here we can see how Xsearch exploits this warehouse.</a:t>
            </a:r>
          </a:p>
          <a:p>
            <a:pPr eaLnBrk="1" hangingPunct="1"/>
            <a:r>
              <a:rPr lang="en-US" smtClean="0"/>
              <a:t>Then the user clicks on an entity it gets more complete information</a:t>
            </a:r>
          </a:p>
          <a:p>
            <a:pPr eaLnBrk="1" hangingPunct="1"/>
            <a:r>
              <a:rPr lang="en-US" smtClean="0"/>
              <a:t>(information that came from 4 sources)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4F518E-7481-459A-9BB4-473DD4A193AC}" type="slidenum">
              <a:rPr lang="el-GR" smtClean="0"/>
              <a:pPr>
                <a:defRPr/>
              </a:pPr>
              <a:t>37</a:t>
            </a:fld>
            <a:endParaRPr lang="el-G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Here we can see how the user can exploit entity mining (and its configurability) when the user browses the web.</a:t>
            </a:r>
          </a:p>
          <a:p>
            <a:pPr eaLnBrk="1" hangingPunct="1"/>
            <a:r>
              <a:rPr lang="en-US" smtClean="0"/>
              <a:t>Here the automatic annotation is OVER the original page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DA988D-5F71-4E5D-8C4F-72E6F81BB91F}" type="slidenum">
              <a:rPr lang="el-GR" smtClean="0"/>
              <a:pPr>
                <a:defRPr/>
              </a:pPr>
              <a:t>38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and for this reason we introduce various metrics for quantifying its connectivity,</a:t>
            </a:r>
          </a:p>
          <a:p>
            <a:r>
              <a:rPr lang="en-US" smtClean="0"/>
              <a:t>and consequently its ability to answer complex queries.</a:t>
            </a:r>
          </a:p>
          <a:p>
            <a:endParaRPr lang="en-US" smtClean="0"/>
          </a:p>
          <a:p>
            <a:r>
              <a:rPr lang="en-US" smtClean="0"/>
              <a:t>We demonstrate the behavior of these metrics in the context</a:t>
            </a:r>
          </a:p>
          <a:p>
            <a:r>
              <a:rPr lang="en-US" smtClean="0"/>
              <a:t>of a real and operational semantic warehouse. The results</a:t>
            </a:r>
          </a:p>
          <a:p>
            <a:r>
              <a:rPr lang="en-US" smtClean="0"/>
              <a:t>are very promising: the proposed metrics-based matrixes allow</a:t>
            </a:r>
          </a:p>
          <a:p>
            <a:r>
              <a:rPr lang="en-US" smtClean="0"/>
              <a:t>someone to get an overview of the contribution (to the</a:t>
            </a:r>
          </a:p>
          <a:p>
            <a:r>
              <a:rPr lang="en-US" smtClean="0"/>
              <a:t>warehouse) of each source and to quantify the benefit of the</a:t>
            </a:r>
          </a:p>
          <a:p>
            <a:r>
              <a:rPr lang="en-US" smtClean="0"/>
              <a:t>entire warehouse. The later is useful also for monitoring the</a:t>
            </a:r>
          </a:p>
          <a:p>
            <a:r>
              <a:rPr lang="en-US" smtClean="0"/>
              <a:t>quality of the warehouse after each reconstruction.</a:t>
            </a:r>
            <a:endParaRPr lang="el-GR" smtClean="0"/>
          </a:p>
          <a:p>
            <a:endParaRPr lang="el-GR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IRF 2012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8EA3CF-AF6C-4FE9-A8CD-CFF5F19671A4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IRF 2012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2544FB-D5B5-4381-BF04-68D8ED011C0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To integrate these facts we have build and maintain a warehouse</a:t>
            </a:r>
          </a:p>
          <a:p>
            <a:r>
              <a:rPr lang="en-US" smtClean="0"/>
              <a:t>The conceptual backbone is the MarineTLO: a top level ontology. </a:t>
            </a:r>
          </a:p>
          <a:p>
            <a:r>
              <a:rPr lang="en-US" smtClean="0"/>
              <a:t>Provides the foundamental classes and properties. </a:t>
            </a:r>
          </a:p>
          <a:p>
            <a:r>
              <a:rPr lang="en-US" smtClean="0"/>
              <a:t>Appropriate for formulating queries. Appropriate for mappings.</a:t>
            </a:r>
            <a:endParaRPr lang="el-GR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IRF 2012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404475-9E1B-438F-8EBF-73123130E707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The construction and evolution process consists of the followng</a:t>
            </a:r>
            <a:endParaRPr lang="el-GR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IRF 2012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0B910D-7989-4C79-9F44-9C55EC53F14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If u1=u2  then certainly equivalent also wrt suffix canonicalization</a:t>
            </a:r>
            <a:endParaRPr lang="el-GR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IRF 2012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414144-3A48-43DA-8A07-29BFBE38008A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In the denominator we use$\min(|U_i|, |U_j|)$instead of $|U_i \cup U_j|$ as in the Jaccard similarity.With Jaccard similarity  the integration of a small triple set with a big onewould always give small values, even if the small set contains many URIsthat exist in the big set. For this reason we use {\em min}.</a:t>
            </a:r>
            <a:endParaRPr lang="el-GR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IRF 2012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FF962A-93B8-4014-800B-7EA4E90F11C0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IRF 2012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6F12C2-A2DB-4577-90F5-846E7D1B4669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The new contents of the version 3 of the warehouse according to the main concepts that we are interested in.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158" y="1000108"/>
            <a:ext cx="8215370" cy="785818"/>
          </a:xfrm>
          <a:solidFill>
            <a:schemeClr val="bg1"/>
          </a:solidFill>
        </p:spPr>
        <p:txBody>
          <a:bodyPr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13/2/2011</a:t>
            </a: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Yannis Tzitzikas et al., LWDM 2014, Athens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2740A-BB7B-41B1-8487-E791C08A08A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13/2/2011</a:t>
            </a: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Yannis Tzitzikas et al., LWDM 2014, Athens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4608D-1E02-4868-841D-B5BFFD28BFC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13/2/2011</a:t>
            </a: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Yannis Tzitzikas et al., LWDM 2014, Athens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CF3C2-326B-4C96-9868-87045B114FF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17_Forth (WinCE)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381750"/>
            <a:ext cx="165576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  <a:solidFill>
            <a:schemeClr val="accent1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13/2/2011</a:t>
            </a:r>
            <a:endParaRPr lang="el-GR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Yannis Tzitzikas et al., LWDM 2014, Athens</a:t>
            </a:r>
            <a:endParaRPr lang="el-GR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D0425A6-F892-4FD8-9A7B-644E487054D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13/2/2011</a:t>
            </a: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Yannis Tzitzikas et al., LWDM 2014, Athens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AB90C-2397-4DDD-9EBF-BB08F15BCD2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13/2/2011</a:t>
            </a:r>
            <a:endParaRPr lang="el-GR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Yannis Tzitzikas et al., LWDM 2014, Athens</a:t>
            </a:r>
            <a:endParaRPr lang="el-GR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327B5-7329-41A4-A20D-9F84BFB02A8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13/2/2011</a:t>
            </a:r>
            <a:endParaRPr lang="el-GR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Yannis Tzitzikas et al., LWDM 2014, Athens</a:t>
            </a:r>
            <a:endParaRPr lang="el-GR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AA441-FAA8-4BFC-B0D7-BF3C60E8EF8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000240"/>
            <a:ext cx="8229600" cy="1143000"/>
          </a:xfr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13/2/2011</a:t>
            </a:r>
            <a:endParaRPr lang="el-GR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Yannis Tzitzikas et al., LWDM 2014, Athens</a:t>
            </a:r>
            <a:endParaRPr lang="el-GR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D33303D-0510-46F4-B186-F037C1958553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13/2/2011</a:t>
            </a:r>
            <a:endParaRPr lang="el-GR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Yannis Tzitzikas et al., LWDM 2014, Athens</a:t>
            </a:r>
            <a:endParaRPr lang="el-GR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1140F-223D-4652-A5C8-08028E1494D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13/2/2011</a:t>
            </a:r>
            <a:endParaRPr lang="el-GR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Yannis Tzitzikas et al., LWDM 2014, Athens</a:t>
            </a:r>
            <a:endParaRPr lang="el-GR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534E7-C92C-4AD6-A198-8478751BACF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13/2/2011</a:t>
            </a:r>
            <a:endParaRPr lang="el-GR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Yannis Tzitzikas et al., LWDM 2014, Athens</a:t>
            </a:r>
            <a:endParaRPr lang="el-GR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95C63-B830-4AFF-8F00-E3A97C6DE62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93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l-GR"/>
              <a:t>13/2/2011</a:t>
            </a: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Yannis Tzitzikas et al., LWDM 2014, Athens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94A316-1C34-4A24-9AF5-9232F7DF8EF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8" r:id="rId2"/>
    <p:sldLayoutId id="2147483740" r:id="rId3"/>
    <p:sldLayoutId id="2147483741" r:id="rId4"/>
    <p:sldLayoutId id="2147483742" r:id="rId5"/>
    <p:sldLayoutId id="2147483749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ransition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dbpedia.com/Thunnus_Albacare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fao.org/figis/flod/entities/codedentity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1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9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3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6.wmf"/><Relationship Id="rId4" Type="http://schemas.openxmlformats.org/officeDocument/2006/relationships/oleObject" Target="../embeddings/oleObject6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ics.forth.gr/isl/MarineTLO" TargetMode="External"/><Relationship Id="rId4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virtuoso.i-marine.d4science.org:8890/sparql" TargetMode="External"/><Relationship Id="rId2" Type="http://schemas.openxmlformats.org/officeDocument/2006/relationships/hyperlink" Target="http://www.ics.forth.gr/isl/MarineTLO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virtuoso.i-marine.d4science.org:8890/fct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52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9" Type="http://schemas.openxmlformats.org/officeDocument/2006/relationships/image" Target="../media/image6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jpe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ubtitle 2"/>
          <p:cNvSpPr>
            <a:spLocks noGrp="1"/>
          </p:cNvSpPr>
          <p:nvPr>
            <p:ph type="subTitle" idx="1"/>
          </p:nvPr>
        </p:nvSpPr>
        <p:spPr>
          <a:xfrm>
            <a:off x="0" y="4005263"/>
            <a:ext cx="9144000" cy="20304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>
                <a:solidFill>
                  <a:srgbClr val="002060"/>
                </a:solidFill>
              </a:rPr>
              <a:t>Y. Tzitzikas</a:t>
            </a:r>
            <a:r>
              <a:rPr lang="en-US" sz="2400" baseline="30000" smtClean="0">
                <a:solidFill>
                  <a:srgbClr val="002060"/>
                </a:solidFill>
              </a:rPr>
              <a:t>1,2</a:t>
            </a:r>
            <a:r>
              <a:rPr lang="en-US" sz="2400" smtClean="0">
                <a:solidFill>
                  <a:srgbClr val="002060"/>
                </a:solidFill>
              </a:rPr>
              <a:t>, N. Minadakis</a:t>
            </a:r>
            <a:r>
              <a:rPr lang="en-US" sz="2400" baseline="30000" smtClean="0">
                <a:solidFill>
                  <a:srgbClr val="002060"/>
                </a:solidFill>
              </a:rPr>
              <a:t>1</a:t>
            </a:r>
            <a:r>
              <a:rPr lang="en-US" sz="2400" smtClean="0">
                <a:solidFill>
                  <a:srgbClr val="002060"/>
                </a:solidFill>
              </a:rPr>
              <a:t>, Y. Marketakis</a:t>
            </a:r>
            <a:r>
              <a:rPr lang="en-US" sz="2400" baseline="30000" smtClean="0">
                <a:solidFill>
                  <a:srgbClr val="002060"/>
                </a:solidFill>
              </a:rPr>
              <a:t>1</a:t>
            </a:r>
            <a:r>
              <a:rPr lang="en-US" sz="2400" smtClean="0">
                <a:solidFill>
                  <a:srgbClr val="002060"/>
                </a:solidFill>
              </a:rPr>
              <a:t>, P. Fafalios </a:t>
            </a:r>
            <a:r>
              <a:rPr lang="en-US" sz="2400" baseline="30000" smtClean="0">
                <a:solidFill>
                  <a:srgbClr val="002060"/>
                </a:solidFill>
              </a:rPr>
              <a:t>1,2 </a:t>
            </a:r>
            <a:r>
              <a:rPr lang="en-US" sz="2400" smtClean="0">
                <a:solidFill>
                  <a:srgbClr val="002060"/>
                </a:solidFill>
              </a:rPr>
              <a:t>,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solidFill>
                  <a:srgbClr val="002060"/>
                </a:solidFill>
              </a:rPr>
              <a:t>C. Alloca</a:t>
            </a:r>
            <a:r>
              <a:rPr lang="en-US" sz="2400" baseline="30000" smtClean="0">
                <a:solidFill>
                  <a:srgbClr val="002060"/>
                </a:solidFill>
              </a:rPr>
              <a:t>1</a:t>
            </a:r>
            <a:r>
              <a:rPr lang="en-US" sz="2400" smtClean="0">
                <a:solidFill>
                  <a:srgbClr val="002060"/>
                </a:solidFill>
              </a:rPr>
              <a:t>  and  M. Mountantonakis</a:t>
            </a:r>
            <a:r>
              <a:rPr lang="en-US" sz="2400" baseline="30000" smtClean="0">
                <a:solidFill>
                  <a:srgbClr val="002060"/>
                </a:solidFill>
              </a:rPr>
              <a:t>1,2</a:t>
            </a:r>
            <a:endParaRPr lang="en-US" sz="240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240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baseline="30000" smtClean="0">
                <a:solidFill>
                  <a:srgbClr val="002060"/>
                </a:solidFill>
              </a:rPr>
              <a:t>1</a:t>
            </a:r>
            <a:r>
              <a:rPr lang="en-US" smtClean="0">
                <a:solidFill>
                  <a:srgbClr val="002060"/>
                </a:solidFill>
              </a:rPr>
              <a:t> Institute of Computer Science, FORTH-ICS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>
                <a:solidFill>
                  <a:srgbClr val="002060"/>
                </a:solidFill>
              </a:rPr>
              <a:t> </a:t>
            </a:r>
            <a:r>
              <a:rPr lang="en-US" sz="2400" baseline="30000" smtClean="0">
                <a:solidFill>
                  <a:srgbClr val="002060"/>
                </a:solidFill>
              </a:rPr>
              <a:t>2</a:t>
            </a:r>
            <a:r>
              <a:rPr lang="en-US" smtClean="0">
                <a:solidFill>
                  <a:srgbClr val="002060"/>
                </a:solidFill>
              </a:rPr>
              <a:t> Computer Science Department, University of Crete, GREECE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363" name="TextBox 12"/>
          <p:cNvSpPr txBox="1">
            <a:spLocks noChangeArrowheads="1"/>
          </p:cNvSpPr>
          <p:nvPr/>
        </p:nvSpPr>
        <p:spPr bwMode="auto">
          <a:xfrm>
            <a:off x="2268538" y="6381750"/>
            <a:ext cx="68738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chemeClr val="tx2"/>
                </a:solidFill>
                <a:latin typeface="Calibri" pitchFamily="34" charset="0"/>
              </a:rPr>
              <a:t>4</a:t>
            </a:r>
            <a:r>
              <a:rPr lang="en-US" sz="1400" baseline="30000">
                <a:solidFill>
                  <a:schemeClr val="tx2"/>
                </a:solidFill>
                <a:latin typeface="Calibri" pitchFamily="34" charset="0"/>
              </a:rPr>
              <a:t>th</a:t>
            </a:r>
            <a:r>
              <a:rPr lang="en-US" sz="1400">
                <a:solidFill>
                  <a:schemeClr val="tx2"/>
                </a:solidFill>
                <a:latin typeface="Calibri" pitchFamily="34" charset="0"/>
              </a:rPr>
              <a:t> International  Workshop  on Linked Web Data Management (LWDM),</a:t>
            </a:r>
          </a:p>
          <a:p>
            <a:pPr algn="ctr"/>
            <a:r>
              <a:rPr lang="en-US" sz="1400">
                <a:solidFill>
                  <a:schemeClr val="tx2"/>
                </a:solidFill>
                <a:latin typeface="Calibri" pitchFamily="34" charset="0"/>
              </a:rPr>
              <a:t> Athens, May 28, 2014</a:t>
            </a:r>
          </a:p>
        </p:txBody>
      </p:sp>
      <p:pic>
        <p:nvPicPr>
          <p:cNvPr id="15364" name="Picture 20" descr="17_Forth (WinCE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38875"/>
            <a:ext cx="2068513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188" y="1000125"/>
            <a:ext cx="8215312" cy="1636713"/>
          </a:xfrm>
        </p:spPr>
        <p:txBody>
          <a:bodyPr/>
          <a:lstStyle/>
          <a:p>
            <a:pPr>
              <a:defRPr/>
            </a:pPr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</a:rPr>
              <a:t>Quantifying </a:t>
            </a:r>
            <a:r>
              <a:rPr lang="en-US" sz="5400" dirty="0" smtClean="0"/>
              <a:t>the </a:t>
            </a:r>
            <a:r>
              <a:rPr lang="en-US" sz="5400" dirty="0" smtClean="0">
                <a:solidFill>
                  <a:srgbClr val="FF0000"/>
                </a:solidFill>
              </a:rPr>
              <a:t>Connectivity</a:t>
            </a:r>
            <a:r>
              <a:rPr lang="en-US" sz="5400" dirty="0" smtClean="0"/>
              <a:t> of a </a:t>
            </a:r>
            <a:r>
              <a:rPr lang="en-US" sz="5400" dirty="0" smtClean="0">
                <a:solidFill>
                  <a:srgbClr val="00B050"/>
                </a:solidFill>
              </a:rPr>
              <a:t>Semantic Warehouse</a:t>
            </a:r>
            <a:endParaRPr lang="el-GR" sz="5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81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The </a:t>
            </a:r>
            <a:r>
              <a:rPr lang="en-US" dirty="0" err="1" smtClean="0">
                <a:solidFill>
                  <a:srgbClr val="FFFF00"/>
                </a:solidFill>
              </a:rPr>
              <a:t>MarineTLO</a:t>
            </a:r>
            <a:r>
              <a:rPr lang="en-US" dirty="0" smtClean="0"/>
              <a:t>-based </a:t>
            </a:r>
            <a:r>
              <a:rPr lang="en-US" dirty="0" smtClean="0">
                <a:solidFill>
                  <a:srgbClr val="FFFF00"/>
                </a:solidFill>
              </a:rPr>
              <a:t>semantic warehouse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Yannis Tzitzikas et al., LWDM 2014, Athens</a:t>
            </a:r>
            <a:endParaRPr lang="el-GR" dirty="0"/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998538"/>
            <a:ext cx="7808912" cy="486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68313" y="908050"/>
            <a:ext cx="7808912" cy="30257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813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The Warehouse </a:t>
            </a:r>
            <a:br>
              <a:rPr lang="en-US" sz="3200" dirty="0" smtClean="0"/>
            </a:br>
            <a:r>
              <a:rPr lang="en-US" sz="3200" dirty="0" smtClean="0">
                <a:solidFill>
                  <a:srgbClr val="FFFF00"/>
                </a:solidFill>
              </a:rPr>
              <a:t>construction</a:t>
            </a:r>
            <a:r>
              <a:rPr lang="en-US" sz="3200" dirty="0" smtClean="0"/>
              <a:t>  </a:t>
            </a:r>
            <a:r>
              <a:rPr lang="en-US" sz="3200" dirty="0"/>
              <a:t>and </a:t>
            </a:r>
            <a:r>
              <a:rPr lang="en-US" sz="3200" dirty="0">
                <a:solidFill>
                  <a:srgbClr val="FFFF00"/>
                </a:solidFill>
              </a:rPr>
              <a:t>evolution</a:t>
            </a:r>
            <a:r>
              <a:rPr lang="en-US" sz="3200" dirty="0"/>
              <a:t> </a:t>
            </a:r>
            <a:r>
              <a:rPr lang="en-US" sz="3200" dirty="0" smtClean="0"/>
              <a:t>process</a:t>
            </a:r>
            <a:endParaRPr lang="el-GR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Yannis Tzitzikas et al., LWDM 2014, Athens</a:t>
            </a:r>
            <a:endParaRPr lang="el-GR" dirty="0"/>
          </a:p>
        </p:txBody>
      </p:sp>
      <p:pic>
        <p:nvPicPr>
          <p:cNvPr id="29699" name="Picture 4" descr="http://docs.openlinksw.com/images/misc/splas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3600" y="6126163"/>
            <a:ext cx="1020763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1770063" y="1063625"/>
            <a:ext cx="4060825" cy="58578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/>
              <a:t>Define </a:t>
            </a:r>
            <a:r>
              <a:rPr lang="en-US" sz="1600" b="1"/>
              <a:t>requirements</a:t>
            </a:r>
            <a:r>
              <a:rPr lang="en-US" sz="1600"/>
              <a:t> in terms </a:t>
            </a:r>
          </a:p>
          <a:p>
            <a:pPr algn="ctr"/>
            <a:r>
              <a:rPr lang="en-US" sz="1600"/>
              <a:t>of </a:t>
            </a:r>
            <a:r>
              <a:rPr lang="en-US" sz="1600" b="1">
                <a:solidFill>
                  <a:srgbClr val="FF0000"/>
                </a:solidFill>
              </a:rPr>
              <a:t>competency queries</a:t>
            </a:r>
            <a:endParaRPr lang="el-GR" sz="1600" b="1">
              <a:solidFill>
                <a:srgbClr val="FF0000"/>
              </a:solidFill>
            </a:endParaRP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1770063" y="1868488"/>
            <a:ext cx="4060825" cy="5842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/>
              <a:t>Fetch the data </a:t>
            </a:r>
            <a:r>
              <a:rPr lang="en-US" sz="1600"/>
              <a:t>from the  selected sources </a:t>
            </a:r>
          </a:p>
          <a:p>
            <a:pPr algn="ctr"/>
            <a:r>
              <a:rPr lang="en-US" sz="1600"/>
              <a:t>(SPARQL endpoints, services, etc)</a:t>
            </a:r>
            <a:endParaRPr lang="el-GR" sz="1600"/>
          </a:p>
        </p:txBody>
      </p:sp>
      <p:sp>
        <p:nvSpPr>
          <p:cNvPr id="10" name="Rounded Rectangle 9"/>
          <p:cNvSpPr/>
          <p:nvPr/>
        </p:nvSpPr>
        <p:spPr>
          <a:xfrm>
            <a:off x="7019925" y="1357313"/>
            <a:ext cx="885825" cy="325437"/>
          </a:xfrm>
          <a:prstGeom prst="round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/>
                </a:solidFill>
              </a:rPr>
              <a:t>Queries</a:t>
            </a:r>
            <a:endParaRPr lang="el-GR" sz="1400" b="1" dirty="0">
              <a:solidFill>
                <a:schemeClr val="tx1"/>
              </a:solidFill>
            </a:endParaRP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1781175" y="2527300"/>
            <a:ext cx="4040188" cy="33813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/>
              <a:t>Transform and Ingest </a:t>
            </a:r>
            <a:r>
              <a:rPr lang="en-US" sz="1600"/>
              <a:t>to the </a:t>
            </a:r>
            <a:r>
              <a:rPr lang="en-US" sz="1600" b="1"/>
              <a:t>Warehouse</a:t>
            </a:r>
            <a:endParaRPr lang="el-GR" sz="1600" b="1"/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1800225" y="2994025"/>
            <a:ext cx="4040188" cy="5842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/>
              <a:t>Inspect the </a:t>
            </a:r>
            <a:r>
              <a:rPr lang="en-US" sz="1600" b="1">
                <a:solidFill>
                  <a:srgbClr val="FF0000"/>
                </a:solidFill>
              </a:rPr>
              <a:t>connectivity</a:t>
            </a:r>
            <a:r>
              <a:rPr lang="en-US" sz="1600" b="1"/>
              <a:t> of  </a:t>
            </a:r>
            <a:r>
              <a:rPr lang="en-US" sz="1600"/>
              <a:t>the Warehouse</a:t>
            </a:r>
            <a:endParaRPr lang="el-GR" sz="1600"/>
          </a:p>
        </p:txBody>
      </p: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1803400" y="3630613"/>
            <a:ext cx="4016375" cy="5842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/>
              <a:t>Formulate rules </a:t>
            </a:r>
            <a:r>
              <a:rPr lang="en-US" sz="1600"/>
              <a:t>creating </a:t>
            </a:r>
            <a:r>
              <a:rPr lang="en-US" sz="1600" b="1"/>
              <a:t>sameAs </a:t>
            </a:r>
            <a:r>
              <a:rPr lang="en-US" sz="1600"/>
              <a:t>relationships</a:t>
            </a:r>
            <a:endParaRPr lang="el-GR" sz="1600"/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1800225" y="4397375"/>
            <a:ext cx="3987800" cy="33813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/>
              <a:t>Apply the rules </a:t>
            </a:r>
            <a:r>
              <a:rPr lang="en-US" sz="1600"/>
              <a:t>to the warehouse</a:t>
            </a:r>
            <a:endParaRPr lang="el-GR" sz="1600"/>
          </a:p>
        </p:txBody>
      </p:sp>
      <p:sp>
        <p:nvSpPr>
          <p:cNvPr id="15" name="Rounded Rectangle 14"/>
          <p:cNvSpPr/>
          <p:nvPr/>
        </p:nvSpPr>
        <p:spPr>
          <a:xfrm>
            <a:off x="6804025" y="3578225"/>
            <a:ext cx="1322388" cy="6762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/>
                </a:solidFill>
              </a:rPr>
              <a:t>Rules for Instance Matching </a:t>
            </a:r>
            <a:endParaRPr lang="el-GR" sz="1600" b="1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796088" y="4808538"/>
            <a:ext cx="1322387" cy="323850"/>
          </a:xfrm>
          <a:prstGeom prst="roundRect">
            <a:avLst/>
          </a:prstGeom>
          <a:solidFill>
            <a:srgbClr val="CCFFCC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>
                <a:solidFill>
                  <a:schemeClr val="tx1"/>
                </a:solidFill>
              </a:rPr>
              <a:t>sameAs</a:t>
            </a:r>
            <a:r>
              <a:rPr lang="en-US" sz="1400" b="1" dirty="0">
                <a:solidFill>
                  <a:schemeClr val="tx1"/>
                </a:solidFill>
              </a:rPr>
              <a:t> triples</a:t>
            </a:r>
            <a:endParaRPr lang="el-GR" sz="1400" b="1" dirty="0">
              <a:solidFill>
                <a:schemeClr val="tx1"/>
              </a:solidFill>
            </a:endParaRPr>
          </a:p>
        </p:txBody>
      </p:sp>
      <p:sp>
        <p:nvSpPr>
          <p:cNvPr id="17" name="TextBox 14"/>
          <p:cNvSpPr txBox="1">
            <a:spLocks noChangeArrowheads="1"/>
          </p:cNvSpPr>
          <p:nvPr/>
        </p:nvSpPr>
        <p:spPr bwMode="auto">
          <a:xfrm>
            <a:off x="1814513" y="4953000"/>
            <a:ext cx="4006850" cy="5842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/>
              <a:t>Ingest</a:t>
            </a:r>
            <a:r>
              <a:rPr lang="en-US" sz="1600"/>
              <a:t> the </a:t>
            </a:r>
            <a:r>
              <a:rPr lang="en-US" sz="1600" b="1"/>
              <a:t>sameAs</a:t>
            </a:r>
            <a:r>
              <a:rPr lang="en-US" sz="1600"/>
              <a:t> relationships </a:t>
            </a:r>
          </a:p>
          <a:p>
            <a:pPr algn="ctr"/>
            <a:r>
              <a:rPr lang="en-US" sz="1600"/>
              <a:t>to the warehouse</a:t>
            </a:r>
            <a:endParaRPr lang="el-GR" sz="1600"/>
          </a:p>
        </p:txBody>
      </p:sp>
      <p:sp>
        <p:nvSpPr>
          <p:cNvPr id="18" name="TextBox 15"/>
          <p:cNvSpPr txBox="1">
            <a:spLocks noChangeArrowheads="1"/>
          </p:cNvSpPr>
          <p:nvPr/>
        </p:nvSpPr>
        <p:spPr bwMode="auto">
          <a:xfrm>
            <a:off x="1814513" y="5705475"/>
            <a:ext cx="4016375" cy="55403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/>
              <a:t>Test  and evaluate </a:t>
            </a:r>
            <a:r>
              <a:rPr lang="en-US" sz="1600"/>
              <a:t>the Warehouse  (</a:t>
            </a:r>
            <a:r>
              <a:rPr lang="en-US" sz="1400"/>
              <a:t>using the </a:t>
            </a:r>
            <a:r>
              <a:rPr lang="en-US" sz="1400">
                <a:solidFill>
                  <a:srgbClr val="FF0000"/>
                </a:solidFill>
              </a:rPr>
              <a:t>competency queries </a:t>
            </a:r>
            <a:r>
              <a:rPr lang="en-US" sz="1400"/>
              <a:t>and the </a:t>
            </a:r>
            <a:r>
              <a:rPr lang="en-US" sz="1400">
                <a:solidFill>
                  <a:srgbClr val="FF0000"/>
                </a:solidFill>
              </a:rPr>
              <a:t>conn. metrics</a:t>
            </a:r>
            <a:r>
              <a:rPr lang="en-US" sz="1400"/>
              <a:t>)</a:t>
            </a:r>
            <a:endParaRPr lang="el-GR" sz="1400"/>
          </a:p>
        </p:txBody>
      </p:sp>
      <p:cxnSp>
        <p:nvCxnSpPr>
          <p:cNvPr id="19" name="Straight Arrow Connector 18"/>
          <p:cNvCxnSpPr>
            <a:stCxn id="8" idx="2"/>
            <a:endCxn id="9" idx="0"/>
          </p:cNvCxnSpPr>
          <p:nvPr/>
        </p:nvCxnSpPr>
        <p:spPr>
          <a:xfrm>
            <a:off x="3800475" y="1649413"/>
            <a:ext cx="0" cy="21907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9" idx="2"/>
            <a:endCxn id="11" idx="0"/>
          </p:cNvCxnSpPr>
          <p:nvPr/>
        </p:nvCxnSpPr>
        <p:spPr>
          <a:xfrm>
            <a:off x="3800475" y="2452688"/>
            <a:ext cx="0" cy="74612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1" idx="2"/>
            <a:endCxn id="12" idx="0"/>
          </p:cNvCxnSpPr>
          <p:nvPr/>
        </p:nvCxnSpPr>
        <p:spPr>
          <a:xfrm>
            <a:off x="3800475" y="2865438"/>
            <a:ext cx="19050" cy="128587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2" idx="2"/>
            <a:endCxn id="13" idx="0"/>
          </p:cNvCxnSpPr>
          <p:nvPr/>
        </p:nvCxnSpPr>
        <p:spPr>
          <a:xfrm flipH="1">
            <a:off x="3811588" y="3578225"/>
            <a:ext cx="9525" cy="5238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3" idx="2"/>
            <a:endCxn id="14" idx="0"/>
          </p:cNvCxnSpPr>
          <p:nvPr/>
        </p:nvCxnSpPr>
        <p:spPr>
          <a:xfrm flipH="1">
            <a:off x="3794125" y="4214813"/>
            <a:ext cx="17463" cy="182562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4" idx="2"/>
            <a:endCxn id="17" idx="0"/>
          </p:cNvCxnSpPr>
          <p:nvPr/>
        </p:nvCxnSpPr>
        <p:spPr>
          <a:xfrm>
            <a:off x="3794125" y="4735513"/>
            <a:ext cx="23813" cy="217487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7" idx="2"/>
            <a:endCxn id="18" idx="0"/>
          </p:cNvCxnSpPr>
          <p:nvPr/>
        </p:nvCxnSpPr>
        <p:spPr>
          <a:xfrm>
            <a:off x="3817938" y="5537200"/>
            <a:ext cx="4762" cy="16827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8" idx="3"/>
            <a:endCxn id="10" idx="1"/>
          </p:cNvCxnSpPr>
          <p:nvPr/>
        </p:nvCxnSpPr>
        <p:spPr>
          <a:xfrm>
            <a:off x="5830888" y="1355725"/>
            <a:ext cx="1189037" cy="165100"/>
          </a:xfrm>
          <a:prstGeom prst="straightConnector1">
            <a:avLst/>
          </a:prstGeom>
          <a:ln>
            <a:solidFill>
              <a:schemeClr val="tx2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4"/>
          <p:cNvSpPr txBox="1">
            <a:spLocks noChangeArrowheads="1"/>
          </p:cNvSpPr>
          <p:nvPr/>
        </p:nvSpPr>
        <p:spPr bwMode="auto">
          <a:xfrm rot="546240">
            <a:off x="5967413" y="1122363"/>
            <a:ext cx="857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produces</a:t>
            </a:r>
            <a:endParaRPr lang="el-GR" sz="1400">
              <a:latin typeface="Calibri" pitchFamily="34" charset="0"/>
            </a:endParaRPr>
          </a:p>
        </p:txBody>
      </p:sp>
      <p:cxnSp>
        <p:nvCxnSpPr>
          <p:cNvPr id="28" name="Straight Arrow Connector 27"/>
          <p:cNvCxnSpPr>
            <a:stCxn id="9" idx="3"/>
            <a:endCxn id="45" idx="1"/>
          </p:cNvCxnSpPr>
          <p:nvPr/>
        </p:nvCxnSpPr>
        <p:spPr>
          <a:xfrm>
            <a:off x="5830888" y="2160588"/>
            <a:ext cx="1171575" cy="93662"/>
          </a:xfrm>
          <a:prstGeom prst="straightConnector1">
            <a:avLst/>
          </a:prstGeom>
          <a:ln>
            <a:solidFill>
              <a:schemeClr val="tx2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6"/>
          <p:cNvSpPr txBox="1">
            <a:spLocks noChangeArrowheads="1"/>
          </p:cNvSpPr>
          <p:nvPr/>
        </p:nvSpPr>
        <p:spPr bwMode="auto">
          <a:xfrm rot="563880">
            <a:off x="5989638" y="1951038"/>
            <a:ext cx="858837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produces</a:t>
            </a:r>
            <a:endParaRPr lang="el-GR" sz="1400">
              <a:latin typeface="Calibri" pitchFamily="34" charset="0"/>
            </a:endParaRPr>
          </a:p>
        </p:txBody>
      </p:sp>
      <p:cxnSp>
        <p:nvCxnSpPr>
          <p:cNvPr id="30" name="Straight Arrow Connector 77"/>
          <p:cNvCxnSpPr>
            <a:endCxn id="37" idx="4"/>
          </p:cNvCxnSpPr>
          <p:nvPr/>
        </p:nvCxnSpPr>
        <p:spPr>
          <a:xfrm rot="16200000" flipH="1">
            <a:off x="5516563" y="3116263"/>
            <a:ext cx="3005137" cy="2325687"/>
          </a:xfrm>
          <a:prstGeom prst="bentConnector4">
            <a:avLst>
              <a:gd name="adj1" fmla="val 2031"/>
              <a:gd name="adj2" fmla="val 109829"/>
            </a:avLst>
          </a:prstGeom>
          <a:ln w="28575">
            <a:solidFill>
              <a:schemeClr val="tx2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28"/>
          <p:cNvSpPr txBox="1">
            <a:spLocks noChangeArrowheads="1"/>
          </p:cNvSpPr>
          <p:nvPr/>
        </p:nvSpPr>
        <p:spPr bwMode="auto">
          <a:xfrm>
            <a:off x="6388100" y="2535238"/>
            <a:ext cx="714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creates</a:t>
            </a:r>
            <a:endParaRPr lang="el-GR" sz="1400">
              <a:latin typeface="Calibri" pitchFamily="34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5822950" y="3800475"/>
            <a:ext cx="973138" cy="17463"/>
          </a:xfrm>
          <a:prstGeom prst="straightConnector1">
            <a:avLst/>
          </a:prstGeom>
          <a:ln>
            <a:solidFill>
              <a:schemeClr val="tx2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4" idx="3"/>
            <a:endCxn id="16" idx="1"/>
          </p:cNvCxnSpPr>
          <p:nvPr/>
        </p:nvCxnSpPr>
        <p:spPr>
          <a:xfrm>
            <a:off x="5788025" y="4567238"/>
            <a:ext cx="1008063" cy="403225"/>
          </a:xfrm>
          <a:prstGeom prst="straightConnector1">
            <a:avLst/>
          </a:prstGeom>
          <a:ln>
            <a:solidFill>
              <a:schemeClr val="tx2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7" idx="3"/>
            <a:endCxn id="37" idx="2"/>
          </p:cNvCxnSpPr>
          <p:nvPr/>
        </p:nvCxnSpPr>
        <p:spPr>
          <a:xfrm>
            <a:off x="5821363" y="5245100"/>
            <a:ext cx="1181100" cy="536575"/>
          </a:xfrm>
          <a:prstGeom prst="straightConnector1">
            <a:avLst/>
          </a:prstGeom>
          <a:ln w="28575">
            <a:solidFill>
              <a:schemeClr val="tx2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2"/>
          <p:cNvSpPr txBox="1">
            <a:spLocks noChangeArrowheads="1"/>
          </p:cNvSpPr>
          <p:nvPr/>
        </p:nvSpPr>
        <p:spPr bwMode="auto">
          <a:xfrm rot="1562498">
            <a:off x="6223000" y="5280025"/>
            <a:ext cx="796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enriches</a:t>
            </a:r>
            <a:endParaRPr lang="el-GR" sz="1400">
              <a:latin typeface="Calibri" pitchFamily="34" charset="0"/>
            </a:endParaRPr>
          </a:p>
        </p:txBody>
      </p:sp>
      <p:cxnSp>
        <p:nvCxnSpPr>
          <p:cNvPr id="36" name="Elbow Connector 35"/>
          <p:cNvCxnSpPr>
            <a:stCxn id="18" idx="2"/>
            <a:endCxn id="8" idx="1"/>
          </p:cNvCxnSpPr>
          <p:nvPr/>
        </p:nvCxnSpPr>
        <p:spPr>
          <a:xfrm rot="5400000" flipH="1">
            <a:off x="345282" y="2782094"/>
            <a:ext cx="4902200" cy="2052637"/>
          </a:xfrm>
          <a:prstGeom prst="bentConnector4">
            <a:avLst>
              <a:gd name="adj1" fmla="val -4662"/>
              <a:gd name="adj2" fmla="val 111137"/>
            </a:avLst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lowchart: Magnetic Disk 36"/>
          <p:cNvSpPr/>
          <p:nvPr/>
        </p:nvSpPr>
        <p:spPr>
          <a:xfrm>
            <a:off x="7002463" y="5273675"/>
            <a:ext cx="1179512" cy="1016000"/>
          </a:xfrm>
          <a:prstGeom prst="flowChartMagneticDisk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/>
                </a:solidFill>
              </a:rPr>
              <a:t>Warehouse</a:t>
            </a:r>
            <a:endParaRPr lang="el-GR" sz="1600" b="1" dirty="0">
              <a:solidFill>
                <a:schemeClr val="tx1"/>
              </a:solidFill>
            </a:endParaRPr>
          </a:p>
        </p:txBody>
      </p:sp>
      <p:cxnSp>
        <p:nvCxnSpPr>
          <p:cNvPr id="38" name="Straight Arrow Connector 37"/>
          <p:cNvCxnSpPr>
            <a:stCxn id="45" idx="1"/>
            <a:endCxn id="11" idx="3"/>
          </p:cNvCxnSpPr>
          <p:nvPr/>
        </p:nvCxnSpPr>
        <p:spPr>
          <a:xfrm flipH="1">
            <a:off x="5821363" y="2254250"/>
            <a:ext cx="1181100" cy="442913"/>
          </a:xfrm>
          <a:prstGeom prst="straightConnector1">
            <a:avLst/>
          </a:prstGeom>
          <a:ln w="3175">
            <a:solidFill>
              <a:schemeClr val="tx2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6"/>
          <p:cNvSpPr txBox="1">
            <a:spLocks noChangeArrowheads="1"/>
          </p:cNvSpPr>
          <p:nvPr/>
        </p:nvSpPr>
        <p:spPr bwMode="auto">
          <a:xfrm rot="-1039351">
            <a:off x="5902325" y="2270125"/>
            <a:ext cx="8207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Input for</a:t>
            </a:r>
            <a:endParaRPr lang="el-GR" sz="1400">
              <a:latin typeface="Calibri" pitchFamily="34" charset="0"/>
            </a:endParaRPr>
          </a:p>
        </p:txBody>
      </p:sp>
      <p:cxnSp>
        <p:nvCxnSpPr>
          <p:cNvPr id="40" name="Straight Arrow Connector 39"/>
          <p:cNvCxnSpPr>
            <a:stCxn id="15" idx="1"/>
          </p:cNvCxnSpPr>
          <p:nvPr/>
        </p:nvCxnSpPr>
        <p:spPr>
          <a:xfrm flipH="1">
            <a:off x="5784850" y="3916363"/>
            <a:ext cx="1019175" cy="454025"/>
          </a:xfrm>
          <a:prstGeom prst="straightConnector1">
            <a:avLst/>
          </a:prstGeom>
          <a:ln w="3175">
            <a:solidFill>
              <a:schemeClr val="tx2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6" idx="1"/>
            <a:endCxn id="17" idx="3"/>
          </p:cNvCxnSpPr>
          <p:nvPr/>
        </p:nvCxnSpPr>
        <p:spPr>
          <a:xfrm flipH="1">
            <a:off x="5821363" y="4970463"/>
            <a:ext cx="974725" cy="274637"/>
          </a:xfrm>
          <a:prstGeom prst="straightConnector1">
            <a:avLst/>
          </a:prstGeom>
          <a:ln w="3175">
            <a:solidFill>
              <a:schemeClr val="tx2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39"/>
          <p:cNvSpPr txBox="1">
            <a:spLocks noChangeArrowheads="1"/>
          </p:cNvSpPr>
          <p:nvPr/>
        </p:nvSpPr>
        <p:spPr bwMode="auto">
          <a:xfrm>
            <a:off x="5859463" y="3511550"/>
            <a:ext cx="854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produces</a:t>
            </a:r>
            <a:endParaRPr lang="el-GR" sz="1400">
              <a:latin typeface="Calibri" pitchFamily="34" charset="0"/>
            </a:endParaRPr>
          </a:p>
        </p:txBody>
      </p:sp>
      <p:sp>
        <p:nvSpPr>
          <p:cNvPr id="43" name="TextBox 40"/>
          <p:cNvSpPr txBox="1">
            <a:spLocks noChangeArrowheads="1"/>
          </p:cNvSpPr>
          <p:nvPr/>
        </p:nvSpPr>
        <p:spPr bwMode="auto">
          <a:xfrm rot="-1736193">
            <a:off x="5791200" y="3960813"/>
            <a:ext cx="8207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Input for</a:t>
            </a:r>
            <a:endParaRPr lang="el-GR" sz="1400">
              <a:latin typeface="Calibri" pitchFamily="34" charset="0"/>
            </a:endParaRPr>
          </a:p>
        </p:txBody>
      </p:sp>
      <p:sp>
        <p:nvSpPr>
          <p:cNvPr id="44" name="TextBox 41"/>
          <p:cNvSpPr txBox="1">
            <a:spLocks noChangeArrowheads="1"/>
          </p:cNvSpPr>
          <p:nvPr/>
        </p:nvSpPr>
        <p:spPr bwMode="auto">
          <a:xfrm rot="1189813">
            <a:off x="5899150" y="4508500"/>
            <a:ext cx="869950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</a:rPr>
              <a:t>produces</a:t>
            </a:r>
            <a:endParaRPr lang="el-GR" sz="1400">
              <a:latin typeface="Calibri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7002463" y="1951038"/>
            <a:ext cx="887412" cy="606425"/>
          </a:xfrm>
          <a:prstGeom prst="roundRect">
            <a:avLst/>
          </a:prstGeom>
          <a:solidFill>
            <a:srgbClr val="CCFFCC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/>
                </a:solidFill>
              </a:rPr>
              <a:t>Triples</a:t>
            </a:r>
            <a:endParaRPr lang="el-GR" sz="1400" b="1" dirty="0">
              <a:solidFill>
                <a:schemeClr val="tx1"/>
              </a:solidFill>
            </a:endParaRPr>
          </a:p>
        </p:txBody>
      </p:sp>
      <p:cxnSp>
        <p:nvCxnSpPr>
          <p:cNvPr id="46" name="Straight Arrow Connector 77"/>
          <p:cNvCxnSpPr>
            <a:endCxn id="10" idx="3"/>
          </p:cNvCxnSpPr>
          <p:nvPr/>
        </p:nvCxnSpPr>
        <p:spPr>
          <a:xfrm rot="5400000" flipH="1" flipV="1">
            <a:off x="3680619" y="2064544"/>
            <a:ext cx="4768850" cy="3681412"/>
          </a:xfrm>
          <a:prstGeom prst="bentConnector4">
            <a:avLst>
              <a:gd name="adj1" fmla="val -9213"/>
              <a:gd name="adj2" fmla="val 131370"/>
            </a:avLst>
          </a:prstGeom>
          <a:ln w="28575">
            <a:solidFill>
              <a:schemeClr val="tx2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5"/>
          <p:cNvSpPr txBox="1">
            <a:spLocks noChangeArrowheads="1"/>
          </p:cNvSpPr>
          <p:nvPr/>
        </p:nvSpPr>
        <p:spPr bwMode="auto">
          <a:xfrm>
            <a:off x="8058150" y="1208088"/>
            <a:ext cx="5095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uses</a:t>
            </a:r>
            <a:endParaRPr lang="el-GR" sz="1400">
              <a:latin typeface="Calibri" pitchFamily="34" charset="0"/>
            </a:endParaRPr>
          </a:p>
        </p:txBody>
      </p:sp>
      <p:cxnSp>
        <p:nvCxnSpPr>
          <p:cNvPr id="48" name="Straight Arrow Connector 47"/>
          <p:cNvCxnSpPr>
            <a:stCxn id="18" idx="3"/>
            <a:endCxn id="37" idx="2"/>
          </p:cNvCxnSpPr>
          <p:nvPr/>
        </p:nvCxnSpPr>
        <p:spPr>
          <a:xfrm flipV="1">
            <a:off x="5830888" y="5781675"/>
            <a:ext cx="1171575" cy="201613"/>
          </a:xfrm>
          <a:prstGeom prst="straightConnector1">
            <a:avLst/>
          </a:prstGeom>
          <a:ln w="3175">
            <a:solidFill>
              <a:schemeClr val="tx2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7"/>
          <p:cNvSpPr txBox="1">
            <a:spLocks noChangeArrowheads="1"/>
          </p:cNvSpPr>
          <p:nvPr/>
        </p:nvSpPr>
        <p:spPr bwMode="auto">
          <a:xfrm rot="-920450">
            <a:off x="6057900" y="5643563"/>
            <a:ext cx="50958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uses</a:t>
            </a:r>
            <a:endParaRPr lang="el-GR" sz="1400">
              <a:latin typeface="Calibri" pitchFamily="34" charset="0"/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5840413" y="3152775"/>
            <a:ext cx="2508250" cy="0"/>
          </a:xfrm>
          <a:prstGeom prst="straightConnector1">
            <a:avLst/>
          </a:prstGeom>
          <a:ln w="28575">
            <a:solidFill>
              <a:schemeClr val="tx2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49"/>
          <p:cNvSpPr txBox="1">
            <a:spLocks noChangeArrowheads="1"/>
          </p:cNvSpPr>
          <p:nvPr/>
        </p:nvSpPr>
        <p:spPr bwMode="auto">
          <a:xfrm>
            <a:off x="6486525" y="3132138"/>
            <a:ext cx="5111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uses</a:t>
            </a:r>
            <a:endParaRPr lang="el-GR" sz="1400">
              <a:latin typeface="Calibri" pitchFamily="34" charset="0"/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5830888" y="4448175"/>
            <a:ext cx="2517775" cy="0"/>
          </a:xfrm>
          <a:prstGeom prst="straightConnector1">
            <a:avLst/>
          </a:prstGeom>
          <a:ln w="28575">
            <a:solidFill>
              <a:schemeClr val="tx2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1"/>
          <p:cNvSpPr txBox="1">
            <a:spLocks noChangeArrowheads="1"/>
          </p:cNvSpPr>
          <p:nvPr/>
        </p:nvSpPr>
        <p:spPr bwMode="auto">
          <a:xfrm rot="-1318406">
            <a:off x="5811838" y="4865688"/>
            <a:ext cx="819150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Input for</a:t>
            </a:r>
            <a:endParaRPr lang="el-GR" sz="1400">
              <a:latin typeface="Calibri" pitchFamily="34" charset="0"/>
            </a:endParaRPr>
          </a:p>
        </p:txBody>
      </p:sp>
      <p:sp>
        <p:nvSpPr>
          <p:cNvPr id="54" name="TextBox 52"/>
          <p:cNvSpPr txBox="1">
            <a:spLocks noChangeArrowheads="1"/>
          </p:cNvSpPr>
          <p:nvPr/>
        </p:nvSpPr>
        <p:spPr bwMode="auto">
          <a:xfrm>
            <a:off x="6291263" y="4211638"/>
            <a:ext cx="5111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uses</a:t>
            </a:r>
            <a:endParaRPr lang="el-GR" sz="1400">
              <a:latin typeface="Calibri" pitchFamily="34" charset="0"/>
            </a:endParaRPr>
          </a:p>
        </p:txBody>
      </p:sp>
      <p:pic>
        <p:nvPicPr>
          <p:cNvPr id="297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6775" y="4367213"/>
            <a:ext cx="7604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75 - TextBox"/>
          <p:cNvSpPr txBox="1">
            <a:spLocks noChangeArrowheads="1"/>
          </p:cNvSpPr>
          <p:nvPr/>
        </p:nvSpPr>
        <p:spPr bwMode="auto">
          <a:xfrm>
            <a:off x="674688" y="1990725"/>
            <a:ext cx="1008062" cy="3698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MatWare</a:t>
            </a:r>
            <a:endParaRPr lang="el-GR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9749" name="AutoShape 2" descr="data:image/jpeg;base64,/9j/4AAQSkZJRgABAQAAAQABAAD/2wCEAAkGBxISEQwQEhIWDxARGBMUFBQYExsUGBwdIBEiFx4dHxoZHSgiJBolHRwUITItMSkzMjo6HSs4ODYsQyoyODIBCgoKBQUFDgUFDisZExkrKysrKysrKysrKysrKysrKysrKysrKysrKysrKysrKysrKysrKysrKysrKysrKysrK//AABEIAEgAeAMBIgACEQEDEQH/xAAbAAEAAgMBAQAAAAAAAAAAAAAABQYBAgQHA//EADEQAAICAgAEBAQDCQAAAAAAAAABAgMEEQUSITETIkFRBgdh0heUoRQyQmRxdIGCkf/EABQBAQAAAAAAAAAAAAAAAAAAAAD/xAAUEQEAAAAAAAAAAAAAAAAAAAAA/9oADAMBAAIRAxEAPwD3EAAAAAAMMDIKzXVbnW3yds6cOmcqoQrk65WSjLU5SmvMoqScUk12bbZ0Zvw69c2NkW490V5W7Z3Vt+065yacX660/ZoCeBG8A4i8iiFk4eHanKFkN7UZxlyySfqtp6ZJAAAAAAAAAAAAAAAwzIAgfhnMW8vFl5b6LbW49m4TtlZCa94tPW/dNEzkZEK4TsnJQhBOUpN6SS7ts4uKcEovlXOcWra9qFsZOFkU31SnFp6el07FY+C+HRzcWi/MlPLnGy1JWTbh5L2ovw1qLa0urQFg+FLXZQ7nFwV87LYRa5XySn5Np9m48r/yTI0AAAAAAAAAAAAAADW2ClGUX2kmn6d1oqcflzgdOl/T+bu+8twAqX4d4Ptf+bu+8rfy++CMO7BrsmrebnvXTItiul0oropa7Hp1tiinKTUYpNtt6SS7tv2Kj8qboy4bTKLUouzIaa/uJAb/AIdYHtf+bu+8s2DiRprrqhvkrSjHcnJ6X1fVnQAAAAAAAAAAAAAAAaW2KKcm1GKTbbekklttv2N2VHjXC8jPyJ0XRdHDKXFyjzLmypa5tPX7tMfVd2/oBxNz4zP+Kvg9b+sZZbT/AOqhNf7f0PtxXhFuBbPO4fXz1S08vBitKaS14lS7RtS7rXm6dtFyqrSSikoxjpJJaSS7JL2NtAcXBuK05VNWRRNW02LcZL9U16NPo0dxTuI8Guw8iWdgQ8SN0l+14aairNvXi1t9I2r19JLu1ouCAyAAAAAAAAAAAAAAAAAAAAAAAAAAAAA//9k="/>
          <p:cNvSpPr>
            <a:spLocks noChangeAspect="1" noChangeArrowheads="1"/>
          </p:cNvSpPr>
          <p:nvPr/>
        </p:nvSpPr>
        <p:spPr bwMode="auto">
          <a:xfrm>
            <a:off x="866775" y="-1333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29750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2984500"/>
            <a:ext cx="423863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51" name="AutoShape 2" descr="data:image/jpeg;base64,/9j/4AAQSkZJRgABAQAAAQABAAD/2wCEAAkGBhIRERQUERIVFRUVFRcVFhcVFRUUFxcYFhYWFBQWFBQXHCcgGBkjGRcYHy8gIycpLC4sGB8yNTAqNSYsLykBCQoKDgwOGg8PGiwkHyAvNS40LCwvLC8yLjU0LDQyNCwsLzUsLDQpNjAtMTUsMiwpLCw0LCw1MS4sLDQsNCw0LP/AABEIANsA5gMBIgACEQEDEQH/xAAcAAEAAgMBAQEAAAAAAAAAAAAABgcEBQgBAwL/xABJEAABAwICBwQFCgMFBwUAAAABAAIDBBEFIQYHEhMxQXFRYYGRIjJSobEIFCNCYnKCkqLBM7LRQ5PC4fA0RFNjc7PxFSRkw9L/xAAbAQEAAgMBAQAAAAAAAAAAAAAABAUCAwYHAf/EADgRAAICAQEFBAkDAQkAAAAAAAABAgMEEQUSITFBE1FhcQYUIjKBkaGxwULR8OEVIzM0UmJysvH/2gAMAwEAAhEDEQA/ALxREQBERAEREAREQBERAEREARfGrq2RRukkcGMY0uc5xsGtaLkk9llQemPyhKh8jmYc1sUYNhK9ofI+31g13osHcQT04IDoJFy1T688Ya4E1LXgcWugh2T3HYaD5EK6NWmtaHFQY3tEVS0Xcy92vA4viJz6tOYvz4oCeoiIAiIgCIiAIiIAiIgCIiAIiIAiIgCIiALWYzpJTUgHziUMJ4Nzc494a0E27+C/Gk+PNo6Z8zsyMmN9p59UdOZ7gVQtfXyTyOklcXPebkn3ADkBwA5KdiYnbe1LgiBl5fY+zHiy/cF0kpqsE08ofs+sLFrhfhdrgDbv4LZqgtC8SdBXQOabB0jY3d7ZCGEHzB6gK/Vhl46pnouTNmJkO+Gr5oIiKISwiIgKm+UVjjoqGGBhI+cSnbtzZEA7Z/O5h/CudV0b8obAHTUEU7AT82kJfblHIA1zvBwZ4E9i5yQBbLRzGn0dVDURkh0UjX5cwD6TT3Ft2nuK1q2ui2BPrauCnjBJlkDTb6reL3Hua0E+CA7NabherxosvUAREQBeE2zK9UX1i15ioyGmxkc2M9CC53mG28VjKW6mzVdaqq3N9EZB08odvY33O21sv2PzWtbv4LfRyBwBaQQRcEG4IPAgjiuflMtXukxilFPI76OQ2Zf6jzwt3OOVu0jvUSvJbekilxNrOyzctSWvVFooiKaX4REQBERAEREAREQFWa4sRJkghBya0ynq4ljfINd5qulONbsJFax3J0Lbfhe8Ee8eag66XESVMdDmMxt3S1NpotTGStpmjnMw+DXB7vcCuhFVmqXR4ukdVPHotBZHfm45PcOg9H8R7FaZKqtoWKVm6uhbbOrca959Qi1FRpbSMkbEZ2GR7gwNads7TiGgHZuG5nnZVtjfyi4YXuZFRTOcwlrhM5sNnNNiC1u2ciDlkoLi1zRPUlLky4EXOVf8ovEH33UNPEOXovkcPEuA/StDU66cYf8A72WjsZFC337F/esTI6nngbI1zHtDmuBa5rgCHAixBB4gjJUZpj8niTbdJhsjSwkncyuIc3uZJmHD71iO0qtp9Y2KP44hU/hlez+UhYUullc71qypd1nlPxcgJdRahcXe6z4o4h7T5mEeUZcfcrp1c6rqfCWlwdvah4s+Ui1hx2I2/VbcC/M26AcxjSOrHCpn/vpP/wBLIj0yr2+rXVQ6VEw/xIDsq6LkKn1mYqzhX1B+9IX/AM91u6DXri8XrTslHZJFH8WBp96A6iRUHhvylJh/tFFG/vikdH+l4f8AFWVozrRpqymNQY5oIxIItqRoLXPLS4hhYSSABmbDiF8b05mMpKK1k9ETJRLWZTl1GHD6krXHoQ5nxcFJKLE4pheKRjx9lwNuoHDxXmJ0DZ4XxO4PaW9L8CO8Gx8FjNb8Wkab4K6mUY9UUMv0xxBBBsRmD2HkvtX0L4ZHRyCzmGx/qO4jMdVjqo5HCtOL0fNF8YVWb6CKT242u8S0E+9Za1Wi0JbR04PHdNPmL/utqriL1S1O+qbcIt9wREWRsCIiAIiIAiIgI9ploiyviA2tiRhJY+1wL+s1w5tNh5DoYIzVoyn+kxCqijiHJhdtP+yC4A36AlSbTDWRHSl0VPaSYZE8WRn7VvWd9kcOZ5Kp8SxSWoeZJpHPcebjw7mjg0dwVziV37mmukfr8CmzLKFPXTWX0+PeT/ENakcLBFQQANYNlrpPRaAPZjBuepI6KF4tpVV1V99O8tP1Qdhn5G2B8brVKxNW+g7JmiqqAHNuRGw8Dsmxe8cxcEAdxvyUmUKcaO+1+5FjO7KluJ/sa/QDQqaaaKd7SyFjg8E5GQtN2hg9m4F3cOy/KWaZaoKDEpDK8PimPrSREDbtkN41wIce/I96m4C9VLkXyulvMu8eiNEd1FLVXyaoj/CrpGn7cLX/AMrmqEaW6kK+hjdK3YqImAucYrh7Wji50bs7fdLrLqBfiW2yb8LG/Tmo5IOH0XruK8QBERAbbRrRapxCbc0sRe61zmA1reG09xyA/wBC6tLDPk1zEA1FbGw82xRuk/U4s+C+vyaJRt1zeZbAfIzA/wAwV7ICo8P+TjRMcDNUTygZloDIw7uJAJt0IPep1jWiEb6IUtO1sTY7GJoFmgtvkeedzc5m5vmpEi+NKS0ZhZCNkXCXJlEVdHNSy7Lw6ORvDMg9WuHEd4W7wrWFVw2D3CZvZJ63g8Z+d1ZmM4HFVRlkrb+y4es09rTy/dUzjOFupp3xPNyw8RzBF2nxBCrrISpesXwOWyce3AlvVye6/wCcSZVtfQ4oG7TjTVAFml9rH7JdwcOy9j2Jheq9wkBnlY5gN9lgdd3cSQLDpf8AdQBSPRvTaalIa4mSL2HHNo+w7l04dOK+RshJ6zRjVlU22KWTHj3r8ot8Cy9WFhOMRVMYfC7aHMcC09jhyKzVZJp8UdZGSktY8giIvpkEREAREQBVvrG07cxzqWmdZwylkacxf+zYeRtxPLhxvaY6WY380pJZRbaAswHm9x2W+RN+gKoFznPdc3c5xueZcSfeSSrPAx1N9pLkisz8hwXZx5s/CLPxXAp6bY38Zj3jdpoJF7DjcA5HMZHPNYCu1JSWqKJxcXowrY1RY1twSU7jnEdtn3HnMDo+/wCYKp1vNC8a+a1kUhNmE7t/3H5EnobO/Co+VV2lTXXmScS3srU+nIvxERcydOFrNJqrdUdTJ7FPK/8ALG537LZqJ61qzdYPWu7Ydj+8c2L/ABIDkhERAEREBbHycqrZxGZnt0zj4skj/YldFrlnUdV7GM045SNlYfGJ7h72hdTIAiIgPy94AJJsALk9gHEqjcdxM1FRJKfruNu5oyYPygKzdYWLbmkLQfSmO7H3eLz5ZfiVRqBlT4qJzW2b9ZKpdOLCIihlAZ+DY1LSyCSJ1jzB9Vw9lw5j4K5cDxllVC2WPnkRza4cWn/XCxVNYjgc8DWOljLWvALTkQbi9rjgbcjmt5q6xow1IiJ9Cb0bdjxmw+ObfEdilUWOEt18mXOzsmePaqp8n39C2ERFYnVhERAEREBDNaGHzzwRRwRukO92nBvY1jgCe67lh6Aav3U7t/VNG8H8Nlw7Y7XOIy2uQtw6nLd4/iu4rqEE2bLv4j1cIiz9QA8VJFIjlSVbqXI12YMVON8uO8tV8G1+CpdcNRephZ7MRd+d5H+Ba7BaGnpaT59VxiUvcWU8J9VxF7vf2i4PG4y5ki2LrBrt7iE5HBhEY/A0A/q2l9tYB2abDGD1RSh/i8M2j7lMyrJUYkVHg2YbFw68/ae7Zxitfp/4fuDTmknOxWUELWHLbgbsPZ3jmfAjoeCwdJ9GPmuxJE/e00ucUo89l9uDredjwsQIoproBiTZQ/D6g/RVAO7J/s5Rm0t7L28wO0qtw8+dU0pPWLOu296N0Tod2NHdlHjp3ln6B4186oo3E3ewbp/3mWFz1bsnxUhVUas651LWy0kuW2S23LeRX4dW7XWzVa635VfZ2PTk+KOPxbO0rWvNcGFW2v8Ard3hDm/8WeJnkXS//WrJVMfKVrrQUcXtyySf3bWtH/cKjEkoNbPRrR+WuqoqaEenI61zwaBm57u5rQT4LWK9/k5aMWZPWvGbjuIvuizpSOp2Bf7LkBpNZWpJtBSCppJJJBGBv2v2SbHLes2QLAHi3OwN75FVGu3qulZLG+ORocx7SxzTwLXAtcD1BXG+leAuoayemdf6KQtBP1m8Y3eLC0+KAy9XtZusUon/APyYgej3hjvc4rsJcRUdQY5GPHFjmuHVpDh8F23FIHAEcCAR0OYQH6RFgY5iYp6eSU/UaSO9xyaPFxC+N6LUxlJRTk+SK00/xM1FZu2XIi+jaBnd5Pp2Hbezfwrb4VopBStDqpolmIvuzmxn3uTj1uOztWFoLQC8tZL6WwSGX+tI7NzvC/6j2LayylxJcbkm5XLbT2g8dez78uPku/8AYhbJ2dHKk8u9a6vgjKcKef6OaniDTkHMaGOb2EEKvMdwl1NO+FxvsnI9rTm0+R87qbLUayB9PC7m6nZf8zlp2Xl2ZMJq16uOnHz6H30iwqoVK2C0epPaGnjq6GJsg2myQsv12RmDyIPPuUAl0Iq6aoY5jN4xkjXB7COAcD6TSbg+7vUw1dVm3RNHONzme/bHucFusYqNiFx5kbI6nL4XXR3OCp7WX6VqYRxK82Fcnz4cUZqLwL1TSxCIiAIiICvtcdK75tDK24MU3EcRttyN+XpNb5rcaEaaNrqfP+PG36Rgtd1uD2Dsd7jl2X2+kWDirppYHZbbbA9jhmx3g4ArnuConoqi7SY5YnEHtBBs4EcCOVuBWicnCWvedPgY0NoYbo10nB6p+D/Gv4PpWyPdI90gIeXuLgRYhxcS4EHgb3Uk0pbvsKoJxnutunf3W9S/gz9QWwEtNjQGbaauAtY/w57Dlzv+ofaAy90ewx7RUYZWNMfzgbULnZt3rMwWOGTgbA5ezbiVdZFkMzG9jmuOhyuBXdsbaUXkLRa6a+fUrdfWlqXRva9hs5jg5p7C03B8wv1XUT4ZHRyNLXscWuB5Eft3r4rmz2HhJd6ZPtO5t3XQVcOW9ihqG/eH+Qb5q3cNrmzxRys9WRocPEXse8cFTunGVPhrT6wo238Qy3wKlmqPGtuB9O45xHab9x5JI8H3/MF0lsHPFhZ1R4ipKnNsqXJsn655+UhXbVdTxcmU+34ySOHwjC6GXN3yhsNkZiTZSDu5YWBjuV2Ete2/aLg/iCrCwKuC7F0HwL5lh9NT2sWRN2/+o705P1ucubNVGiD8QxGIbJMMLmyzG2Qa03aw973DZt2bR5FdYIAuf/lHYBsVNPVNGUrDE+w+vHm0k9pY634F0AoXrd0VdiGGyMibtSxETRtHFzmAhzR3ljnADtsgOUF2RoRWb7DqOS9y6mhJ67tod7wVxwWm66/1c4Y+nwukilBD2wtLgci0uu/ZI5EbVvBASNV9rRxb+HTg/wDMf72sH8x8Ap+94AJJsALk9gHFUbj2JmpqJJTwc47Pc0ZMHkAo2TPSOneVG1r+zp3Fzl9ie08G5oqWMc2b13V/pZ/mI8F8Vm4gbspyOBgjt5f+FhLz7a0m8uevTRfQ67AgoY8IruP1FGXODRxJA88lHdYdUH1haOETGR+QLj/NbwUspZWwRvqZPVjB2R7TzkAPE28e5RrCtD5qlxqKs7qNzi9xOT37Rudlp4A9p8AVd7Hx3XQ5v9XH4Lr8zn9vzlfKONUtXzZtdVcrgJwQdj0XbX1Q4XBF+21j4LdYjXb+VrG+qHADvJNifJYs9Y0MEMDd3E3IAcT3u+PfzWbo5RXeZDwbkOp/oPivl+Z67ZDDo4x14vv6/L7ljgYbwsddo9WkSRERdgRwiIgCIiAKu9Z+g2/aaqnbeVo+kaBm9o+sBzc0eYHcL2Iq1060skpMSidGbhkID2XyeHvcSD2GwaQeR8Vsrod73EbKtoSwJq+PT6lTAkcFNMG1kvDGxV0fzmMEEOvaZhHBzX83Dkbg/aX0050cikjGIUWcMmcrQLbt5NibchfIjke45QVV736pacmj0eHqu1sdTaUov5r+fUt7F8KocaaH007W1LW29IWc4AcJWZE29pt7d4yWjwjU/UmYfOHRtiB9ItdtFwHJotlfhc2t3qv2uINwbEcCOXRSjB9ZdfT2G93rR9WYbf67h3vTejJ6yRGlg5mPW68WzVdFLmvJ/ujM1kmX584SM2Gta1kI5GNvAtPUnpw5LYaooHmse4A7LYXBx5Xc5myOuRPgVnQ61KOpaGV1Jl2gNmaD22dYt8LqWYHpThmwG000EbfZyhz+64C5V1/aEJU9mlx00POrdg5dF/a2RemuvLX6rgSVYmKYRBUs3dREyVl77MjQ8X5EA8D3rIjma4XaQR2ggjzC/agmZhYVg0FKzd00McTL32Y2hoJ7Tbie8rNREAREQGoOiFDv/nHzSDfX2t5umbW1x2r29b7XFbdEQGDjkLn00zWes6J4bbmS0gAKiyFfktWxvrPaOpC0tXNRbe8MUb5OO0I2k37dojj3quy7aY8ZzS072V2bsyeY4uHTwMDRzDpZqCISt2HMuIy760f1docuwdwB5rKg0dcDeVzWtHGxz8zkEqNJXn1GhvefSP8ARayoqnvN3uJ6/sOS5jOy9nzsVii5yXwT8+p0WJj3VVKty4L5m3r66nGwGsEm79QH1Gn2rHi7v62IuVqquufKbvN+wch0C+C/cEBe4NaLkqsydoZGW1DkukVy8PMl10V1ayXPvPrQULpXho8T2BTCmgaxoa3gP9XUC0u0hbSxmlpz9I4fSvHFtx6oPJxHkO85S/Rmp3lJA7tiaD1aNk+8FddsjBjip68Zvn4eC/PiUdu0IZF7ph+k2aIivQEREAREQBUdrJJ/9Snvy3YHTdM/zV4qDae6APrHiaBzRJshrmuuA4D1SHAGzhe2fHLhbObhWxrs1l1RBzqpWVaR6MiurDELzvpXjaiqGODmnhdrSSfFtwfDsUIxakEM8sYNxHI9gPaGuLQfcra0F0HfRPfUVRaHNYQ1rTtbI4vcT22FsuRKqCqnMj3PPF7i49XEk/FRdqThO3WB2HoZC2Fdiny4cPmfFERVZ3wXq8X2paR8rgyNjnuPBrWlxPQBD42ktWeQVT4zdj3NPa0lp8wttT6bV7PVq5vxPL/5rrOpdWmIvF/m+yPtvY33F1/cs5mqCvPHcjrIf2aVmoy6Jlbbl4L4WTg/kzXs1l4kP95PjHEfixZEetTEv+K09Yo/2C2dLqYqifpJoWD7O28+Wy0e9TLRrVjS0jmyOJmkbmHPADWkc2sHPvJPcs1GxlXk5uyq46qEZPuUV99DMmxKpjigMhAe6Jpk9EZSWu8d3HgsY47P7f6W/wBFKaima9uy4XH+uC09RowPqPt3OF/eP6Ki2lhZ7sc8ebcX03mtPqcvVdS/fil8DVOxeY/2jvcPgF8ZKt7vWe49XErYnRqXtZ5n+i/DtHZhyaejv6qgsxNoyXtxm/myVGylcmjWIsmow2VmbmEDt4jzCxlWWVzrek00/Hgb1JS4phERYGQWfT1O4paicC7mNIb3Gwt4XI8lgLbYLTtmjmhf6r22PQggkd+YVtsbT1yKfjp56Mh5yk6JKHMqaWQuJc4kkkkk8STmSe9W7q+J+YRX7ZLdN45RAasKnebJfHsX9e5vbt2Lce6/irIwzD2wRMiZ6rGgC/E9pPeTc+K7rHrlGTbOG2Xi212ynYtOGn1MpERTToQiIgCIiAIiIDRac125w+pd/wAssHWT6MfzLnhXLrkr9ijjjBzklF/usBJ/UWqmVEuftHe+jtW7iuf+p/bh+4REWk6MK1NSTBaqNhtXiF+diHm1+y4VVq0tSLv9rH/RP/dC2Ve+in25/kZ/D/si00RFNPNwiIgCIiAIiIAVBJfWPU/FTsqBvOZ6rkvSblV8fwWOD+o8REXHlmFstH5dmYD2gR+/7LWr60kuzI13Y4H35qTiW9lfCfc0a7I70GicIiL1Q58IiIAiIgCIiAIiICndc9ftVUUQOUcW0esjs/cxvmq8Ug09r99iFS7kJCwdIwI/8N/FYOjuDOq6mKBuW27M+y0Zvd4NBUGXGTPT8GMcbDhvcEo6v7s8p9H6h8D52QuMTPWfbIcjbmbc7XtzWuXTcGGxMhELWARhmxs8tm1iD23HxXOeO4YaaolhP9m9zQe0X9E+LbHxWU693Qi7L2r67OcWtNOK8vEwFZmpOT6WpHayM+TnD91WasLUvJ/7uYdsF/KRg/dY1+8jdtha4Vnl+UXGiIpx5oEREAREQBERAfl5yPRQRTiqdZjj9k/AqDLjvSV+1WvP8Fng8pHq+kFO57tlouV81IdGaazXPPM7I6DM+/4Kh2fiet3qrp18iXdZ2cHI0EsRaSHCxHEFflSTSOh2mbwDNvHvH+R/dRtfdoYbw7nW+K5p+AptVkd4mtBNtxMd2tF+vA+9ZC1Wjkt4bey4jzz/AHK2q9Dwre1x4T70iltjuzaCIilmsIiIAiIgC/E0my0k8gT5Zr9rx7QQQeByKBHL88xe5zncXEuPUm5+KsnUthV3z1BHqgRNPe70n+Ng38y8qtSsm9O7qGbonLaa7bA5CwycR23F+5WPo/gUdHA2GLg3Mk8XOPrOd3n+g5KLXW1LVnZ7W2tRZjdlRLVy+i/nA2SpjXFhm7rGSgZTRi/3o/RP6SxXOoJrhw3eUTZAM4ZASfsv9A/q2PJbrVrEo9i3dlmQ7pcPn/XQpVTnU9JavcPageP1Ru/ZQZS/VVLbEoh7TZB+gu/ZRYe8jutpR3sS1f7WXsiIpx5cEREAREQBERAY+Im0Un3HfAqFKY4w60En3beeShy4n0kl/fQXh+S1wV7LfiFNMNg2ImN7s+pzPvKiVDBtyMb2uF+nE+5TZb/Run37X5fl/gwzpcon4ljDmlp4EEHxyUHkjLSQeIJB8MlO1qMTwESO2mHZJ434Hv7ip+29nzyoRnUtZR6eBpxblW2pcmY2i8mbx3A/EKQLXYThO5uSbk26ADsWxU7ZVNlGLGuxaNa/c1ZE1OxuIREVkaAiIgCIiAIiIAiIgC1ukeG/OKWaLm+NwH3rXYfzALZIjWplCbhJSXNcTlshSLV3NsYlTHteW/mY5v7r3WDgxpq+UWsyQ71nZZ+ZA6O2h4L5aCU7n4jTBo4Shx6Mu53uBUBLSWh6fbbG7DlYuUot/Q6GREU88uCIiAIiIAiIgNdj7rQO79kfqCialekDCYTbkQfeoouD9ItfWl/xX3Zb4X+H8Tb6NQXkLvZb7zl8LqTLWYBS7EQJ4uO14cB/XxWzXT7Hx+wxIp83x+f9CBkz3rGERFakcIiIAiIgCIiAIiIAiIgCIiAIiIDXYzo/T1bQ2oia8DMXuCL8dlzSCPNfDBdEqSjJdTwhjiLFxLnOt2bTiSB3DsW4RfNFrqblfaodmpPd7tXp8giIvppCIiAIiIAiIgPHNBFjmFhtwaEG+7HvI8r2Wai1WU12NOcU9O9JmSlKPJhERbTEIiIAiIgCIiAIiID/2Q=="/>
          <p:cNvSpPr>
            <a:spLocks noChangeAspect="1" noChangeArrowheads="1"/>
          </p:cNvSpPr>
          <p:nvPr/>
        </p:nvSpPr>
        <p:spPr bwMode="auto">
          <a:xfrm>
            <a:off x="1019175" y="190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29752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62025" y="1063625"/>
            <a:ext cx="5302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75 - TextBox"/>
          <p:cNvSpPr txBox="1">
            <a:spLocks noChangeArrowheads="1"/>
          </p:cNvSpPr>
          <p:nvPr/>
        </p:nvSpPr>
        <p:spPr bwMode="auto">
          <a:xfrm>
            <a:off x="603250" y="2503488"/>
            <a:ext cx="1008063" cy="3698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MatWare</a:t>
            </a:r>
            <a:endParaRPr lang="el-GR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2" name="75 - TextBox"/>
          <p:cNvSpPr txBox="1">
            <a:spLocks noChangeArrowheads="1"/>
          </p:cNvSpPr>
          <p:nvPr/>
        </p:nvSpPr>
        <p:spPr bwMode="auto">
          <a:xfrm>
            <a:off x="603250" y="2998788"/>
            <a:ext cx="1008063" cy="3698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MatWare</a:t>
            </a:r>
            <a:endParaRPr lang="el-GR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2975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79513" y="3632200"/>
            <a:ext cx="423862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75 - TextBox"/>
          <p:cNvSpPr txBox="1">
            <a:spLocks noChangeArrowheads="1"/>
          </p:cNvSpPr>
          <p:nvPr/>
        </p:nvSpPr>
        <p:spPr bwMode="auto">
          <a:xfrm>
            <a:off x="674688" y="5086350"/>
            <a:ext cx="1008062" cy="3698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MatWare</a:t>
            </a:r>
            <a:endParaRPr lang="el-GR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5" name="75 - TextBox"/>
          <p:cNvSpPr txBox="1">
            <a:spLocks noChangeArrowheads="1"/>
          </p:cNvSpPr>
          <p:nvPr/>
        </p:nvSpPr>
        <p:spPr bwMode="auto">
          <a:xfrm>
            <a:off x="674688" y="5807075"/>
            <a:ext cx="1008062" cy="3698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MatWare</a:t>
            </a:r>
            <a:endParaRPr lang="el-GR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682750" y="2930525"/>
            <a:ext cx="4287838" cy="733425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66" name="Rounded Rectangle 65"/>
          <p:cNvSpPr/>
          <p:nvPr/>
        </p:nvSpPr>
        <p:spPr>
          <a:xfrm>
            <a:off x="1692275" y="5646738"/>
            <a:ext cx="4286250" cy="735012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7" grpId="0"/>
      <p:bldP spid="29" grpId="0"/>
      <p:bldP spid="31" grpId="0"/>
      <p:bldP spid="35" grpId="0"/>
      <p:bldP spid="37" grpId="0" animBg="1"/>
      <p:bldP spid="39" grpId="0"/>
      <p:bldP spid="42" grpId="0"/>
      <p:bldP spid="43" grpId="0"/>
      <p:bldP spid="44" grpId="0"/>
      <p:bldP spid="45" grpId="0" animBg="1"/>
      <p:bldP spid="47" grpId="0"/>
      <p:bldP spid="49" grpId="0"/>
      <p:bldP spid="51" grpId="0"/>
      <p:bldP spid="53" grpId="0"/>
      <p:bldP spid="3" grpId="0" animBg="1"/>
      <p:bldP spid="6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458152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The Metrics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Yannis Tzitzikas et al., LWDM 2014, Athens</a:t>
            </a:r>
            <a:endParaRPr lang="el-G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81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Notations and Preliminaries</a:t>
            </a:r>
            <a:endParaRPr lang="el-G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Yannis Tzitzikas et al., LWDM 2014, Athens</a:t>
            </a:r>
            <a:endParaRPr lang="el-GR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4925" y="2708275"/>
            <a:ext cx="8229600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How to compare two sets of URIs, e.g. </a:t>
            </a:r>
            <a:r>
              <a:rPr lang="en-US" i="1" dirty="0" smtClean="0"/>
              <a:t>U</a:t>
            </a:r>
            <a:r>
              <a:rPr lang="en-US" i="1" baseline="-25000" dirty="0" smtClean="0"/>
              <a:t>1</a:t>
            </a:r>
            <a:r>
              <a:rPr lang="en-US" dirty="0" smtClean="0"/>
              <a:t> and </a:t>
            </a:r>
            <a:r>
              <a:rPr lang="en-US" i="1" dirty="0" smtClean="0"/>
              <a:t>U</a:t>
            </a:r>
            <a:r>
              <a:rPr lang="en-US" i="1" baseline="-25000" dirty="0" smtClean="0"/>
              <a:t>2</a:t>
            </a:r>
            <a:r>
              <a:rPr lang="en-US" dirty="0" smtClean="0"/>
              <a:t>?</a:t>
            </a:r>
          </a:p>
          <a:p>
            <a:pPr>
              <a:defRPr/>
            </a:pPr>
            <a:r>
              <a:rPr lang="en-US" dirty="0" smtClean="0"/>
              <a:t>There are more than one methods</a:t>
            </a:r>
          </a:p>
          <a:p>
            <a:pPr>
              <a:defRPr/>
            </a:pPr>
            <a:r>
              <a:rPr lang="en-US" dirty="0" smtClean="0"/>
              <a:t>We propose the following three methods (policies)</a:t>
            </a:r>
          </a:p>
          <a:p>
            <a:pPr lvl="1">
              <a:defRPr/>
            </a:pPr>
            <a:r>
              <a:rPr lang="en-US" dirty="0"/>
              <a:t>The metrics that will be </a:t>
            </a:r>
            <a:r>
              <a:rPr lang="en-US" dirty="0" smtClean="0"/>
              <a:t>introduced </a:t>
            </a:r>
            <a:r>
              <a:rPr lang="en-US" dirty="0"/>
              <a:t>can be computed using any of these policies</a:t>
            </a:r>
            <a:endParaRPr lang="el-GR" dirty="0"/>
          </a:p>
          <a:p>
            <a:pPr lvl="1">
              <a:defRPr/>
            </a:pPr>
            <a:endParaRPr lang="el-GR" dirty="0"/>
          </a:p>
        </p:txBody>
      </p:sp>
      <p:sp>
        <p:nvSpPr>
          <p:cNvPr id="32772" name="Content Placeholder 2"/>
          <p:cNvSpPr txBox="1">
            <a:spLocks/>
          </p:cNvSpPr>
          <p:nvPr/>
        </p:nvSpPr>
        <p:spPr bwMode="auto">
          <a:xfrm>
            <a:off x="107950" y="5949950"/>
            <a:ext cx="903605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endParaRPr lang="en-US" sz="2000">
              <a:latin typeface="Calibri" pitchFamily="34" charset="0"/>
            </a:endParaRPr>
          </a:p>
        </p:txBody>
      </p:sp>
      <p:pic>
        <p:nvPicPr>
          <p:cNvPr id="3072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7600" y="4437063"/>
            <a:ext cx="6767513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107950" y="1012825"/>
            <a:ext cx="7704138" cy="17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defRPr/>
            </a:pPr>
            <a:r>
              <a:rPr lang="en-US" i="1" dirty="0" smtClean="0">
                <a:latin typeface="+mj-lt"/>
                <a:cs typeface="Times New Roman" panose="02020603050405020304" pitchFamily="18" charset="0"/>
              </a:rPr>
              <a:t>S</a:t>
            </a:r>
            <a:r>
              <a:rPr lang="en-US" i="1" baseline="-25000" dirty="0" smtClean="0">
                <a:latin typeface="+mj-lt"/>
                <a:cs typeface="Times New Roman" panose="02020603050405020304" pitchFamily="18" charset="0"/>
              </a:rPr>
              <a:t>1</a:t>
            </a:r>
            <a:r>
              <a:rPr lang="en-US" i="1" dirty="0" smtClean="0">
                <a:latin typeface="+mj-lt"/>
                <a:cs typeface="Times New Roman" panose="02020603050405020304" pitchFamily="18" charset="0"/>
              </a:rPr>
              <a:t> … </a:t>
            </a:r>
            <a:r>
              <a:rPr lang="en-US" i="1" dirty="0" err="1" smtClean="0">
                <a:latin typeface="+mj-lt"/>
                <a:cs typeface="Times New Roman" panose="02020603050405020304" pitchFamily="18" charset="0"/>
              </a:rPr>
              <a:t>S</a:t>
            </a:r>
            <a:r>
              <a:rPr lang="en-US" i="1" baseline="-25000" dirty="0" err="1" smtClean="0">
                <a:latin typeface="+mj-lt"/>
                <a:cs typeface="Times New Roman" panose="02020603050405020304" pitchFamily="18" charset="0"/>
              </a:rPr>
              <a:t>k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: the underlying sources</a:t>
            </a:r>
          </a:p>
          <a:p>
            <a:pPr marL="180975" indent="-180975">
              <a:defRPr/>
            </a:pPr>
            <a:r>
              <a:rPr lang="en-US" i="1" dirty="0" smtClean="0">
                <a:latin typeface="+mj-lt"/>
                <a:cs typeface="Times New Roman" panose="02020603050405020304" pitchFamily="18" charset="0"/>
              </a:rPr>
              <a:t>triples(S</a:t>
            </a:r>
            <a:r>
              <a:rPr lang="en-US" i="1" baseline="-25000" dirty="0" smtClean="0">
                <a:latin typeface="+mj-lt"/>
                <a:cs typeface="Times New Roman" panose="02020603050405020304" pitchFamily="18" charset="0"/>
              </a:rPr>
              <a:t>i</a:t>
            </a:r>
            <a:r>
              <a:rPr lang="en-US" i="1" dirty="0" smtClean="0">
                <a:latin typeface="+mj-lt"/>
                <a:cs typeface="Times New Roman" panose="02020603050405020304" pitchFamily="18" charset="0"/>
              </a:rPr>
              <a:t>)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: the triples that </a:t>
            </a:r>
            <a:r>
              <a:rPr lang="en-US" i="1" dirty="0" smtClean="0">
                <a:latin typeface="+mj-lt"/>
                <a:cs typeface="Times New Roman" panose="02020603050405020304" pitchFamily="18" charset="0"/>
              </a:rPr>
              <a:t>S</a:t>
            </a:r>
            <a:r>
              <a:rPr lang="en-US" i="1" baseline="-25000" dirty="0" smtClean="0">
                <a:latin typeface="+mj-lt"/>
                <a:cs typeface="Times New Roman" panose="02020603050405020304" pitchFamily="18" charset="0"/>
              </a:rPr>
              <a:t>i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 contributes to the warehouse </a:t>
            </a:r>
            <a:r>
              <a:rPr lang="en-US" i="1" dirty="0" smtClean="0">
                <a:latin typeface="+mj-lt"/>
                <a:cs typeface="Times New Roman" panose="02020603050405020304" pitchFamily="18" charset="0"/>
              </a:rPr>
              <a:t>W</a:t>
            </a:r>
          </a:p>
          <a:p>
            <a:pPr marL="180975" indent="-180975">
              <a:defRPr/>
            </a:pPr>
            <a:r>
              <a:rPr lang="en-US" i="1" dirty="0" err="1" smtClean="0">
                <a:latin typeface="+mj-lt"/>
                <a:cs typeface="Times New Roman" panose="02020603050405020304" pitchFamily="18" charset="0"/>
              </a:rPr>
              <a:t>U</a:t>
            </a:r>
            <a:r>
              <a:rPr lang="en-US" i="1" baseline="-25000" dirty="0" err="1" smtClean="0">
                <a:latin typeface="+mj-lt"/>
                <a:cs typeface="Times New Roman" panose="02020603050405020304" pitchFamily="18" charset="0"/>
              </a:rPr>
              <a:t>i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: the URIs in the triples 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in </a:t>
            </a:r>
            <a:r>
              <a:rPr lang="en-US" i="1" dirty="0">
                <a:latin typeface="+mj-lt"/>
                <a:cs typeface="Times New Roman" panose="02020603050405020304" pitchFamily="18" charset="0"/>
              </a:rPr>
              <a:t>triples(S</a:t>
            </a:r>
            <a:r>
              <a:rPr lang="en-US" i="1" baseline="-25000" dirty="0">
                <a:latin typeface="+mj-lt"/>
                <a:cs typeface="Times New Roman" panose="02020603050405020304" pitchFamily="18" charset="0"/>
              </a:rPr>
              <a:t>i</a:t>
            </a:r>
            <a:r>
              <a:rPr lang="en-US" i="1" dirty="0" smtClean="0">
                <a:latin typeface="+mj-lt"/>
                <a:cs typeface="Times New Roman" panose="02020603050405020304" pitchFamily="18" charset="0"/>
              </a:rPr>
              <a:t>)</a:t>
            </a:r>
          </a:p>
          <a:p>
            <a:pPr marL="180975" indent="-180975">
              <a:defRPr/>
            </a:pPr>
            <a:r>
              <a:rPr lang="en-US" i="1" dirty="0" err="1" smtClean="0">
                <a:latin typeface="+mj-lt"/>
                <a:cs typeface="Times New Roman" panose="02020603050405020304" pitchFamily="18" charset="0"/>
              </a:rPr>
              <a:t>Lit</a:t>
            </a:r>
            <a:r>
              <a:rPr lang="en-US" i="1" baseline="-25000" dirty="0" err="1" smtClean="0">
                <a:latin typeface="+mj-lt"/>
                <a:cs typeface="Times New Roman" panose="02020603050405020304" pitchFamily="18" charset="0"/>
              </a:rPr>
              <a:t>i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: the literals in the triples in </a:t>
            </a:r>
            <a:r>
              <a:rPr lang="en-US" i="1" dirty="0">
                <a:latin typeface="+mj-lt"/>
                <a:cs typeface="Times New Roman" panose="02020603050405020304" pitchFamily="18" charset="0"/>
              </a:rPr>
              <a:t>triples(S</a:t>
            </a:r>
            <a:r>
              <a:rPr lang="en-US" i="1" baseline="-25000" dirty="0">
                <a:latin typeface="+mj-lt"/>
                <a:cs typeface="Times New Roman" panose="02020603050405020304" pitchFamily="18" charset="0"/>
              </a:rPr>
              <a:t>i</a:t>
            </a:r>
            <a:r>
              <a:rPr lang="en-US" i="1" dirty="0">
                <a:latin typeface="+mj-lt"/>
                <a:cs typeface="Times New Roman" panose="02020603050405020304" pitchFamily="18" charset="0"/>
              </a:rPr>
              <a:t>)</a:t>
            </a:r>
            <a:endParaRPr lang="el-GR" dirty="0"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81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Example: </a:t>
            </a:r>
            <a:r>
              <a:rPr lang="en-US" b="1" dirty="0" smtClean="0">
                <a:solidFill>
                  <a:srgbClr val="FFFF00"/>
                </a:solidFill>
              </a:rPr>
              <a:t>Suffix</a:t>
            </a:r>
            <a:r>
              <a:rPr lang="en-US" b="1" dirty="0" smtClean="0"/>
              <a:t>-based</a:t>
            </a:r>
            <a:r>
              <a:rPr lang="en-US" dirty="0" smtClean="0"/>
              <a:t> URI equivalence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Yannis Tzitzikas et al., LWDM 2014, Athens</a:t>
            </a:r>
            <a:endParaRPr lang="el-GR" dirty="0"/>
          </a:p>
        </p:txBody>
      </p:sp>
      <p:sp>
        <p:nvSpPr>
          <p:cNvPr id="34819" name="Rectangle 5"/>
          <p:cNvSpPr>
            <a:spLocks noChangeArrowheads="1"/>
          </p:cNvSpPr>
          <p:nvPr/>
        </p:nvSpPr>
        <p:spPr bwMode="auto">
          <a:xfrm>
            <a:off x="107950" y="3716338"/>
            <a:ext cx="4105275" cy="360362"/>
          </a:xfrm>
          <a:prstGeom prst="rect">
            <a:avLst/>
          </a:prstGeom>
          <a:noFill/>
          <a:ln w="3175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 </a:t>
            </a:r>
            <a:r>
              <a:rPr lang="en-US" sz="1600">
                <a:hlinkClick r:id="rId2"/>
              </a:rPr>
              <a:t>http://www.dbpedia.com/Thunnus_Albacares</a:t>
            </a:r>
            <a:r>
              <a:rPr lang="en-US" sz="2000"/>
              <a:t> </a:t>
            </a:r>
          </a:p>
        </p:txBody>
      </p:sp>
      <p:sp>
        <p:nvSpPr>
          <p:cNvPr id="34820" name="Rectangle 6"/>
          <p:cNvSpPr>
            <a:spLocks noChangeArrowheads="1"/>
          </p:cNvSpPr>
          <p:nvPr/>
        </p:nvSpPr>
        <p:spPr bwMode="auto">
          <a:xfrm>
            <a:off x="4645025" y="3716338"/>
            <a:ext cx="4176713" cy="360362"/>
          </a:xfrm>
          <a:prstGeom prst="rect">
            <a:avLst/>
          </a:prstGeom>
          <a:noFill/>
          <a:ln w="3175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 </a:t>
            </a:r>
            <a:r>
              <a:rPr lang="en-US" sz="1600">
                <a:solidFill>
                  <a:schemeClr val="hlink"/>
                </a:solidFill>
              </a:rPr>
              <a:t>http://www.ecoscope.com/thunnus_albacares</a:t>
            </a:r>
            <a:endParaRPr lang="en-US" sz="2000">
              <a:solidFill>
                <a:schemeClr val="hlink"/>
              </a:solidFill>
            </a:endParaRPr>
          </a:p>
        </p:txBody>
      </p:sp>
      <p:grpSp>
        <p:nvGrpSpPr>
          <p:cNvPr id="34821" name="Group 12"/>
          <p:cNvGrpSpPr>
            <a:grpSpLocks/>
          </p:cNvGrpSpPr>
          <p:nvPr/>
        </p:nvGrpSpPr>
        <p:grpSpPr bwMode="auto">
          <a:xfrm>
            <a:off x="1404938" y="4579938"/>
            <a:ext cx="1727200" cy="1008062"/>
            <a:chOff x="884" y="3339"/>
            <a:chExt cx="1088" cy="635"/>
          </a:xfrm>
        </p:grpSpPr>
        <p:sp>
          <p:nvSpPr>
            <p:cNvPr id="34844" name="AutoShape 7"/>
            <p:cNvSpPr>
              <a:spLocks noChangeArrowheads="1"/>
            </p:cNvSpPr>
            <p:nvPr/>
          </p:nvSpPr>
          <p:spPr bwMode="auto">
            <a:xfrm>
              <a:off x="884" y="3339"/>
              <a:ext cx="1088" cy="635"/>
            </a:xfrm>
            <a:prstGeom prst="can">
              <a:avLst>
                <a:gd name="adj" fmla="val 25000"/>
              </a:avLst>
            </a:prstGeom>
            <a:noFill/>
            <a:ln w="3175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pic>
          <p:nvPicPr>
            <p:cNvPr id="34845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11" y="3521"/>
              <a:ext cx="633" cy="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4822" name="AutoShape 8"/>
          <p:cNvSpPr>
            <a:spLocks noChangeArrowheads="1"/>
          </p:cNvSpPr>
          <p:nvPr/>
        </p:nvSpPr>
        <p:spPr bwMode="auto">
          <a:xfrm>
            <a:off x="5795963" y="4579938"/>
            <a:ext cx="1727200" cy="1008062"/>
          </a:xfrm>
          <a:prstGeom prst="can">
            <a:avLst>
              <a:gd name="adj" fmla="val 25000"/>
            </a:avLst>
          </a:prstGeom>
          <a:noFill/>
          <a:ln w="3175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34823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8988" y="4940300"/>
            <a:ext cx="1511300" cy="433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4824" name="AutoShape 13"/>
          <p:cNvSpPr>
            <a:spLocks noChangeArrowheads="1"/>
          </p:cNvSpPr>
          <p:nvPr/>
        </p:nvSpPr>
        <p:spPr bwMode="auto">
          <a:xfrm>
            <a:off x="1908175" y="4148138"/>
            <a:ext cx="720725" cy="36195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34825" name="AutoShape 14"/>
          <p:cNvSpPr>
            <a:spLocks noChangeArrowheads="1"/>
          </p:cNvSpPr>
          <p:nvPr/>
        </p:nvSpPr>
        <p:spPr bwMode="auto">
          <a:xfrm>
            <a:off x="6300788" y="4148138"/>
            <a:ext cx="720725" cy="36195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31759" name="AutoShape 15"/>
          <p:cNvSpPr>
            <a:spLocks noChangeArrowheads="1"/>
          </p:cNvSpPr>
          <p:nvPr/>
        </p:nvSpPr>
        <p:spPr bwMode="auto">
          <a:xfrm>
            <a:off x="1908175" y="3284538"/>
            <a:ext cx="720725" cy="361950"/>
          </a:xfrm>
          <a:prstGeom prst="upArrow">
            <a:avLst>
              <a:gd name="adj1" fmla="val 50000"/>
              <a:gd name="adj2" fmla="val 25000"/>
            </a:avLst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31760" name="AutoShape 16"/>
          <p:cNvSpPr>
            <a:spLocks noChangeArrowheads="1"/>
          </p:cNvSpPr>
          <p:nvPr/>
        </p:nvSpPr>
        <p:spPr bwMode="auto">
          <a:xfrm>
            <a:off x="6300788" y="3284538"/>
            <a:ext cx="720725" cy="361950"/>
          </a:xfrm>
          <a:prstGeom prst="upArrow">
            <a:avLst>
              <a:gd name="adj1" fmla="val 50000"/>
              <a:gd name="adj2" fmla="val 25000"/>
            </a:avLst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1187450" y="2852738"/>
            <a:ext cx="2160588" cy="360362"/>
          </a:xfrm>
          <a:prstGeom prst="rect">
            <a:avLst/>
          </a:prstGeom>
          <a:noFill/>
          <a:ln w="3175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 </a:t>
            </a:r>
            <a:r>
              <a:rPr lang="en-US" sz="1600">
                <a:hlinkClick r:id="rId2"/>
              </a:rPr>
              <a:t>Thunnus_Albacares</a:t>
            </a:r>
            <a:r>
              <a:rPr lang="en-US" sz="2000"/>
              <a:t> </a:t>
            </a:r>
          </a:p>
        </p:txBody>
      </p:sp>
      <p:sp>
        <p:nvSpPr>
          <p:cNvPr id="31762" name="Rectangle 18"/>
          <p:cNvSpPr>
            <a:spLocks noChangeArrowheads="1"/>
          </p:cNvSpPr>
          <p:nvPr/>
        </p:nvSpPr>
        <p:spPr bwMode="auto">
          <a:xfrm>
            <a:off x="5580063" y="2852738"/>
            <a:ext cx="2160587" cy="360362"/>
          </a:xfrm>
          <a:prstGeom prst="rect">
            <a:avLst/>
          </a:prstGeom>
          <a:noFill/>
          <a:ln w="3175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 </a:t>
            </a:r>
            <a:r>
              <a:rPr lang="en-US" sz="1600">
                <a:hlinkClick r:id="rId2"/>
              </a:rPr>
              <a:t>thunnus_albacares</a:t>
            </a:r>
            <a:r>
              <a:rPr lang="en-US" sz="2000"/>
              <a:t> </a:t>
            </a:r>
          </a:p>
        </p:txBody>
      </p:sp>
      <p:sp>
        <p:nvSpPr>
          <p:cNvPr id="31763" name="AutoShape 19"/>
          <p:cNvSpPr>
            <a:spLocks noChangeArrowheads="1"/>
          </p:cNvSpPr>
          <p:nvPr/>
        </p:nvSpPr>
        <p:spPr bwMode="auto">
          <a:xfrm>
            <a:off x="1908175" y="2419350"/>
            <a:ext cx="720725" cy="361950"/>
          </a:xfrm>
          <a:prstGeom prst="upArrow">
            <a:avLst>
              <a:gd name="adj1" fmla="val 50000"/>
              <a:gd name="adj2" fmla="val 25000"/>
            </a:avLst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1187450" y="1987550"/>
            <a:ext cx="2160588" cy="360363"/>
          </a:xfrm>
          <a:prstGeom prst="rect">
            <a:avLst/>
          </a:prstGeom>
          <a:noFill/>
          <a:ln w="3175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 </a:t>
            </a:r>
            <a:r>
              <a:rPr lang="en-US" sz="1600">
                <a:hlinkClick r:id="rId2"/>
              </a:rPr>
              <a:t>ThunnusAlbacares</a:t>
            </a:r>
            <a:r>
              <a:rPr lang="en-US" sz="2000"/>
              <a:t> </a:t>
            </a:r>
          </a:p>
        </p:txBody>
      </p:sp>
      <p:sp>
        <p:nvSpPr>
          <p:cNvPr id="31765" name="AutoShape 21"/>
          <p:cNvSpPr>
            <a:spLocks noChangeArrowheads="1"/>
          </p:cNvSpPr>
          <p:nvPr/>
        </p:nvSpPr>
        <p:spPr bwMode="auto">
          <a:xfrm>
            <a:off x="6300788" y="2419350"/>
            <a:ext cx="720725" cy="361950"/>
          </a:xfrm>
          <a:prstGeom prst="upArrow">
            <a:avLst>
              <a:gd name="adj1" fmla="val 50000"/>
              <a:gd name="adj2" fmla="val 25000"/>
            </a:avLst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31766" name="Rectangle 22"/>
          <p:cNvSpPr>
            <a:spLocks noChangeArrowheads="1"/>
          </p:cNvSpPr>
          <p:nvPr/>
        </p:nvSpPr>
        <p:spPr bwMode="auto">
          <a:xfrm>
            <a:off x="5580063" y="1987550"/>
            <a:ext cx="2160587" cy="360363"/>
          </a:xfrm>
          <a:prstGeom prst="rect">
            <a:avLst/>
          </a:prstGeom>
          <a:noFill/>
          <a:ln w="3175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 </a:t>
            </a:r>
            <a:r>
              <a:rPr lang="en-US" sz="1600">
                <a:solidFill>
                  <a:schemeClr val="hlink"/>
                </a:solidFill>
              </a:rPr>
              <a:t>t</a:t>
            </a:r>
            <a:r>
              <a:rPr lang="en-US" sz="1600">
                <a:solidFill>
                  <a:schemeClr val="hlink"/>
                </a:solidFill>
                <a:hlinkClick r:id="rId2"/>
              </a:rPr>
              <a:t>hun</a:t>
            </a:r>
            <a:r>
              <a:rPr lang="en-US" sz="1600">
                <a:hlinkClick r:id="rId2"/>
              </a:rPr>
              <a:t>nusalbacares</a:t>
            </a:r>
            <a:r>
              <a:rPr lang="en-US" sz="2000"/>
              <a:t> </a:t>
            </a:r>
          </a:p>
        </p:txBody>
      </p:sp>
      <p:sp>
        <p:nvSpPr>
          <p:cNvPr id="31767" name="Rectangle 23"/>
          <p:cNvSpPr>
            <a:spLocks noChangeArrowheads="1"/>
          </p:cNvSpPr>
          <p:nvPr/>
        </p:nvSpPr>
        <p:spPr bwMode="auto">
          <a:xfrm>
            <a:off x="1187450" y="1123950"/>
            <a:ext cx="2160588" cy="360363"/>
          </a:xfrm>
          <a:prstGeom prst="rect">
            <a:avLst/>
          </a:prstGeom>
          <a:noFill/>
          <a:ln w="3175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 </a:t>
            </a:r>
            <a:r>
              <a:rPr lang="en-US" sz="1600">
                <a:hlinkClick r:id="rId2"/>
              </a:rPr>
              <a:t>thunnusalbacares</a:t>
            </a:r>
            <a:r>
              <a:rPr lang="en-US" sz="2000"/>
              <a:t> </a:t>
            </a:r>
          </a:p>
        </p:txBody>
      </p:sp>
      <p:sp>
        <p:nvSpPr>
          <p:cNvPr id="31768" name="AutoShape 24"/>
          <p:cNvSpPr>
            <a:spLocks noChangeArrowheads="1"/>
          </p:cNvSpPr>
          <p:nvPr/>
        </p:nvSpPr>
        <p:spPr bwMode="auto">
          <a:xfrm>
            <a:off x="1908175" y="1555750"/>
            <a:ext cx="720725" cy="361950"/>
          </a:xfrm>
          <a:prstGeom prst="upArrow">
            <a:avLst>
              <a:gd name="adj1" fmla="val 50000"/>
              <a:gd name="adj2" fmla="val 25000"/>
            </a:avLst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31769" name="Rectangle 25"/>
          <p:cNvSpPr>
            <a:spLocks noChangeArrowheads="1"/>
          </p:cNvSpPr>
          <p:nvPr/>
        </p:nvSpPr>
        <p:spPr bwMode="auto">
          <a:xfrm>
            <a:off x="5580063" y="1123950"/>
            <a:ext cx="2160587" cy="360363"/>
          </a:xfrm>
          <a:prstGeom prst="rect">
            <a:avLst/>
          </a:prstGeom>
          <a:noFill/>
          <a:ln w="3175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 </a:t>
            </a:r>
            <a:r>
              <a:rPr lang="en-US" sz="1600">
                <a:solidFill>
                  <a:schemeClr val="hlink"/>
                </a:solidFill>
              </a:rPr>
              <a:t>t</a:t>
            </a:r>
            <a:r>
              <a:rPr lang="en-US" sz="1600">
                <a:solidFill>
                  <a:schemeClr val="hlink"/>
                </a:solidFill>
                <a:hlinkClick r:id="rId2"/>
              </a:rPr>
              <a:t>hu</a:t>
            </a:r>
            <a:r>
              <a:rPr lang="en-US" sz="1600">
                <a:hlinkClick r:id="rId2"/>
              </a:rPr>
              <a:t>nnusalbacares</a:t>
            </a:r>
            <a:r>
              <a:rPr lang="en-US" sz="2000"/>
              <a:t> </a:t>
            </a:r>
          </a:p>
        </p:txBody>
      </p:sp>
      <p:sp>
        <p:nvSpPr>
          <p:cNvPr id="31770" name="AutoShape 26"/>
          <p:cNvSpPr>
            <a:spLocks noChangeArrowheads="1"/>
          </p:cNvSpPr>
          <p:nvPr/>
        </p:nvSpPr>
        <p:spPr bwMode="auto">
          <a:xfrm>
            <a:off x="6300788" y="1555750"/>
            <a:ext cx="720725" cy="361950"/>
          </a:xfrm>
          <a:prstGeom prst="upArrow">
            <a:avLst>
              <a:gd name="adj1" fmla="val 50000"/>
              <a:gd name="adj2" fmla="val 25000"/>
            </a:avLst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31771" name="Rectangle 27"/>
          <p:cNvSpPr>
            <a:spLocks noChangeArrowheads="1"/>
          </p:cNvSpPr>
          <p:nvPr/>
        </p:nvSpPr>
        <p:spPr bwMode="auto">
          <a:xfrm>
            <a:off x="4213225" y="3571875"/>
            <a:ext cx="4206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3300"/>
                </a:solidFill>
              </a:rPr>
              <a:t>≡</a:t>
            </a:r>
          </a:p>
        </p:txBody>
      </p:sp>
      <p:sp>
        <p:nvSpPr>
          <p:cNvPr id="31772" name="Rectangle 28"/>
          <p:cNvSpPr>
            <a:spLocks noChangeArrowheads="1"/>
          </p:cNvSpPr>
          <p:nvPr/>
        </p:nvSpPr>
        <p:spPr bwMode="auto">
          <a:xfrm>
            <a:off x="4140200" y="836613"/>
            <a:ext cx="57467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4800" b="1">
                <a:solidFill>
                  <a:srgbClr val="FF3300"/>
                </a:solidFill>
              </a:rPr>
              <a:t>=</a:t>
            </a:r>
          </a:p>
        </p:txBody>
      </p:sp>
      <p:sp>
        <p:nvSpPr>
          <p:cNvPr id="31773" name="Text Box 29"/>
          <p:cNvSpPr txBox="1">
            <a:spLocks noChangeArrowheads="1"/>
          </p:cNvSpPr>
          <p:nvPr/>
        </p:nvSpPr>
        <p:spPr bwMode="auto">
          <a:xfrm>
            <a:off x="3492500" y="3213100"/>
            <a:ext cx="1943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prefix removal</a:t>
            </a:r>
          </a:p>
        </p:txBody>
      </p:sp>
      <p:sp>
        <p:nvSpPr>
          <p:cNvPr id="31774" name="Text Box 30"/>
          <p:cNvSpPr txBox="1">
            <a:spLocks noChangeArrowheads="1"/>
          </p:cNvSpPr>
          <p:nvPr/>
        </p:nvSpPr>
        <p:spPr bwMode="auto">
          <a:xfrm>
            <a:off x="3276600" y="2420938"/>
            <a:ext cx="2663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underscore removal</a:t>
            </a:r>
          </a:p>
        </p:txBody>
      </p:sp>
      <p:sp>
        <p:nvSpPr>
          <p:cNvPr id="31775" name="Text Box 31"/>
          <p:cNvSpPr txBox="1">
            <a:spLocks noChangeArrowheads="1"/>
          </p:cNvSpPr>
          <p:nvPr/>
        </p:nvSpPr>
        <p:spPr bwMode="auto">
          <a:xfrm>
            <a:off x="3132138" y="1555750"/>
            <a:ext cx="2736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lower case conversion</a:t>
            </a:r>
          </a:p>
        </p:txBody>
      </p:sp>
      <p:sp>
        <p:nvSpPr>
          <p:cNvPr id="34843" name="TextBox 32"/>
          <p:cNvSpPr txBox="1">
            <a:spLocks noChangeArrowheads="1"/>
          </p:cNvSpPr>
          <p:nvPr/>
        </p:nvSpPr>
        <p:spPr bwMode="auto">
          <a:xfrm>
            <a:off x="-36513" y="5732463"/>
            <a:ext cx="8858251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 last(u):   is the string obtained by    (a) getting the substring after the last "/" or "\#", and     turning the letters of the picked substring  to lowercase    and deleting the underscore letters that might exist.</a:t>
            </a:r>
            <a:endParaRPr lang="el-G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1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1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1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1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1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9" grpId="0" animBg="1"/>
      <p:bldP spid="31760" grpId="0" animBg="1"/>
      <p:bldP spid="31761" grpId="0" animBg="1"/>
      <p:bldP spid="31762" grpId="0" animBg="1"/>
      <p:bldP spid="31763" grpId="0" animBg="1"/>
      <p:bldP spid="31764" grpId="0" animBg="1"/>
      <p:bldP spid="31765" grpId="0" animBg="1"/>
      <p:bldP spid="31766" grpId="0" animBg="1"/>
      <p:bldP spid="31767" grpId="0" animBg="1"/>
      <p:bldP spid="31768" grpId="0" animBg="1"/>
      <p:bldP spid="31769" grpId="0" animBg="1"/>
      <p:bldP spid="31770" grpId="0" animBg="1"/>
      <p:bldP spid="31771" grpId="0"/>
      <p:bldP spid="31772" grpId="0"/>
      <p:bldP spid="31773" grpId="0"/>
      <p:bldP spid="31774" grpId="0"/>
      <p:bldP spid="3177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85813"/>
          </a:xfrm>
          <a:solidFill>
            <a:schemeClr val="accent1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/>
          <a:lstStyle/>
          <a:p>
            <a:pPr algn="l"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Example: </a:t>
            </a:r>
            <a:r>
              <a:rPr lang="en-US" sz="3200" b="1" dirty="0" smtClean="0">
                <a:solidFill>
                  <a:srgbClr val="FFFF00"/>
                </a:solidFill>
              </a:rPr>
              <a:t>Entity Matching</a:t>
            </a:r>
            <a:r>
              <a:rPr lang="en-US" sz="3200" dirty="0" smtClean="0">
                <a:solidFill>
                  <a:schemeClr val="bg1"/>
                </a:solidFill>
              </a:rPr>
              <a:t>-based URI Equivalence</a:t>
            </a:r>
            <a:endParaRPr lang="el-GR" sz="3200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3124200" y="61404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Yannis Tzitzikas et al., LWDM 2014, Athens</a:t>
            </a:r>
            <a:endParaRPr lang="el-GR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5843" name="Rectangle 5"/>
          <p:cNvSpPr>
            <a:spLocks noChangeArrowheads="1"/>
          </p:cNvSpPr>
          <p:nvPr/>
        </p:nvSpPr>
        <p:spPr bwMode="auto">
          <a:xfrm>
            <a:off x="34925" y="4221163"/>
            <a:ext cx="4105275" cy="360362"/>
          </a:xfrm>
          <a:prstGeom prst="rect">
            <a:avLst/>
          </a:prstGeom>
          <a:noFill/>
          <a:ln w="3175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 </a:t>
            </a:r>
            <a:r>
              <a:rPr lang="en-US"/>
              <a:t> </a:t>
            </a:r>
            <a:r>
              <a:rPr lang="en-US" sz="1400">
                <a:solidFill>
                  <a:schemeClr val="hlink"/>
                </a:solidFill>
              </a:rPr>
              <a:t>http://www.ecoscope.com/thunnus_albacares</a:t>
            </a:r>
          </a:p>
        </p:txBody>
      </p:sp>
      <p:sp>
        <p:nvSpPr>
          <p:cNvPr id="35844" name="Rectangle 6"/>
          <p:cNvSpPr>
            <a:spLocks noChangeArrowheads="1"/>
          </p:cNvSpPr>
          <p:nvPr/>
        </p:nvSpPr>
        <p:spPr bwMode="auto">
          <a:xfrm>
            <a:off x="4932363" y="4076700"/>
            <a:ext cx="4176712" cy="504825"/>
          </a:xfrm>
          <a:prstGeom prst="rect">
            <a:avLst/>
          </a:prstGeom>
          <a:noFill/>
          <a:ln w="3175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hlinkClick r:id="rId2"/>
              </a:rPr>
              <a:t>http://www.fao.org/figis/flod/entities/codedentity/</a:t>
            </a:r>
            <a:endParaRPr lang="en-US" sz="1400"/>
          </a:p>
          <a:p>
            <a:pPr algn="ctr"/>
            <a:r>
              <a:rPr lang="en-US" sz="1400">
                <a:solidFill>
                  <a:schemeClr val="hlink"/>
                </a:solidFill>
              </a:rPr>
              <a:t>636cdcea-c411-43ad-97ff-00c9304f5e60</a:t>
            </a:r>
          </a:p>
        </p:txBody>
      </p:sp>
      <p:sp>
        <p:nvSpPr>
          <p:cNvPr id="35859" name="AutoShape 8"/>
          <p:cNvSpPr>
            <a:spLocks noChangeArrowheads="1"/>
          </p:cNvSpPr>
          <p:nvPr/>
        </p:nvSpPr>
        <p:spPr bwMode="auto">
          <a:xfrm>
            <a:off x="1189038" y="5084763"/>
            <a:ext cx="1727200" cy="1008062"/>
          </a:xfrm>
          <a:prstGeom prst="can">
            <a:avLst>
              <a:gd name="adj" fmla="val 25000"/>
            </a:avLst>
          </a:prstGeom>
          <a:noFill/>
          <a:ln w="3175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846" name="AutoShape 13"/>
          <p:cNvSpPr>
            <a:spLocks noChangeArrowheads="1"/>
          </p:cNvSpPr>
          <p:nvPr/>
        </p:nvSpPr>
        <p:spPr bwMode="auto">
          <a:xfrm>
            <a:off x="1690688" y="4652963"/>
            <a:ext cx="720725" cy="36195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35847" name="AutoShape 14"/>
          <p:cNvSpPr>
            <a:spLocks noChangeArrowheads="1"/>
          </p:cNvSpPr>
          <p:nvPr/>
        </p:nvSpPr>
        <p:spPr bwMode="auto">
          <a:xfrm>
            <a:off x="6588125" y="4652963"/>
            <a:ext cx="720725" cy="36195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63520" name="Text Box 32"/>
          <p:cNvSpPr txBox="1">
            <a:spLocks noChangeArrowheads="1"/>
          </p:cNvSpPr>
          <p:nvPr/>
        </p:nvSpPr>
        <p:spPr bwMode="auto">
          <a:xfrm>
            <a:off x="250825" y="1628775"/>
            <a:ext cx="8497888" cy="13239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FF3300"/>
                </a:solidFill>
                <a:latin typeface="Calibri" pitchFamily="34" charset="0"/>
              </a:rPr>
              <a:t>Matching Rule: </a:t>
            </a:r>
          </a:p>
          <a:p>
            <a:r>
              <a:rPr lang="en-US" sz="2000" b="1" i="1">
                <a:latin typeface="Calibri" pitchFamily="34" charset="0"/>
              </a:rPr>
              <a:t>If an Ecoscope individual's preflabel in lower case is the same with </a:t>
            </a:r>
            <a:r>
              <a:rPr lang="en-US" sz="2000" b="1" i="1"/>
              <a:t>the attribute label of a FLOD individual then these two individuals are the same.</a:t>
            </a:r>
            <a:r>
              <a:rPr lang="en-US" sz="2000"/>
              <a:t> </a:t>
            </a:r>
          </a:p>
        </p:txBody>
      </p:sp>
      <p:sp>
        <p:nvSpPr>
          <p:cNvPr id="63522" name="Rectangle 34"/>
          <p:cNvSpPr>
            <a:spLocks noChangeArrowheads="1"/>
          </p:cNvSpPr>
          <p:nvPr/>
        </p:nvSpPr>
        <p:spPr bwMode="auto">
          <a:xfrm>
            <a:off x="1116013" y="3141663"/>
            <a:ext cx="1944687" cy="360362"/>
          </a:xfrm>
          <a:prstGeom prst="rect">
            <a:avLst/>
          </a:prstGeom>
          <a:noFill/>
          <a:ln w="3175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solidFill>
                  <a:schemeClr val="hlink"/>
                </a:solidFill>
              </a:rPr>
              <a:t>Thunnus Albacares </a:t>
            </a:r>
            <a:endParaRPr lang="en-US" sz="2000" b="1">
              <a:solidFill>
                <a:schemeClr val="hlink"/>
              </a:solidFill>
            </a:endParaRPr>
          </a:p>
        </p:txBody>
      </p:sp>
      <p:sp>
        <p:nvSpPr>
          <p:cNvPr id="63523" name="Rectangle 35"/>
          <p:cNvSpPr>
            <a:spLocks noChangeArrowheads="1"/>
          </p:cNvSpPr>
          <p:nvPr/>
        </p:nvSpPr>
        <p:spPr bwMode="auto">
          <a:xfrm>
            <a:off x="6157913" y="3141663"/>
            <a:ext cx="1727200" cy="360362"/>
          </a:xfrm>
          <a:prstGeom prst="rect">
            <a:avLst/>
          </a:prstGeom>
          <a:noFill/>
          <a:ln w="3175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solidFill>
                  <a:schemeClr val="hlink"/>
                </a:solidFill>
              </a:rPr>
              <a:t>thunnus albacares</a:t>
            </a:r>
            <a:endParaRPr lang="en-US" sz="2000" b="1">
              <a:solidFill>
                <a:schemeClr val="hlink"/>
              </a:solidFill>
            </a:endParaRPr>
          </a:p>
        </p:txBody>
      </p:sp>
      <p:cxnSp>
        <p:nvCxnSpPr>
          <p:cNvPr id="63524" name="AutoShape 36"/>
          <p:cNvCxnSpPr>
            <a:cxnSpLocks noChangeShapeType="1"/>
            <a:stCxn id="35843" idx="0"/>
            <a:endCxn id="63522" idx="2"/>
          </p:cNvCxnSpPr>
          <p:nvPr/>
        </p:nvCxnSpPr>
        <p:spPr bwMode="auto">
          <a:xfrm flipV="1">
            <a:off x="2087563" y="3517900"/>
            <a:ext cx="1587" cy="6873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</p:spPr>
      </p:cxnSp>
      <p:sp>
        <p:nvSpPr>
          <p:cNvPr id="63525" name="Text Box 37"/>
          <p:cNvSpPr txBox="1">
            <a:spLocks noChangeArrowheads="1"/>
          </p:cNvSpPr>
          <p:nvPr/>
        </p:nvSpPr>
        <p:spPr bwMode="auto">
          <a:xfrm>
            <a:off x="684213" y="3717925"/>
            <a:ext cx="1439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skos:preflabel</a:t>
            </a:r>
          </a:p>
        </p:txBody>
      </p:sp>
      <p:sp>
        <p:nvSpPr>
          <p:cNvPr id="63526" name="Text Box 38"/>
          <p:cNvSpPr txBox="1">
            <a:spLocks noChangeArrowheads="1"/>
          </p:cNvSpPr>
          <p:nvPr/>
        </p:nvSpPr>
        <p:spPr bwMode="auto">
          <a:xfrm>
            <a:off x="6948488" y="3644900"/>
            <a:ext cx="11509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label</a:t>
            </a:r>
          </a:p>
        </p:txBody>
      </p:sp>
      <p:cxnSp>
        <p:nvCxnSpPr>
          <p:cNvPr id="63527" name="AutoShape 39"/>
          <p:cNvCxnSpPr>
            <a:cxnSpLocks noChangeShapeType="1"/>
            <a:stCxn id="35844" idx="0"/>
            <a:endCxn id="63523" idx="2"/>
          </p:cNvCxnSpPr>
          <p:nvPr/>
        </p:nvCxnSpPr>
        <p:spPr bwMode="auto">
          <a:xfrm flipV="1">
            <a:off x="7021513" y="3517900"/>
            <a:ext cx="0" cy="54292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</p:spPr>
      </p:cxnSp>
      <p:sp>
        <p:nvSpPr>
          <p:cNvPr id="63528" name="Text Box 40"/>
          <p:cNvSpPr txBox="1">
            <a:spLocks noChangeArrowheads="1"/>
          </p:cNvSpPr>
          <p:nvPr/>
        </p:nvSpPr>
        <p:spPr bwMode="auto">
          <a:xfrm>
            <a:off x="4067175" y="4221163"/>
            <a:ext cx="1081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F3300"/>
                </a:solidFill>
              </a:rPr>
              <a:t>sameAs</a:t>
            </a:r>
          </a:p>
        </p:txBody>
      </p:sp>
      <p:grpSp>
        <p:nvGrpSpPr>
          <p:cNvPr id="35856" name="Group 26"/>
          <p:cNvGrpSpPr>
            <a:grpSpLocks/>
          </p:cNvGrpSpPr>
          <p:nvPr/>
        </p:nvGrpSpPr>
        <p:grpSpPr bwMode="auto">
          <a:xfrm>
            <a:off x="6157913" y="5084763"/>
            <a:ext cx="1727200" cy="1008062"/>
            <a:chOff x="3879" y="3203"/>
            <a:chExt cx="1088" cy="635"/>
          </a:xfrm>
        </p:grpSpPr>
        <p:sp>
          <p:nvSpPr>
            <p:cNvPr id="35857" name="AutoShape 11"/>
            <p:cNvSpPr>
              <a:spLocks noChangeArrowheads="1"/>
            </p:cNvSpPr>
            <p:nvPr/>
          </p:nvSpPr>
          <p:spPr bwMode="auto">
            <a:xfrm>
              <a:off x="3879" y="3203"/>
              <a:ext cx="1088" cy="635"/>
            </a:xfrm>
            <a:prstGeom prst="can">
              <a:avLst>
                <a:gd name="adj" fmla="val 25000"/>
              </a:avLst>
            </a:prstGeom>
            <a:noFill/>
            <a:ln w="3175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pic>
          <p:nvPicPr>
            <p:cNvPr id="35858" name="Picture 1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69" y="3385"/>
              <a:ext cx="861" cy="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586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8888" y="5445125"/>
            <a:ext cx="1511300" cy="433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3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3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3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3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3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3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3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20" grpId="0" animBg="1"/>
      <p:bldP spid="63522" grpId="0" animBg="1"/>
      <p:bldP spid="63523" grpId="0" animBg="1"/>
      <p:bldP spid="63525" grpId="0"/>
      <p:bldP spid="63526" grpId="0"/>
      <p:bldP spid="635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81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Connectivity Metrics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9388" y="1071563"/>
            <a:ext cx="8785225" cy="5054600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Proposed Metrics</a:t>
            </a:r>
            <a:endParaRPr lang="en-US" sz="3200" dirty="0"/>
          </a:p>
          <a:p>
            <a:pPr marL="857250" lvl="1" indent="-457200">
              <a:buFont typeface="Calibri" pitchFamily="34" charset="0"/>
              <a:buAutoNum type="arabicPeriod"/>
              <a:defRPr/>
            </a:pPr>
            <a:r>
              <a:rPr lang="en-US" sz="2800" dirty="0"/>
              <a:t>the </a:t>
            </a:r>
            <a:r>
              <a:rPr lang="en-US" sz="2800" b="1" dirty="0">
                <a:solidFill>
                  <a:srgbClr val="FF0000"/>
                </a:solidFill>
              </a:rPr>
              <a:t>matrix</a:t>
            </a:r>
            <a:r>
              <a:rPr lang="en-US" sz="2800" b="1" dirty="0"/>
              <a:t> of percentages of the </a:t>
            </a:r>
            <a:r>
              <a:rPr lang="en-US" sz="2800" b="1" dirty="0">
                <a:solidFill>
                  <a:srgbClr val="FF0000"/>
                </a:solidFill>
              </a:rPr>
              <a:t>common </a:t>
            </a:r>
            <a:r>
              <a:rPr lang="en-US" sz="2800" b="1" dirty="0" err="1" smtClean="0">
                <a:solidFill>
                  <a:srgbClr val="FF0000"/>
                </a:solidFill>
              </a:rPr>
              <a:t>URIs</a:t>
            </a:r>
            <a:endParaRPr lang="en-US" sz="2800" dirty="0" smtClean="0">
              <a:solidFill>
                <a:srgbClr val="FF0000"/>
              </a:solidFill>
            </a:endParaRPr>
          </a:p>
          <a:p>
            <a:pPr marL="857250" lvl="1" indent="-457200">
              <a:buFont typeface="Calibri" pitchFamily="34" charset="0"/>
              <a:buAutoNum type="arabicPeriod"/>
              <a:defRPr/>
            </a:pPr>
            <a:r>
              <a:rPr lang="en-US" sz="2800" dirty="0"/>
              <a:t>the </a:t>
            </a:r>
            <a:r>
              <a:rPr lang="en-US" sz="2800" b="1" dirty="0">
                <a:solidFill>
                  <a:srgbClr val="FF0000"/>
                </a:solidFill>
              </a:rPr>
              <a:t>matrix</a:t>
            </a:r>
            <a:r>
              <a:rPr lang="en-US" sz="2800" b="1" dirty="0"/>
              <a:t> of percentages of the </a:t>
            </a:r>
            <a:r>
              <a:rPr lang="en-US" sz="2800" b="1" dirty="0">
                <a:solidFill>
                  <a:srgbClr val="FF0000"/>
                </a:solidFill>
              </a:rPr>
              <a:t>common </a:t>
            </a:r>
            <a:r>
              <a:rPr lang="en-US" sz="2800" b="1" dirty="0" smtClean="0">
                <a:solidFill>
                  <a:srgbClr val="FF0000"/>
                </a:solidFill>
              </a:rPr>
              <a:t>literals</a:t>
            </a:r>
            <a:endParaRPr lang="en-US" sz="2800" dirty="0">
              <a:solidFill>
                <a:srgbClr val="FF0000"/>
              </a:solidFill>
            </a:endParaRPr>
          </a:p>
          <a:p>
            <a:pPr marL="857250" lvl="1" indent="-457200">
              <a:buFont typeface="Calibri" pitchFamily="34" charset="0"/>
              <a:buAutoNum type="arabicPeriod"/>
              <a:defRPr/>
            </a:pPr>
            <a:r>
              <a:rPr lang="en-US" sz="2800" dirty="0" smtClean="0"/>
              <a:t>the </a:t>
            </a:r>
            <a:r>
              <a:rPr lang="en-US" sz="2800" b="1" dirty="0">
                <a:solidFill>
                  <a:srgbClr val="FF0000"/>
                </a:solidFill>
              </a:rPr>
              <a:t>increments  in the average degree </a:t>
            </a:r>
            <a:r>
              <a:rPr lang="en-US" sz="2800" dirty="0"/>
              <a:t>of each </a:t>
            </a:r>
            <a:r>
              <a:rPr lang="en-US" sz="2800" dirty="0" smtClean="0"/>
              <a:t>source</a:t>
            </a:r>
            <a:endParaRPr lang="en-US" sz="2800" dirty="0"/>
          </a:p>
          <a:p>
            <a:pPr marL="857250" lvl="1" indent="-457200">
              <a:buFont typeface="Calibri" pitchFamily="34" charset="0"/>
              <a:buAutoNum type="arabicPeriod"/>
              <a:defRPr/>
            </a:pPr>
            <a:r>
              <a:rPr lang="en-US" sz="2800" dirty="0"/>
              <a:t>the </a:t>
            </a:r>
            <a:r>
              <a:rPr lang="en-US" sz="2800" b="1" dirty="0">
                <a:solidFill>
                  <a:srgbClr val="FF0000"/>
                </a:solidFill>
              </a:rPr>
              <a:t>unique triple contribution </a:t>
            </a:r>
            <a:r>
              <a:rPr lang="en-US" sz="2800" dirty="0"/>
              <a:t>of each </a:t>
            </a:r>
            <a:r>
              <a:rPr lang="en-US" sz="2800" dirty="0" smtClean="0"/>
              <a:t>source</a:t>
            </a:r>
          </a:p>
          <a:p>
            <a:pPr marL="857250" lvl="1" indent="-457200">
              <a:buFont typeface="Calibri" pitchFamily="34" charset="0"/>
              <a:buAutoNum type="arabicPeriod"/>
              <a:defRPr/>
            </a:pPr>
            <a:r>
              <a:rPr lang="en-US" sz="2800" dirty="0"/>
              <a:t>the </a:t>
            </a:r>
            <a:r>
              <a:rPr lang="en-US" sz="2800" b="1" dirty="0">
                <a:solidFill>
                  <a:srgbClr val="FF0000"/>
                </a:solidFill>
              </a:rPr>
              <a:t>complementarity factor </a:t>
            </a:r>
            <a:r>
              <a:rPr lang="en-US" sz="2800" dirty="0"/>
              <a:t>of the entities of </a:t>
            </a:r>
            <a:r>
              <a:rPr lang="en-US" sz="2800" dirty="0" smtClean="0"/>
              <a:t>interest</a:t>
            </a:r>
            <a:endParaRPr lang="en-US" sz="2800" dirty="0"/>
          </a:p>
          <a:p>
            <a:pPr marL="400050" lvl="1" indent="0">
              <a:buFont typeface="Arial" charset="0"/>
              <a:buNone/>
              <a:defRPr/>
            </a:pPr>
            <a:endParaRPr lang="en-US" sz="2800" dirty="0" smtClean="0"/>
          </a:p>
          <a:p>
            <a:pPr lvl="1">
              <a:defRPr/>
            </a:pPr>
            <a:endParaRPr lang="en-US" sz="2400" dirty="0" smtClean="0"/>
          </a:p>
          <a:p>
            <a:pPr lvl="1">
              <a:defRPr/>
            </a:pPr>
            <a:endParaRPr lang="el-GR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Yannis Tzitzikas et al., LWDM 2014, Athens</a:t>
            </a:r>
            <a:endParaRPr lang="el-G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813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Metric 1 : </a:t>
            </a:r>
            <a:r>
              <a:rPr lang="en-US" sz="3200" dirty="0" smtClean="0">
                <a:solidFill>
                  <a:srgbClr val="FFFF00"/>
                </a:solidFill>
              </a:rPr>
              <a:t>Matrix of Percentages of Common </a:t>
            </a:r>
            <a:r>
              <a:rPr lang="en-US" sz="3200" u="sng" dirty="0" smtClean="0">
                <a:solidFill>
                  <a:srgbClr val="FFFF00"/>
                </a:solidFill>
              </a:rPr>
              <a:t>URIs</a:t>
            </a:r>
            <a:endParaRPr lang="el-GR" sz="3200" u="sng" dirty="0">
              <a:solidFill>
                <a:srgbClr val="FFFF00"/>
              </a:solidFill>
            </a:endParaRPr>
          </a:p>
        </p:txBody>
      </p:sp>
      <p:sp>
        <p:nvSpPr>
          <p:cNvPr id="3082" name="Content Placeholder 2"/>
          <p:cNvSpPr>
            <a:spLocks noGrp="1"/>
          </p:cNvSpPr>
          <p:nvPr>
            <p:ph idx="1"/>
          </p:nvPr>
        </p:nvSpPr>
        <p:spPr>
          <a:xfrm>
            <a:off x="3276600" y="1125538"/>
            <a:ext cx="5183188" cy="79057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smtClean="0"/>
              <a:t>The percentage of common URIs between  source </a:t>
            </a:r>
            <a:r>
              <a:rPr lang="en-US" i="1" smtClean="0"/>
              <a:t>S</a:t>
            </a:r>
            <a:r>
              <a:rPr lang="en-US" i="1" baseline="-25000" smtClean="0"/>
              <a:t>i</a:t>
            </a:r>
            <a:r>
              <a:rPr lang="en-US" smtClean="0"/>
              <a:t> and </a:t>
            </a:r>
            <a:r>
              <a:rPr lang="en-US" i="1" smtClean="0"/>
              <a:t>S</a:t>
            </a:r>
            <a:r>
              <a:rPr lang="en-US" i="1" baseline="-25000" smtClean="0"/>
              <a:t>j</a:t>
            </a:r>
            <a:endParaRPr lang="el-GR" i="1" baseline="-2500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Yannis Tzitzikas et al., LWDM 2014, Athens</a:t>
            </a:r>
            <a:endParaRPr lang="el-GR" dirty="0"/>
          </a:p>
        </p:txBody>
      </p:sp>
      <p:sp>
        <p:nvSpPr>
          <p:cNvPr id="32772" name="TextBox 5"/>
          <p:cNvSpPr txBox="1">
            <a:spLocks noChangeArrowheads="1"/>
          </p:cNvSpPr>
          <p:nvPr/>
        </p:nvSpPr>
        <p:spPr bwMode="auto">
          <a:xfrm>
            <a:off x="1116013" y="2030413"/>
            <a:ext cx="27590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ym typeface="Symbol" pitchFamily="18" charset="2"/>
              </a:rPr>
              <a:t> </a:t>
            </a:r>
            <a:r>
              <a:rPr lang="en-US"/>
              <a:t>Suffix canonicalization</a:t>
            </a:r>
            <a:endParaRPr lang="el-GR"/>
          </a:p>
        </p:txBody>
      </p:sp>
      <p:sp>
        <p:nvSpPr>
          <p:cNvPr id="32773" name="TextBox 8"/>
          <p:cNvSpPr txBox="1">
            <a:spLocks noChangeArrowheads="1"/>
          </p:cNvSpPr>
          <p:nvPr/>
        </p:nvSpPr>
        <p:spPr bwMode="auto">
          <a:xfrm>
            <a:off x="5611813" y="2165350"/>
            <a:ext cx="20431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ym typeface="Symbol" pitchFamily="18" charset="2"/>
              </a:rPr>
              <a:t>  </a:t>
            </a:r>
            <a:r>
              <a:rPr lang="en-US"/>
              <a:t>Entity Matching</a:t>
            </a:r>
            <a:endParaRPr lang="el-GR"/>
          </a:p>
        </p:txBody>
      </p:sp>
      <p:cxnSp>
        <p:nvCxnSpPr>
          <p:cNvPr id="8" name="Straight Connector 7"/>
          <p:cNvCxnSpPr>
            <a:endCxn id="4" idx="0"/>
          </p:cNvCxnSpPr>
          <p:nvPr/>
        </p:nvCxnSpPr>
        <p:spPr>
          <a:xfrm>
            <a:off x="4572000" y="2292350"/>
            <a:ext cx="0" cy="406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7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2565400"/>
            <a:ext cx="43783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925" y="4203700"/>
            <a:ext cx="4500563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22825" y="2565400"/>
            <a:ext cx="4070350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9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16463" y="4260850"/>
            <a:ext cx="4319587" cy="169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ounded Rectangle 12"/>
          <p:cNvSpPr/>
          <p:nvPr/>
        </p:nvSpPr>
        <p:spPr>
          <a:xfrm>
            <a:off x="8231188" y="5157788"/>
            <a:ext cx="661987" cy="201612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5" name="Rounded Rectangle 14"/>
          <p:cNvSpPr/>
          <p:nvPr/>
        </p:nvSpPr>
        <p:spPr>
          <a:xfrm>
            <a:off x="6142038" y="4643438"/>
            <a:ext cx="647700" cy="15875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6" name="Rounded Rectangle 15"/>
          <p:cNvSpPr/>
          <p:nvPr/>
        </p:nvSpPr>
        <p:spPr>
          <a:xfrm>
            <a:off x="1547813" y="4652963"/>
            <a:ext cx="647700" cy="15875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7" name="Rounded Rectangle 16"/>
          <p:cNvSpPr/>
          <p:nvPr/>
        </p:nvSpPr>
        <p:spPr>
          <a:xfrm>
            <a:off x="3708400" y="5170488"/>
            <a:ext cx="661988" cy="203200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graphicFrame>
        <p:nvGraphicFramePr>
          <p:cNvPr id="3080" name="Object 8"/>
          <p:cNvGraphicFramePr>
            <a:graphicFrameLocks noChangeAspect="1"/>
          </p:cNvGraphicFramePr>
          <p:nvPr/>
        </p:nvGraphicFramePr>
        <p:xfrm>
          <a:off x="323850" y="1125538"/>
          <a:ext cx="254635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Equation" r:id="rId8" imgW="1523880" imgH="469800" progId="Equation.3">
                  <p:embed/>
                </p:oleObj>
              </mc:Choice>
              <mc:Fallback>
                <p:oleObj name="Equation" r:id="rId8" imgW="1523880" imgH="4698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125538"/>
                        <a:ext cx="254635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  <p:bldP spid="32773" grpId="0"/>
      <p:bldP spid="13" grpId="0" animBg="1"/>
      <p:bldP spid="15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813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Metric 2 : </a:t>
            </a:r>
            <a:r>
              <a:rPr lang="en-US" sz="3200" dirty="0" smtClean="0">
                <a:solidFill>
                  <a:srgbClr val="FFFF00"/>
                </a:solidFill>
              </a:rPr>
              <a:t>Matrix of Percentages of Common </a:t>
            </a:r>
            <a:r>
              <a:rPr lang="en-US" sz="3200" u="sng" dirty="0" smtClean="0">
                <a:solidFill>
                  <a:srgbClr val="FFFF00"/>
                </a:solidFill>
              </a:rPr>
              <a:t>Literals</a:t>
            </a:r>
            <a:endParaRPr lang="el-GR" sz="3200" u="sng" dirty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Yannis Tzitzikas et al., LWDM 2014, Athens</a:t>
            </a:r>
            <a:endParaRPr lang="el-GR" dirty="0"/>
          </a:p>
        </p:txBody>
      </p:sp>
      <p:pic>
        <p:nvPicPr>
          <p:cNvPr id="41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56775" y="3536950"/>
            <a:ext cx="4319588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7" name="Content Placeholder 2"/>
          <p:cNvSpPr>
            <a:spLocks noGrp="1"/>
          </p:cNvSpPr>
          <p:nvPr>
            <p:ph idx="1"/>
          </p:nvPr>
        </p:nvSpPr>
        <p:spPr>
          <a:xfrm>
            <a:off x="4059238" y="1209675"/>
            <a:ext cx="4032250" cy="7794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smtClean="0"/>
              <a:t>The percentage of common Literals between  source </a:t>
            </a:r>
            <a:r>
              <a:rPr lang="en-US" i="1" smtClean="0"/>
              <a:t>S</a:t>
            </a:r>
            <a:r>
              <a:rPr lang="en-US" i="1" baseline="-25000" smtClean="0"/>
              <a:t>i</a:t>
            </a:r>
            <a:r>
              <a:rPr lang="en-US" smtClean="0"/>
              <a:t> and </a:t>
            </a:r>
            <a:r>
              <a:rPr lang="en-US" i="1" smtClean="0"/>
              <a:t>S</a:t>
            </a:r>
            <a:r>
              <a:rPr lang="en-US" i="1" baseline="-25000" smtClean="0"/>
              <a:t>j</a:t>
            </a:r>
            <a:endParaRPr lang="el-GR" i="1" baseline="-25000" smtClean="0"/>
          </a:p>
        </p:txBody>
      </p:sp>
      <p:pic>
        <p:nvPicPr>
          <p:cNvPr id="3379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9738" y="2349500"/>
            <a:ext cx="8101012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4284663" y="3068638"/>
            <a:ext cx="1344612" cy="350837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9" name="Rounded Rectangle 8"/>
          <p:cNvSpPr/>
          <p:nvPr/>
        </p:nvSpPr>
        <p:spPr>
          <a:xfrm>
            <a:off x="5724525" y="3789363"/>
            <a:ext cx="1295400" cy="30638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611188" y="1196975"/>
          <a:ext cx="2868612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Equation" r:id="rId5" imgW="1625400" imgH="469800" progId="Equation.3">
                  <p:embed/>
                </p:oleObj>
              </mc:Choice>
              <mc:Fallback>
                <p:oleObj name="Equation" r:id="rId5" imgW="1625400" imgH="4698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196975"/>
                        <a:ext cx="2868612" cy="828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813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Metric 3 : </a:t>
            </a:r>
            <a:r>
              <a:rPr lang="en-US" sz="3200" dirty="0" smtClean="0">
                <a:solidFill>
                  <a:srgbClr val="FFFF00"/>
                </a:solidFill>
              </a:rPr>
              <a:t>Increase in the Average Degree</a:t>
            </a:r>
            <a:endParaRPr lang="el-GR" sz="3200" dirty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Yannis Tzitzikas et al., LWDM 2014, Athens</a:t>
            </a:r>
            <a:endParaRPr lang="el-GR" dirty="0"/>
          </a:p>
        </p:txBody>
      </p:sp>
      <p:sp>
        <p:nvSpPr>
          <p:cNvPr id="40963" name="Content Placeholder 2"/>
          <p:cNvSpPr txBox="1">
            <a:spLocks/>
          </p:cNvSpPr>
          <p:nvPr/>
        </p:nvSpPr>
        <p:spPr bwMode="auto">
          <a:xfrm>
            <a:off x="176213" y="3500438"/>
            <a:ext cx="885825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400">
                <a:solidFill>
                  <a:srgbClr val="000000"/>
                </a:solidFill>
                <a:latin typeface="Calibri" pitchFamily="34" charset="0"/>
              </a:rPr>
              <a:t>where</a:t>
            </a:r>
            <a:endParaRPr lang="en-US" sz="2400"/>
          </a:p>
        </p:txBody>
      </p:sp>
      <p:sp>
        <p:nvSpPr>
          <p:cNvPr id="2069" name="Content Placeholder 2"/>
          <p:cNvSpPr txBox="1">
            <a:spLocks/>
          </p:cNvSpPr>
          <p:nvPr/>
        </p:nvSpPr>
        <p:spPr bwMode="auto">
          <a:xfrm>
            <a:off x="176213" y="1052513"/>
            <a:ext cx="88582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400">
                <a:solidFill>
                  <a:srgbClr val="000000"/>
                </a:solidFill>
                <a:latin typeface="Calibri" pitchFamily="34" charset="0"/>
              </a:rPr>
              <a:t>It shows the increment of the graph-theoretic degree of each entity when it becomes part of the warehouse graph.</a:t>
            </a:r>
            <a:endParaRPr lang="en-US" sz="2400"/>
          </a:p>
        </p:txBody>
      </p:sp>
      <p:graphicFrame>
        <p:nvGraphicFramePr>
          <p:cNvPr id="7" name="Object 16"/>
          <p:cNvGraphicFramePr>
            <a:graphicFrameLocks noChangeAspect="1"/>
          </p:cNvGraphicFramePr>
          <p:nvPr/>
        </p:nvGraphicFramePr>
        <p:xfrm>
          <a:off x="250825" y="2205038"/>
          <a:ext cx="2540000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Equation" r:id="rId3" imgW="1257120" imgH="431640" progId="Equation.3">
                  <p:embed/>
                </p:oleObj>
              </mc:Choice>
              <mc:Fallback>
                <p:oleObj name="Equation" r:id="rId3" imgW="1257120" imgH="43164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2205038"/>
                        <a:ext cx="2540000" cy="871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7"/>
          <p:cNvGraphicFramePr>
            <a:graphicFrameLocks noChangeAspect="1"/>
          </p:cNvGraphicFramePr>
          <p:nvPr/>
        </p:nvGraphicFramePr>
        <p:xfrm>
          <a:off x="192088" y="4437063"/>
          <a:ext cx="6199187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Equation" r:id="rId5" imgW="3022560" imgH="253800" progId="Equation.3">
                  <p:embed/>
                </p:oleObj>
              </mc:Choice>
              <mc:Fallback>
                <p:oleObj name="Equation" r:id="rId5" imgW="3022560" imgH="25380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88" y="4437063"/>
                        <a:ext cx="6199187" cy="522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81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Outline</a:t>
            </a:r>
            <a:endParaRPr lang="el-GR" dirty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457200" y="1071563"/>
            <a:ext cx="8229600" cy="5054600"/>
          </a:xfrm>
        </p:spPr>
        <p:txBody>
          <a:bodyPr/>
          <a:lstStyle/>
          <a:p>
            <a:r>
              <a:rPr lang="en-US" sz="3200" smtClean="0"/>
              <a:t>Motivation</a:t>
            </a:r>
          </a:p>
          <a:p>
            <a:r>
              <a:rPr lang="en-US" sz="3200" smtClean="0"/>
              <a:t>Context</a:t>
            </a:r>
          </a:p>
          <a:p>
            <a:r>
              <a:rPr lang="en-US" sz="3200" smtClean="0"/>
              <a:t>The process of constructing Semantic Warehouses</a:t>
            </a:r>
          </a:p>
          <a:p>
            <a:r>
              <a:rPr lang="en-US" sz="3200" smtClean="0"/>
              <a:t>The Connectivity Metrics</a:t>
            </a:r>
          </a:p>
          <a:p>
            <a:pPr lvl="1"/>
            <a:r>
              <a:rPr lang="en-US" sz="3000" smtClean="0"/>
              <a:t>and results from using them in an operational semantic warehouse</a:t>
            </a:r>
          </a:p>
          <a:p>
            <a:r>
              <a:rPr lang="en-US" sz="3200" smtClean="0"/>
              <a:t>Concluding Remarks</a:t>
            </a:r>
            <a:endParaRPr lang="el-GR" sz="320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Yannis Tzitzikas et al., LWDM 2014, Athens</a:t>
            </a:r>
            <a:endParaRPr lang="el-GR" dirty="0"/>
          </a:p>
        </p:txBody>
      </p:sp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9756775" y="2636838"/>
            <a:ext cx="13128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12 minutes</a:t>
            </a:r>
            <a:endParaRPr 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813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Metric 3 : </a:t>
            </a:r>
            <a:r>
              <a:rPr lang="en-US" sz="3200" dirty="0" smtClean="0">
                <a:solidFill>
                  <a:srgbClr val="FFFF00"/>
                </a:solidFill>
              </a:rPr>
              <a:t>Increase in the Average Degree</a:t>
            </a:r>
            <a:endParaRPr lang="el-GR" sz="3200" dirty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Yannis Tzitzikas et al., LWDM 2014, Athens</a:t>
            </a:r>
            <a:endParaRPr lang="el-GR" dirty="0"/>
          </a:p>
        </p:txBody>
      </p:sp>
      <p:sp>
        <p:nvSpPr>
          <p:cNvPr id="35843" name="Content Placeholder 2"/>
          <p:cNvSpPr txBox="1">
            <a:spLocks/>
          </p:cNvSpPr>
          <p:nvPr/>
        </p:nvSpPr>
        <p:spPr bwMode="auto">
          <a:xfrm>
            <a:off x="6253163" y="2035175"/>
            <a:ext cx="2279650" cy="10334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>
                <a:solidFill>
                  <a:srgbClr val="000000"/>
                </a:solidFill>
                <a:latin typeface="Calibri" pitchFamily="34" charset="0"/>
              </a:rPr>
              <a:t>The average degree is increased from 18.72 to 23.92.</a:t>
            </a:r>
            <a:endParaRPr lang="en-US" sz="2000"/>
          </a:p>
        </p:txBody>
      </p:sp>
      <p:sp>
        <p:nvSpPr>
          <p:cNvPr id="45060" name="Line 6"/>
          <p:cNvSpPr>
            <a:spLocks noChangeShapeType="1"/>
          </p:cNvSpPr>
          <p:nvPr/>
        </p:nvSpPr>
        <p:spPr bwMode="auto">
          <a:xfrm>
            <a:off x="0" y="3816350"/>
            <a:ext cx="9144000" cy="0"/>
          </a:xfrm>
          <a:prstGeom prst="line">
            <a:avLst/>
          </a:prstGeom>
          <a:noFill/>
          <a:ln w="9360">
            <a:solidFill>
              <a:srgbClr val="4A7EBB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5" name="Content Placeholder 2"/>
          <p:cNvSpPr txBox="1">
            <a:spLocks/>
          </p:cNvSpPr>
          <p:nvPr/>
        </p:nvSpPr>
        <p:spPr bwMode="auto">
          <a:xfrm>
            <a:off x="6018213" y="4941888"/>
            <a:ext cx="3125787" cy="100806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>
                <a:solidFill>
                  <a:srgbClr val="000000"/>
                </a:solidFill>
                <a:latin typeface="Calibri" pitchFamily="34" charset="0"/>
              </a:rPr>
              <a:t>The average degree, of all sources is signiﬁcantly bigger than before.</a:t>
            </a:r>
            <a:endParaRPr lang="en-US" sz="2000"/>
          </a:p>
        </p:txBody>
      </p:sp>
      <p:sp>
        <p:nvSpPr>
          <p:cNvPr id="35846" name="TextBox 12"/>
          <p:cNvSpPr txBox="1">
            <a:spLocks noChangeArrowheads="1"/>
          </p:cNvSpPr>
          <p:nvPr/>
        </p:nvSpPr>
        <p:spPr bwMode="auto">
          <a:xfrm>
            <a:off x="6276975" y="1052513"/>
            <a:ext cx="2759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ym typeface="Symbol" pitchFamily="18" charset="2"/>
              </a:rPr>
              <a:t> </a:t>
            </a:r>
            <a:r>
              <a:rPr lang="en-US"/>
              <a:t>Suffix canonicalization</a:t>
            </a:r>
            <a:endParaRPr lang="el-GR"/>
          </a:p>
        </p:txBody>
      </p:sp>
      <p:sp>
        <p:nvSpPr>
          <p:cNvPr id="35847" name="TextBox 13"/>
          <p:cNvSpPr txBox="1">
            <a:spLocks noChangeArrowheads="1"/>
          </p:cNvSpPr>
          <p:nvPr/>
        </p:nvSpPr>
        <p:spPr bwMode="auto">
          <a:xfrm>
            <a:off x="6488113" y="3944938"/>
            <a:ext cx="2044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ym typeface="Symbol" pitchFamily="18" charset="2"/>
              </a:rPr>
              <a:t>  </a:t>
            </a:r>
            <a:r>
              <a:rPr lang="en-US"/>
              <a:t>Entity Matching</a:t>
            </a:r>
            <a:endParaRPr lang="el-GR"/>
          </a:p>
        </p:txBody>
      </p:sp>
      <p:pic>
        <p:nvPicPr>
          <p:cNvPr id="3584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75" y="1273175"/>
            <a:ext cx="6021388" cy="230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913" y="3933825"/>
            <a:ext cx="569118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ounded Rectangle 10"/>
          <p:cNvSpPr/>
          <p:nvPr/>
        </p:nvSpPr>
        <p:spPr>
          <a:xfrm>
            <a:off x="4787900" y="1804988"/>
            <a:ext cx="936625" cy="230187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2" name="Rounded Rectangle 11"/>
          <p:cNvSpPr/>
          <p:nvPr/>
        </p:nvSpPr>
        <p:spPr>
          <a:xfrm>
            <a:off x="4787900" y="2303463"/>
            <a:ext cx="971550" cy="24765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3" name="Rounded Rectangle 12"/>
          <p:cNvSpPr/>
          <p:nvPr/>
        </p:nvSpPr>
        <p:spPr>
          <a:xfrm>
            <a:off x="4787900" y="4278313"/>
            <a:ext cx="936625" cy="230187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4" name="Rounded Rectangle 13"/>
          <p:cNvSpPr/>
          <p:nvPr/>
        </p:nvSpPr>
        <p:spPr>
          <a:xfrm>
            <a:off x="4787900" y="4981575"/>
            <a:ext cx="971550" cy="24765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3" name="Oval 2"/>
          <p:cNvSpPr/>
          <p:nvPr/>
        </p:nvSpPr>
        <p:spPr>
          <a:xfrm>
            <a:off x="2124075" y="5446713"/>
            <a:ext cx="719138" cy="5032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6" name="Oval 15"/>
          <p:cNvSpPr/>
          <p:nvPr/>
        </p:nvSpPr>
        <p:spPr>
          <a:xfrm>
            <a:off x="3635375" y="5445125"/>
            <a:ext cx="720725" cy="504825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cxnSp>
        <p:nvCxnSpPr>
          <p:cNvPr id="6" name="Curved Connector 5"/>
          <p:cNvCxnSpPr>
            <a:stCxn id="3" idx="5"/>
            <a:endCxn id="16" idx="4"/>
          </p:cNvCxnSpPr>
          <p:nvPr/>
        </p:nvCxnSpPr>
        <p:spPr>
          <a:xfrm rot="16200000" flipH="1">
            <a:off x="3330575" y="5284788"/>
            <a:ext cx="73025" cy="1257300"/>
          </a:xfrm>
          <a:prstGeom prst="curvedConnector3">
            <a:avLst>
              <a:gd name="adj1" fmla="val 413592"/>
            </a:avLst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animBg="1"/>
      <p:bldP spid="35845" grpId="0" animBg="1"/>
      <p:bldP spid="35846" grpId="0"/>
      <p:bldP spid="35847" grpId="0"/>
      <p:bldP spid="11" grpId="0" animBg="1"/>
      <p:bldP spid="12" grpId="0" animBg="1"/>
      <p:bldP spid="13" grpId="0" animBg="1"/>
      <p:bldP spid="14" grpId="0" animBg="1"/>
      <p:bldP spid="3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813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Metric 4 </a:t>
            </a:r>
            <a:r>
              <a:rPr lang="en-US" sz="3200" dirty="0" smtClean="0"/>
              <a:t>: </a:t>
            </a:r>
            <a:r>
              <a:rPr lang="en-US" sz="3200" dirty="0" smtClean="0">
                <a:solidFill>
                  <a:srgbClr val="FFFF00"/>
                </a:solidFill>
              </a:rPr>
              <a:t>Unique Triple Contribution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Yannis Tzitzikas et al., LWDM 2014, Athens</a:t>
            </a:r>
            <a:endParaRPr lang="el-GR" dirty="0"/>
          </a:p>
        </p:txBody>
      </p:sp>
      <p:sp>
        <p:nvSpPr>
          <p:cNvPr id="5128" name="Content Placeholder 2"/>
          <p:cNvSpPr txBox="1">
            <a:spLocks/>
          </p:cNvSpPr>
          <p:nvPr/>
        </p:nvSpPr>
        <p:spPr bwMode="auto">
          <a:xfrm>
            <a:off x="352425" y="2276475"/>
            <a:ext cx="7748588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>
                <a:solidFill>
                  <a:srgbClr val="000000"/>
                </a:solidFill>
                <a:latin typeface="Calibri" pitchFamily="34" charset="0"/>
              </a:rPr>
              <a:t>It shows the unique triple contribution of each source, which are the number of triples for each source  excluding triples that provided by any other source.</a:t>
            </a:r>
            <a:endParaRPr lang="en-US" sz="2000"/>
          </a:p>
        </p:txBody>
      </p:sp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900113" y="1196975"/>
          <a:ext cx="524192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Equation" r:id="rId3" imgW="2489040" imgH="444240" progId="Equation.3">
                  <p:embed/>
                </p:oleObj>
              </mc:Choice>
              <mc:Fallback>
                <p:oleObj name="Equation" r:id="rId3" imgW="2489040" imgH="4442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196975"/>
                        <a:ext cx="5241925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813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Metric 4 </a:t>
            </a:r>
            <a:r>
              <a:rPr lang="en-US" sz="3200" dirty="0" smtClean="0"/>
              <a:t>: </a:t>
            </a:r>
            <a:r>
              <a:rPr lang="en-US" sz="3200" dirty="0" smtClean="0">
                <a:solidFill>
                  <a:srgbClr val="FFFF00"/>
                </a:solidFill>
              </a:rPr>
              <a:t>Unique Triple Contribution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Yannis Tzitzikas et al., LWDM 2014, Athens</a:t>
            </a:r>
            <a:endParaRPr lang="el-GR" dirty="0"/>
          </a:p>
        </p:txBody>
      </p:sp>
      <p:sp>
        <p:nvSpPr>
          <p:cNvPr id="48131" name="Line 5"/>
          <p:cNvSpPr>
            <a:spLocks noChangeShapeType="1"/>
          </p:cNvSpPr>
          <p:nvPr/>
        </p:nvSpPr>
        <p:spPr bwMode="auto">
          <a:xfrm>
            <a:off x="0" y="3644900"/>
            <a:ext cx="9144000" cy="0"/>
          </a:xfrm>
          <a:prstGeom prst="line">
            <a:avLst/>
          </a:prstGeom>
          <a:noFill/>
          <a:ln w="9360">
            <a:solidFill>
              <a:srgbClr val="4A7EBB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32" name="Content Placeholder 2"/>
          <p:cNvSpPr txBox="1">
            <a:spLocks/>
          </p:cNvSpPr>
          <p:nvPr/>
        </p:nvSpPr>
        <p:spPr bwMode="auto">
          <a:xfrm>
            <a:off x="9467850" y="2090738"/>
            <a:ext cx="3643313" cy="92868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>
                <a:latin typeface="Calibri" pitchFamily="34" charset="0"/>
              </a:rPr>
              <a:t>Every source contains a very high percentage of unique triples, so all the sources are important</a:t>
            </a:r>
            <a:r>
              <a:rPr lang="en-US" sz="2000"/>
              <a:t>.</a:t>
            </a:r>
          </a:p>
        </p:txBody>
      </p:sp>
      <p:sp>
        <p:nvSpPr>
          <p:cNvPr id="48133" name="Content Placeholder 2"/>
          <p:cNvSpPr txBox="1">
            <a:spLocks/>
          </p:cNvSpPr>
          <p:nvPr/>
        </p:nvSpPr>
        <p:spPr bwMode="auto">
          <a:xfrm>
            <a:off x="9251950" y="4773613"/>
            <a:ext cx="3643313" cy="12858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>
                <a:latin typeface="Calibri" pitchFamily="34" charset="0"/>
              </a:rPr>
              <a:t>The execution of the transformation rules results to the creation of new triples for the majority of sources.</a:t>
            </a:r>
          </a:p>
        </p:txBody>
      </p:sp>
      <p:sp>
        <p:nvSpPr>
          <p:cNvPr id="37894" name="TextBox 16"/>
          <p:cNvSpPr txBox="1">
            <a:spLocks noChangeArrowheads="1"/>
          </p:cNvSpPr>
          <p:nvPr/>
        </p:nvSpPr>
        <p:spPr bwMode="auto">
          <a:xfrm>
            <a:off x="6372225" y="765175"/>
            <a:ext cx="27590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ym typeface="Symbol" pitchFamily="18" charset="2"/>
              </a:rPr>
              <a:t> </a:t>
            </a:r>
            <a:r>
              <a:rPr lang="en-US"/>
              <a:t>Suffix canonicalization</a:t>
            </a:r>
            <a:endParaRPr lang="el-GR"/>
          </a:p>
        </p:txBody>
      </p:sp>
      <p:pic>
        <p:nvPicPr>
          <p:cNvPr id="3789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303338"/>
            <a:ext cx="6889983" cy="221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4005064"/>
            <a:ext cx="7223125" cy="2322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ounded Rectangle 10"/>
          <p:cNvSpPr/>
          <p:nvPr/>
        </p:nvSpPr>
        <p:spPr>
          <a:xfrm>
            <a:off x="6084168" y="2780928"/>
            <a:ext cx="936625" cy="230187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2" name="Rounded Rectangle 11"/>
          <p:cNvSpPr/>
          <p:nvPr/>
        </p:nvSpPr>
        <p:spPr>
          <a:xfrm>
            <a:off x="6156176" y="4653136"/>
            <a:ext cx="936625" cy="230187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3" name="Rounded Rectangle 12"/>
          <p:cNvSpPr/>
          <p:nvPr/>
        </p:nvSpPr>
        <p:spPr>
          <a:xfrm>
            <a:off x="6156176" y="4941168"/>
            <a:ext cx="971550" cy="24765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37895" name="TextBox 17"/>
          <p:cNvSpPr txBox="1">
            <a:spLocks noChangeArrowheads="1"/>
          </p:cNvSpPr>
          <p:nvPr/>
        </p:nvSpPr>
        <p:spPr bwMode="auto">
          <a:xfrm>
            <a:off x="7200131" y="3573462"/>
            <a:ext cx="248443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ym typeface="Symbol" pitchFamily="18" charset="2"/>
              </a:rPr>
              <a:t>  </a:t>
            </a:r>
            <a:r>
              <a:rPr lang="en-US" dirty="0"/>
              <a:t>Entity </a:t>
            </a:r>
            <a:r>
              <a:rPr lang="en-US" dirty="0" smtClean="0"/>
              <a:t>Matching (and ingestion transformations)</a:t>
            </a:r>
            <a:endParaRPr lang="el-G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4" grpId="0"/>
      <p:bldP spid="11" grpId="0" animBg="1"/>
      <p:bldP spid="12" grpId="0" animBg="1"/>
      <p:bldP spid="13" grpId="0" animBg="1"/>
      <p:bldP spid="3789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813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Metric 5 </a:t>
            </a:r>
            <a:r>
              <a:rPr lang="en-US" sz="3200" dirty="0" smtClean="0"/>
              <a:t>: </a:t>
            </a:r>
            <a:r>
              <a:rPr lang="en-US" sz="3200" dirty="0" smtClean="0">
                <a:solidFill>
                  <a:srgbClr val="FFFF00"/>
                </a:solidFill>
              </a:rPr>
              <a:t>Complementarity Factor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Yannis</a:t>
            </a:r>
            <a:r>
              <a:rPr lang="en-US" dirty="0"/>
              <a:t> </a:t>
            </a:r>
            <a:r>
              <a:rPr lang="en-US" dirty="0" err="1"/>
              <a:t>Tzitzikas</a:t>
            </a:r>
            <a:r>
              <a:rPr lang="en-US" dirty="0"/>
              <a:t> et al., LWDM 2014, Athens</a:t>
            </a:r>
            <a:endParaRPr lang="el-GR" dirty="0"/>
          </a:p>
        </p:txBody>
      </p:sp>
      <p:sp>
        <p:nvSpPr>
          <p:cNvPr id="6152" name="Content Placeholder 2"/>
          <p:cNvSpPr txBox="1">
            <a:spLocks/>
          </p:cNvSpPr>
          <p:nvPr/>
        </p:nvSpPr>
        <p:spPr bwMode="auto">
          <a:xfrm>
            <a:off x="127000" y="1939925"/>
            <a:ext cx="8856663" cy="14509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400">
                <a:solidFill>
                  <a:srgbClr val="000000"/>
                </a:solidFill>
                <a:latin typeface="Calibri" pitchFamily="34" charset="0"/>
              </a:rPr>
              <a:t>The complementarity factor of the entities of interest is the number of sources that  provided unique  triples for each entity of interest</a:t>
            </a:r>
          </a:p>
          <a:p>
            <a:r>
              <a:rPr lang="en-US" i="1">
                <a:solidFill>
                  <a:srgbClr val="000000"/>
                </a:solidFill>
                <a:latin typeface="Calibri" pitchFamily="34" charset="0"/>
              </a:rPr>
              <a:t>(with the term </a:t>
            </a:r>
            <a:r>
              <a:rPr lang="en-US" b="1" i="1">
                <a:solidFill>
                  <a:srgbClr val="000000"/>
                </a:solidFill>
                <a:latin typeface="Calibri" pitchFamily="34" charset="0"/>
              </a:rPr>
              <a:t>entity</a:t>
            </a:r>
            <a:r>
              <a:rPr lang="en-US" i="1">
                <a:solidFill>
                  <a:srgbClr val="000000"/>
                </a:solidFill>
                <a:latin typeface="Calibri" pitchFamily="34" charset="0"/>
              </a:rPr>
              <a:t> we mean any literal or URI that contains the corresponding entity name, e.g the string “thunnus”)</a:t>
            </a:r>
            <a:endParaRPr lang="en-US" i="1"/>
          </a:p>
        </p:txBody>
      </p:sp>
      <p:sp>
        <p:nvSpPr>
          <p:cNvPr id="38916" name="Content Placeholder 2"/>
          <p:cNvSpPr txBox="1">
            <a:spLocks/>
          </p:cNvSpPr>
          <p:nvPr/>
        </p:nvSpPr>
        <p:spPr bwMode="auto">
          <a:xfrm>
            <a:off x="160338" y="3382963"/>
            <a:ext cx="8856662" cy="790575"/>
          </a:xfrm>
          <a:prstGeom prst="rect">
            <a:avLst/>
          </a:prstGeom>
          <a:noFill/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000">
                <a:solidFill>
                  <a:srgbClr val="000000"/>
                </a:solidFill>
                <a:latin typeface="Calibri" pitchFamily="34" charset="0"/>
              </a:rPr>
              <a:t>For the entities </a:t>
            </a:r>
            <a:r>
              <a:rPr lang="en-US" sz="2000" i="1">
                <a:solidFill>
                  <a:srgbClr val="000000"/>
                </a:solidFill>
                <a:latin typeface="Calibri" pitchFamily="34" charset="0"/>
              </a:rPr>
              <a:t>Thunnus</a:t>
            </a:r>
            <a:r>
              <a:rPr lang="en-US" sz="2000">
                <a:solidFill>
                  <a:srgbClr val="000000"/>
                </a:solidFill>
                <a:latin typeface="Calibri" pitchFamily="34" charset="0"/>
              </a:rPr>
              <a:t> and </a:t>
            </a:r>
            <a:r>
              <a:rPr lang="en-US" sz="2000" i="1">
                <a:solidFill>
                  <a:srgbClr val="000000"/>
                </a:solidFill>
                <a:latin typeface="Calibri" pitchFamily="34" charset="0"/>
              </a:rPr>
              <a:t>Shark</a:t>
            </a:r>
            <a:r>
              <a:rPr lang="en-US" sz="2000">
                <a:solidFill>
                  <a:srgbClr val="000000"/>
                </a:solidFill>
                <a:latin typeface="Calibri" pitchFamily="34" charset="0"/>
              </a:rPr>
              <a:t>, all the sources provided unique triples, but for the entities </a:t>
            </a:r>
            <a:r>
              <a:rPr lang="en-US" sz="2000" i="1">
                <a:solidFill>
                  <a:srgbClr val="000000"/>
                </a:solidFill>
                <a:latin typeface="Calibri" pitchFamily="34" charset="0"/>
              </a:rPr>
              <a:t>Greece</a:t>
            </a:r>
            <a:r>
              <a:rPr lang="en-US" sz="2000">
                <a:solidFill>
                  <a:srgbClr val="000000"/>
                </a:solidFill>
                <a:latin typeface="Calibri" pitchFamily="34" charset="0"/>
              </a:rPr>
              <a:t> and </a:t>
            </a:r>
            <a:r>
              <a:rPr lang="en-US" sz="2000" i="1">
                <a:solidFill>
                  <a:srgbClr val="000000"/>
                </a:solidFill>
                <a:latin typeface="Calibri" pitchFamily="34" charset="0"/>
              </a:rPr>
              <a:t>Astrapogon</a:t>
            </a:r>
            <a:r>
              <a:rPr lang="en-US" sz="2000">
                <a:solidFill>
                  <a:srgbClr val="000000"/>
                </a:solidFill>
                <a:latin typeface="Calibri" pitchFamily="34" charset="0"/>
              </a:rPr>
              <a:t> only three sources provided unique material.</a:t>
            </a:r>
            <a:endParaRPr lang="en-US" sz="2000"/>
          </a:p>
        </p:txBody>
      </p:sp>
      <p:pic>
        <p:nvPicPr>
          <p:cNvPr id="38918" name="Picture 2"/>
          <p:cNvPicPr>
            <a:picLocks noChangeAspect="1" noChangeArrowheads="1"/>
          </p:cNvPicPr>
          <p:nvPr/>
        </p:nvPicPr>
        <p:blipFill>
          <a:blip r:embed="rId3"/>
          <a:srcRect b="5385"/>
          <a:stretch>
            <a:fillRect/>
          </a:stretch>
        </p:blipFill>
        <p:spPr bwMode="auto">
          <a:xfrm>
            <a:off x="2905125" y="4292600"/>
            <a:ext cx="3386138" cy="2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827088" y="1247775"/>
          <a:ext cx="6192837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Equation" r:id="rId4" imgW="2971800" imgH="228600" progId="Equation.3">
                  <p:embed/>
                </p:oleObj>
              </mc:Choice>
              <mc:Fallback>
                <p:oleObj name="Equation" r:id="rId4" imgW="2971800" imgH="228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247775"/>
                        <a:ext cx="6192837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813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solidFill>
                  <a:srgbClr val="FFFFFF"/>
                </a:solidFill>
              </a:rPr>
              <a:t>Detecting </a:t>
            </a:r>
            <a:r>
              <a:rPr lang="en-US" sz="3200" dirty="0">
                <a:solidFill>
                  <a:srgbClr val="FFFF00"/>
                </a:solidFill>
              </a:rPr>
              <a:t>Redundancies</a:t>
            </a:r>
            <a:r>
              <a:rPr lang="en-US" sz="3200" dirty="0">
                <a:solidFill>
                  <a:srgbClr val="FFFFFF"/>
                </a:solidFill>
              </a:rPr>
              <a:t> or other </a:t>
            </a:r>
            <a:r>
              <a:rPr lang="en-US" sz="3200" dirty="0">
                <a:solidFill>
                  <a:srgbClr val="FFFF00"/>
                </a:solidFill>
              </a:rPr>
              <a:t>Pathological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smtClean="0">
                <a:solidFill>
                  <a:srgbClr val="FFFFFF"/>
                </a:solidFill>
              </a:rPr>
              <a:t>Cases</a:t>
            </a:r>
            <a:endParaRPr lang="el-GR" sz="3200" dirty="0"/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107950" y="908050"/>
            <a:ext cx="8785225" cy="5054600"/>
          </a:xfrm>
        </p:spPr>
        <p:txBody>
          <a:bodyPr/>
          <a:lstStyle/>
          <a:p>
            <a:r>
              <a:rPr lang="en-US" dirty="0" smtClean="0"/>
              <a:t>The metrics allow spotting pathological cases e.g. </a:t>
            </a:r>
            <a:r>
              <a:rPr lang="en-US" dirty="0" smtClean="0">
                <a:solidFill>
                  <a:srgbClr val="FF0000"/>
                </a:solidFill>
              </a:rPr>
              <a:t>redundant</a:t>
            </a:r>
            <a:r>
              <a:rPr lang="en-US" dirty="0" smtClean="0"/>
              <a:t> sources or </a:t>
            </a:r>
            <a:r>
              <a:rPr lang="en-US" dirty="0" smtClean="0">
                <a:solidFill>
                  <a:srgbClr val="FF0000"/>
                </a:solidFill>
              </a:rPr>
              <a:t>totally unconnected</a:t>
            </a:r>
            <a:r>
              <a:rPr lang="en-US" dirty="0" smtClean="0"/>
              <a:t> sources</a:t>
            </a:r>
          </a:p>
          <a:p>
            <a:r>
              <a:rPr lang="en-US" dirty="0" smtClean="0"/>
              <a:t>We defined two artificial sources</a:t>
            </a:r>
          </a:p>
          <a:p>
            <a:pPr lvl="1"/>
            <a:r>
              <a:rPr lang="en-US" b="1" dirty="0" err="1" smtClean="0">
                <a:solidFill>
                  <a:srgbClr val="000000"/>
                </a:solidFill>
              </a:rPr>
              <a:t>CloneSource</a:t>
            </a:r>
            <a:r>
              <a:rPr lang="en-US" b="1" dirty="0" smtClean="0">
                <a:solidFill>
                  <a:srgbClr val="000000"/>
                </a:solidFill>
              </a:rPr>
              <a:t>: </a:t>
            </a:r>
            <a:r>
              <a:rPr lang="en-US" dirty="0" smtClean="0">
                <a:solidFill>
                  <a:srgbClr val="000000"/>
                </a:solidFill>
              </a:rPr>
              <a:t> a subset of </a:t>
            </a:r>
            <a:r>
              <a:rPr lang="en-US" dirty="0" err="1" smtClean="0">
                <a:solidFill>
                  <a:srgbClr val="000000"/>
                </a:solidFill>
              </a:rPr>
              <a:t>Ecoscope’s</a:t>
            </a:r>
            <a:r>
              <a:rPr lang="en-US" dirty="0" smtClean="0">
                <a:solidFill>
                  <a:srgbClr val="000000"/>
                </a:solidFill>
              </a:rPr>
              <a:t> and </a:t>
            </a:r>
            <a:r>
              <a:rPr lang="en-US" dirty="0" err="1" smtClean="0">
                <a:solidFill>
                  <a:srgbClr val="000000"/>
                </a:solidFill>
              </a:rPr>
              <a:t>DBpedia’s</a:t>
            </a:r>
            <a:r>
              <a:rPr lang="en-US" dirty="0" smtClean="0">
                <a:solidFill>
                  <a:srgbClr val="000000"/>
                </a:solidFill>
              </a:rPr>
              <a:t> triples as they are stored in the warehouse.</a:t>
            </a:r>
          </a:p>
          <a:p>
            <a:pPr lvl="1"/>
            <a:r>
              <a:rPr lang="en-US" b="1" dirty="0" smtClean="0">
                <a:solidFill>
                  <a:srgbClr val="000000"/>
                </a:solidFill>
              </a:rPr>
              <a:t>Airports: </a:t>
            </a:r>
            <a:r>
              <a:rPr lang="en-US" dirty="0" smtClean="0">
                <a:solidFill>
                  <a:srgbClr val="000000"/>
                </a:solidFill>
              </a:rPr>
              <a:t> containing triples about airports which were fetched from the </a:t>
            </a:r>
            <a:r>
              <a:rPr lang="en-US" dirty="0" err="1" smtClean="0">
                <a:solidFill>
                  <a:srgbClr val="000000"/>
                </a:solidFill>
              </a:rPr>
              <a:t>DBpedia</a:t>
            </a:r>
            <a:r>
              <a:rPr lang="en-US" dirty="0" smtClean="0">
                <a:solidFill>
                  <a:srgbClr val="000000"/>
                </a:solidFill>
              </a:rPr>
              <a:t> public </a:t>
            </a:r>
            <a:r>
              <a:rPr lang="en-US" dirty="0" err="1" smtClean="0">
                <a:solidFill>
                  <a:srgbClr val="000000"/>
                </a:solidFill>
              </a:rPr>
              <a:t>SPARQL</a:t>
            </a:r>
            <a:r>
              <a:rPr lang="en-US" dirty="0" smtClean="0">
                <a:solidFill>
                  <a:srgbClr val="000000"/>
                </a:solidFill>
              </a:rPr>
              <a:t> endpoint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Results</a:t>
            </a:r>
          </a:p>
          <a:p>
            <a:pPr lvl="1"/>
            <a:r>
              <a:rPr lang="en-US" b="1" dirty="0" err="1" smtClean="0">
                <a:solidFill>
                  <a:srgbClr val="000000"/>
                </a:solidFill>
              </a:rPr>
              <a:t>CloneSource</a:t>
            </a:r>
            <a:r>
              <a:rPr lang="en-US" dirty="0" smtClean="0">
                <a:solidFill>
                  <a:srgbClr val="000000"/>
                </a:solidFill>
              </a:rPr>
              <a:t>: </a:t>
            </a:r>
            <a:r>
              <a:rPr lang="en-US" dirty="0" smtClean="0">
                <a:solidFill>
                  <a:srgbClr val="FF0000"/>
                </a:solidFill>
              </a:rPr>
              <a:t>0 unique contribution  </a:t>
            </a:r>
            <a:r>
              <a:rPr lang="en-US" dirty="0" smtClean="0">
                <a:solidFill>
                  <a:srgbClr val="000000"/>
                </a:solidFill>
              </a:rPr>
              <a:t>as expected, since it was composed from triples of existing sources</a:t>
            </a:r>
          </a:p>
          <a:p>
            <a:pPr lvl="1"/>
            <a:r>
              <a:rPr lang="en-US" b="1" dirty="0" smtClean="0">
                <a:solidFill>
                  <a:srgbClr val="000000"/>
                </a:solidFill>
              </a:rPr>
              <a:t>Airports</a:t>
            </a:r>
            <a:r>
              <a:rPr lang="en-US" dirty="0" smtClean="0">
                <a:solidFill>
                  <a:srgbClr val="000000"/>
                </a:solidFill>
              </a:rPr>
              <a:t>: The increase in the </a:t>
            </a:r>
            <a:r>
              <a:rPr lang="en-US" dirty="0" smtClean="0">
                <a:solidFill>
                  <a:srgbClr val="FF0000"/>
                </a:solidFill>
              </a:rPr>
              <a:t>average degree </a:t>
            </a:r>
            <a:r>
              <a:rPr lang="en-US" dirty="0" smtClean="0">
                <a:solidFill>
                  <a:srgbClr val="000000"/>
                </a:solidFill>
              </a:rPr>
              <a:t>for the entities of that source was </a:t>
            </a:r>
            <a:r>
              <a:rPr lang="en-US" dirty="0" smtClean="0">
                <a:solidFill>
                  <a:srgbClr val="FF0000"/>
                </a:solidFill>
              </a:rPr>
              <a:t>very low</a:t>
            </a:r>
            <a:r>
              <a:rPr lang="en-US" dirty="0" smtClean="0"/>
              <a:t> </a:t>
            </a:r>
            <a:r>
              <a:rPr lang="en-US" sz="1600" dirty="0" smtClean="0"/>
              <a:t>(due to some common country names)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General Rules for identifying problematic cases</a:t>
            </a:r>
          </a:p>
          <a:p>
            <a:pPr lvl="1"/>
            <a:r>
              <a:rPr lang="en-US" b="1" dirty="0" smtClean="0">
                <a:solidFill>
                  <a:srgbClr val="000000"/>
                </a:solidFill>
              </a:rPr>
              <a:t>1) </a:t>
            </a:r>
            <a:r>
              <a:rPr lang="en-US" dirty="0" smtClean="0">
                <a:solidFill>
                  <a:srgbClr val="000000"/>
                </a:solidFill>
              </a:rPr>
              <a:t>If the unique contribution of a source is very low (resp. zero), then this means that it does not contribute signiﬁcantly (resp. at all) to the warehouse.</a:t>
            </a:r>
          </a:p>
          <a:p>
            <a:pPr lvl="1"/>
            <a:r>
              <a:rPr lang="en-US" b="1" dirty="0" smtClean="0">
                <a:solidFill>
                  <a:srgbClr val="000000"/>
                </a:solidFill>
              </a:rPr>
              <a:t>2)</a:t>
            </a:r>
            <a:r>
              <a:rPr lang="en-US" dirty="0" smtClean="0">
                <a:solidFill>
                  <a:srgbClr val="000000"/>
                </a:solidFill>
              </a:rPr>
              <a:t> If the average increase of the degree of the entities of a source is low, then this means that its contents are not connected with the contents of the rest sources.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>
              <a:solidFill>
                <a:srgbClr val="000000"/>
              </a:solidFill>
            </a:endParaRP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  <a:p>
            <a:pPr lvl="1"/>
            <a:endParaRPr lang="en-US" dirty="0" smtClean="0"/>
          </a:p>
          <a:p>
            <a:pPr lvl="1"/>
            <a:endParaRPr lang="el-GR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Yannis Tzitzikas et al., LWDM 2014, Athens</a:t>
            </a:r>
            <a:endParaRPr lang="el-GR" dirty="0"/>
          </a:p>
        </p:txBody>
      </p:sp>
      <p:pic>
        <p:nvPicPr>
          <p:cNvPr id="5120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36050" y="404813"/>
            <a:ext cx="495300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78913" y="4162425"/>
            <a:ext cx="54768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09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09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09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09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09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Yannis</a:t>
            </a:r>
            <a:r>
              <a:rPr lang="en-US" dirty="0"/>
              <a:t> </a:t>
            </a:r>
            <a:r>
              <a:rPr lang="en-US" dirty="0" err="1"/>
              <a:t>Tzitzikas</a:t>
            </a:r>
            <a:r>
              <a:rPr lang="en-US" dirty="0"/>
              <a:t> et al., LWDM 2014, Athens</a:t>
            </a:r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813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solidFill>
                  <a:srgbClr val="FFFFFF"/>
                </a:solidFill>
              </a:rPr>
              <a:t/>
            </a:r>
            <a:br>
              <a:rPr lang="en-US" sz="3200" dirty="0" smtClean="0">
                <a:solidFill>
                  <a:srgbClr val="FFFFFF"/>
                </a:solidFill>
              </a:rPr>
            </a:br>
            <a:r>
              <a:rPr lang="en-US" sz="3200" dirty="0" smtClean="0">
                <a:solidFill>
                  <a:srgbClr val="FFFFFF"/>
                </a:solidFill>
              </a:rPr>
              <a:t>Metrics Results Displayed In HTML</a:t>
            </a:r>
            <a:br>
              <a:rPr lang="en-US" sz="3200" dirty="0" smtClean="0">
                <a:solidFill>
                  <a:srgbClr val="FFFFFF"/>
                </a:solidFill>
              </a:rPr>
            </a:br>
            <a:r>
              <a:rPr lang="en-US" sz="3200" dirty="0" smtClean="0">
                <a:solidFill>
                  <a:srgbClr val="FFFFFF"/>
                </a:solidFill>
              </a:rPr>
              <a:t>as computed by </a:t>
            </a:r>
            <a:r>
              <a:rPr lang="en-US" sz="3200" dirty="0" err="1" smtClean="0">
                <a:solidFill>
                  <a:srgbClr val="FFFF00"/>
                </a:solidFill>
              </a:rPr>
              <a:t>MatWare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l-GR" sz="3200" dirty="0"/>
          </a:p>
        </p:txBody>
      </p:sp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5700" y="850900"/>
            <a:ext cx="7040563" cy="5959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1239838" y="6294438"/>
            <a:ext cx="2003425" cy="2111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0" name="Oval 9"/>
          <p:cNvSpPr/>
          <p:nvPr/>
        </p:nvSpPr>
        <p:spPr>
          <a:xfrm>
            <a:off x="5599113" y="6629400"/>
            <a:ext cx="2268537" cy="20161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81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Concluding Remarks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63"/>
            <a:ext cx="8229600" cy="5453062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sz="2400" dirty="0" smtClean="0"/>
              <a:t>We have proposed metrics for </a:t>
            </a:r>
            <a:r>
              <a:rPr lang="en-US" sz="2400" dirty="0" smtClean="0">
                <a:solidFill>
                  <a:srgbClr val="FF0000"/>
                </a:solidFill>
              </a:rPr>
              <a:t>quantifying the connectivity </a:t>
            </a:r>
            <a:r>
              <a:rPr lang="en-US" sz="2400" dirty="0" smtClean="0"/>
              <a:t>of a semantic warehouse:</a:t>
            </a:r>
          </a:p>
          <a:p>
            <a:pPr marL="857250" lvl="1" indent="-457200">
              <a:buFont typeface="Calibri" pitchFamily="34" charset="0"/>
              <a:buAutoNum type="arabicPeriod"/>
              <a:defRPr/>
            </a:pPr>
            <a:r>
              <a:rPr lang="en-US" sz="2000" dirty="0" smtClean="0"/>
              <a:t>the </a:t>
            </a:r>
            <a:r>
              <a:rPr lang="en-US" sz="2000" b="1" dirty="0" smtClean="0"/>
              <a:t>matrix of percentages of the common URIs and/or literals</a:t>
            </a:r>
            <a:r>
              <a:rPr lang="en-US" sz="2000" dirty="0" smtClean="0"/>
              <a:t>,</a:t>
            </a:r>
          </a:p>
          <a:p>
            <a:pPr marL="857250" lvl="1" indent="-457200">
              <a:buFont typeface="Calibri" pitchFamily="34" charset="0"/>
              <a:buAutoNum type="arabicPeriod"/>
              <a:defRPr/>
            </a:pPr>
            <a:r>
              <a:rPr lang="en-US" sz="2000" dirty="0" smtClean="0"/>
              <a:t>the </a:t>
            </a:r>
            <a:r>
              <a:rPr lang="en-US" sz="2000" b="1" dirty="0" smtClean="0"/>
              <a:t>complementarity factor </a:t>
            </a:r>
            <a:r>
              <a:rPr lang="en-US" sz="2000" dirty="0" smtClean="0"/>
              <a:t>of the entities of interest,</a:t>
            </a:r>
          </a:p>
          <a:p>
            <a:pPr marL="857250" lvl="1" indent="-457200">
              <a:buFont typeface="Calibri" pitchFamily="34" charset="0"/>
              <a:buAutoNum type="arabicPeriod"/>
              <a:defRPr/>
            </a:pPr>
            <a:r>
              <a:rPr lang="en-US" sz="2000" dirty="0" smtClean="0"/>
              <a:t>the </a:t>
            </a:r>
            <a:r>
              <a:rPr lang="en-US" sz="2000" b="1" dirty="0" smtClean="0"/>
              <a:t>increments  in the average degree </a:t>
            </a:r>
            <a:r>
              <a:rPr lang="en-US" sz="2000" dirty="0" smtClean="0"/>
              <a:t>of each source, and</a:t>
            </a:r>
          </a:p>
          <a:p>
            <a:pPr marL="857250" lvl="1" indent="-457200">
              <a:buFont typeface="Calibri" pitchFamily="34" charset="0"/>
              <a:buAutoNum type="arabicPeriod"/>
              <a:defRPr/>
            </a:pPr>
            <a:r>
              <a:rPr lang="en-US" sz="2000" dirty="0" smtClean="0"/>
              <a:t>the </a:t>
            </a:r>
            <a:r>
              <a:rPr lang="en-US" sz="2000" b="1" dirty="0" smtClean="0"/>
              <a:t>unique triple contribution </a:t>
            </a:r>
            <a:r>
              <a:rPr lang="en-US" sz="2000" dirty="0" smtClean="0"/>
              <a:t>of each source.</a:t>
            </a:r>
          </a:p>
          <a:p>
            <a:pPr>
              <a:defRPr/>
            </a:pPr>
            <a:r>
              <a:rPr lang="en-US" dirty="0" smtClean="0"/>
              <a:t>By inspecting the proposed metrics-based matrixes one can very quickly get an </a:t>
            </a:r>
            <a:r>
              <a:rPr lang="en-US" b="1" dirty="0" smtClean="0"/>
              <a:t>overview</a:t>
            </a:r>
            <a:r>
              <a:rPr lang="en-US" dirty="0" smtClean="0"/>
              <a:t> of the contribution of each source and the tangible </a:t>
            </a:r>
            <a:r>
              <a:rPr lang="en-US" b="1" dirty="0" smtClean="0"/>
              <a:t>benefits</a:t>
            </a:r>
            <a:r>
              <a:rPr lang="en-US" dirty="0" smtClean="0"/>
              <a:t> of the warehouse </a:t>
            </a:r>
          </a:p>
          <a:p>
            <a:pPr>
              <a:defRPr/>
            </a:pPr>
            <a:r>
              <a:rPr lang="en-US" dirty="0" smtClean="0"/>
              <a:t>The values of (1),(2),(3) allow evaluating the warehouse, while (3) and (4) mainly concern each particular source.</a:t>
            </a:r>
          </a:p>
          <a:p>
            <a:pPr>
              <a:defRPr/>
            </a:pPr>
            <a:r>
              <a:rPr lang="en-US" dirty="0" smtClean="0"/>
              <a:t>One can exploit these metrics:</a:t>
            </a:r>
          </a:p>
          <a:p>
            <a:pPr lvl="1">
              <a:defRPr/>
            </a:pPr>
            <a:r>
              <a:rPr lang="en-US" u="sng" dirty="0" smtClean="0"/>
              <a:t>Before adding a new source:</a:t>
            </a:r>
            <a:r>
              <a:rPr lang="en-US" dirty="0" smtClean="0"/>
              <a:t> for investigating if a source is interesting for importing in the warehouse (e.g. to inspect if this source contributes unique information)</a:t>
            </a:r>
          </a:p>
          <a:p>
            <a:pPr lvl="1">
              <a:defRPr/>
            </a:pPr>
            <a:r>
              <a:rPr lang="en-US" u="sng" dirty="0" smtClean="0"/>
              <a:t>After a warehouse update:</a:t>
            </a:r>
            <a:r>
              <a:rPr lang="en-US" dirty="0" smtClean="0"/>
              <a:t> for inspecting and controlling the evolution of the warehouse, for inspecting if an update of a source affected positively or negatively the connectivity of the warehouse</a:t>
            </a:r>
          </a:p>
          <a:p>
            <a:pPr>
              <a:defRPr/>
            </a:pPr>
            <a:r>
              <a:rPr lang="en-US" dirty="0" smtClean="0"/>
              <a:t>We are currently working on extension of </a:t>
            </a:r>
            <a:r>
              <a:rPr lang="en-US" dirty="0" err="1" smtClean="0"/>
              <a:t>VoID</a:t>
            </a:r>
            <a:r>
              <a:rPr lang="en-US" dirty="0" smtClean="0"/>
              <a:t> for expressing and exchanging in machine </a:t>
            </a:r>
            <a:r>
              <a:rPr lang="en-US" dirty="0" err="1" smtClean="0"/>
              <a:t>processable</a:t>
            </a:r>
            <a:r>
              <a:rPr lang="en-US" dirty="0" smtClean="0"/>
              <a:t> (and query-able) manner these metrics</a:t>
            </a:r>
            <a:endParaRPr lang="el-GR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Yannis Tzitzikas et al., LWDM 2014, Athens</a:t>
            </a:r>
            <a:endParaRPr lang="el-G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Content Placeholder 2"/>
          <p:cNvSpPr>
            <a:spLocks noGrp="1"/>
          </p:cNvSpPr>
          <p:nvPr>
            <p:ph idx="4294967295"/>
          </p:nvPr>
        </p:nvSpPr>
        <p:spPr>
          <a:xfrm>
            <a:off x="-39688" y="2205038"/>
            <a:ext cx="7258051" cy="1512887"/>
          </a:xfrm>
        </p:spPr>
        <p:txBody>
          <a:bodyPr anchor="ctr"/>
          <a:lstStyle/>
          <a:p>
            <a:pPr marL="0" indent="0" eaLnBrk="1" hangingPunct="1">
              <a:buFont typeface="Arial" charset="0"/>
              <a:buNone/>
            </a:pPr>
            <a:r>
              <a:rPr lang="en-US" sz="3600" i="1" smtClean="0"/>
              <a:t>Thank you for your attention</a:t>
            </a:r>
          </a:p>
        </p:txBody>
      </p:sp>
      <p:pic>
        <p:nvPicPr>
          <p:cNvPr id="55298" name="Picture 20" descr="17_Forth (WinCE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6988"/>
            <a:ext cx="4021138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AutoShape 2" descr="data:image/jpeg;base64,/9j/4AAQSkZJRgABAQAAAQABAAD/2wCEAAkGBhQSERUUEhQVFRUVFBQYFRgVFBYUFxgUFxYVFhQUFRkdHiYgGhwkGhUVHy8iIyopLCwsFx8xNTEqNSYrLCkBCQoKDgwOGg8PGiskHiQsNCksMiwqLS4yLCwrMiosLC8vLyw2LCwrLSw0LSwtLCwsLC0qLCwpLCksLCwvLCwsLP/AABEIAFwBFgMBIgACEQEDEQH/xAAbAAABBQEBAAAAAAAAAAAAAAAAAQQFBgcDAv/EAEMQAAIBAgQDBAUIBwcFAAAAAAECAwARBAUSIQYTMSJBUWEyUnGBkQcUIzM0cqGxFVNzgpKy0SRCYoOzwfAWY5Si0v/EABoBAAIDAQEAAAAAAAAAAAAAAAACAQMEBQb/xAAyEQABAwIEBAQFBAMBAAAAAAABAAIDBBESEyExBUFRcSJhkaEUMoHR8FKxweEVI0Il/9oADAMBAAIRAxEAPwDcaL0UyzjFNHCzoLsBt3++ke8MaXHYapmtLiGjmnt6KiOHMxkmjJkG4awNrXFhUvSwytlYHt2KmRhjcWnkiiiirUiKKKKEIooooQiiiihCKKKKEIooooQiiiihCKKKKEIooooQiiiihCKKKYZ5i3ihZ0F2Fu69hfc2pJHiNhedhqmY0vcGjmn96KiuHcweaLVIN9RANrXG29qlaiKUSsD27FS9hY4tPJFFFFWJEUUUUIRRRRQhFFFFCEUhFKajM4SXQzRyadKk20qegud+tVyPwNLrX7JmNxG17KSApag+EsU8kTl2LHmEXPhpXapylglE0YkGxTSxmN5YeSKKKQmrlWlplmGbxw/WMAT0HVj7qr/EfHKRXSGzybgt1Vf6mqLPmjOxZyWY9Sa6FPQuk8TtAuNV8WjhOBmp9gtZy7Oop78ttx1B2Ptp9Wc8AOWxRPcsbX95Fq0as9TCIpMIWyiqTURZhCKKKKzraiiiuWJxKxqWdgqjqWIAoUEgaldaS9U7N/lERLiAaz6zXC/Dqfwqp4zieeU3eRvYvZA9wrfFQSv1Oi5M/F6eI2b4j5beq10GlqicA55I8rRMSy6Swub2IIB3871e6zTQmF+ErdS1LamMSNRRRUdnmYNDEWRdTE2GxIBPeazSSCNpe7YLWxpe4NG5UheiovCZcWQGV5C5Fz2igBPcALDbzpiuYPBilhZy8b2sW9JdRIAv7RaszqrLDXPbYEgdr9fwq5sOIkNNyP46Kx0l65yglTpNj3G17e6qxLmcsOLCyOXW3QAC+pTpAHjqsKaoqWwWLgbE2v0uohhMt8J1AurXeg1A5jgcQyaxI3MG4RLBQPAeJ8zXrGHEDD8zmaHWO7LpXqOu/XpSGqIJux2gvy29d/LdSIAbWcNTb8+6nAKKhuFMS0kLM7FjzG3PhZa4cUNLGmtJWALAaQALXv0PWg1YFOJw0kWvy2UinOblXF9lYL0A1DZfJLPEh1GNdIuQBrY23IvcAfiaZ5xFLhlEscrkagGVyGG/uqH1eGPNwkttflt2Q2nxPwYhdWaiuGBxPMjV/WUH4iozMc1YzLh4jZj6bddAtfYeNvzFXyTsYwPPO1vO+yrZE5zi3pv5WUzelqOfKeztJKH9bWTv5j0fwprkOctIWiltzEJ36agDa9vH+tKajC9rHi2Lb7d/bzU5V2lzTe26m6KQUVpVKWm2Yn6GT7j/AMppwazL5Rc7xUWY4aODW0MkVpkF9G8hGsnuIG/na1K+2E3NtDumZfELK2cE/UP+1P8AIlWG9ZnBm+KhFsNoIJJKtpvew3AJBOw7r9K4YjiHMn2uy+SKi/j1/Gk4RTZtJGQ5u3XZVcTrBDUvaWOOvIbrRs0zqHDreVwvgP7x8gOprOuIeOpJ7pHeOPy9JvvHuHkKq2NxiKxOJxCK3eNXPk/gj1EfvaRUVjeL0TbCx7/rZgGI844/RB77te3hXoIqeGHU+I+y4M0lXVeEDA33P8qck0xqHncRIfRvu7+UaDdj59B3mkTMI5oUkiQoNcqHU12JQRkFrbA2cGw8e+qFisY8rl5XZ3PVmNz7PIVY+EMQGSXD/wB5iJYh6zqpEiDzKBTbv0DwrQJiXgnZUScPjZC4NF3dVonybYoDEup6tHt7jetLvWC4PGPE6yRkqym4I7jVlPyl4u1rRe3Q1/5rVRV0UksmNlk3D+IxwQ5cl9Nlqt6Y5jnkEAvLIq+V7sfYo3NZNjOMsXJs0zAHuUBB7OyBURJISbkkk9STc/E1XHws/wDbvRXS8aFv9TfX+loObfKYPRw6X/xv/so/3qnZhnEs5vK7N7dgPYBsKbDBMF1vaNPXkOhfdfdvYoJppPnkEf1SmZu5pAUjB8QmzN+9b2d1bWMgg+Ua+pXOf8XWfObD0H9qQiw7MpbZUHV3IVB7WP5C58q9HlNGXicvpcK5KlV3BZSoO9tiLmqvjczlmIMrlrdBsFH3VFlHuFP+HcYFZonICzALc9FkBvET4C+xPdqv3VBmcSDyVv8Ajo2sI3db8/NVfPk3xIGKKnq0Zt7iCR8PyrTQaweKaSCQEXSSNr+YYf8APeDWh5T8pkLKBOrI3eVGpT5i24+FZK+le92YwXWrhVZHFHkyGxBV2rxI4AJJAA6k9KgG+UDBAfXE/wCXL/8ANQWc8Xx4oBIdQA3bUNN/Cw8K4dXmU0Dpiw2HkvQU8kM8rYmvFz5hW2PMjL9St16cxtlv/hHVvwHnVazeY/PIyriVlMYNtIAbWSE8uo6+NV3F5zi5TylYRRKLdnsLp9Zm9I+wfCm8UiqjjDSMzJft9DzbXDL4Dp49K53EImima90gc4lpsNQATztt9dfNaKOoc6dzGxlrQHC50JI6dfotfTpvVVzNb5jH/l/hc1nb8RY5Qt8RMCxNl1b2Hf8A88Kfw43ENCZGdzNZtLEnULejV3FY2iKM4xYvA38zf6BRw+cue8YHXDCdvIe5Ww0zzn7PN+yk/lNY4eJ8YOuImHta1OMNn2LkIDTSspNmBbYr3g11KimwwueXC1j+ywQ1gdK1oab3C0jgv7Of2jfyrXrjD7P++v8AvWeY3NMREbRSSIlrnQbDVc3J92mjB5tiJTaWWR0tftG4vcWP51xmxD/E5mIfJ159O66RqP8A0cvCfm/D2WpZJ9ni/Zp+Qplxef7Mfvr+dZ1iM8xSMQs0qqNlAOwFhYCveGzbESm0kkjpa9mO19rVqqYAOHGTELYP42WaGrvXCLCb4unnv2WmZF9mi+4KrmURiTGya/8AuHqRuGA7vKqvJnWJQlVlkVRsoDbAeAowuZSG5EjLLv2gbE+/86zVFI409POCCwFuLnYEbnyHNXQ1zc+aGxDtbcrkE6Dvy6rT/wBEx+B/jf8ArRh8pijbWiANvvc33699Zn+n8V3zS/E1K8N5vO2KiWSZyGLdknqNDnf3j8K676CJoDvCeYsPrcfdc1nE3Pdgs4cjfTy1+y0MUUCiqltS1iHy74l0xmH0Oy3w5vpYrf6Q9bVt9ZH8rmTxz41WmeREgwEkrcoKXIWXoA23f5VdBbGLpXXtosibHSEEGRyCLEF2II8Dv0rhoBFiBbw7qtL/ACeTmUrE8Tx6orOXVG5cunRI0ZNwO2AfMG1MMy4VmhWVyYpI4ZTG7RyoxB1aAzICSoJ28jt3V0mFg0aszsR3UQot0r0Kl8Vwfi44kk5LMHHZEf0jC66xrVd1uu+9SOO4CmDHlMjIFU3kljja5SJ5CFJ3VBMlz3A02NvVVlpVZFdopCpBUkEEEEGxBHQg91WfOeBGSZkgKctZOTqmxEQLzKqs1gOmzLt1FccLwHiGbTIYoSVnIDypqPI1a7Lf0dS21dBe/tjMbbdRhK7YbimOQf2lGD98sQHaPi8ZsL+anfypx+k8J+vl/wDHN/57fjUY3BmJATsodZiC2ljP1zaYibHYMb7++u2D4Lme+p4YyIGm0vKmsILW1LqBQG/U7VYJy0aOWR9FE83LNfqP2Tts7wq9BNL4bLEPfuxHuprLxTJf6FI4PAgcyT+N72/dCmvMHCGJZmXSg0X1lpUVVsiSMSxPTTKh99K/C00U2GjnGgYiaOMFWVipZ41YG3RgJVNj41BlxbuumZSxs+Vv53KjcRiXkbVIzO3ixJP49K8ip+LgmfUNQBQ6j2HjLhdEjxsylhpDcvv8++ln4PdDp1ozXisRJGIxzFZrO2q6ns7bb+8Uoe3qrS13RQQr0KnpODJY11SlQxGI7CvHqVoVUgm7bqdW9ugt11AV5i4KxZJHLFxfq6C5DFQF33JKkDxsanMb1VZY7ovOEz0EBcQpkAFldTpkUer4OPvbjxtYBzzMOfRxAXykilB9nYVwfbtXPLOHOdheau7tK6KOYiKqRoryPJfcbH3Cx7xdtjOHpokZ5FVVVwl9anUxVHGgXuw0upuPHyq1k2E2BWWWma/xOb9U+vAOuIQ/cimY/wDsij8aQ5xFH9VGzsOjStYDzCKd/efjT3HcF6W0Q85n+iF3ESoTIQBY6r23Pd3U3fhOQwwvHpdnLq4WRD2ue0KFADupsAT4modOHizjoUraQRm7W6hReIzGSS+tyb92yj4CwogxDJurFT5VLQ8HThwHUBdcakrJGSeYezy7kBj1+BrzFwliSobSoUrqJZ1XSunVd9+ztvvVQbAG4ABbppb0Vpzi7ESb9dbqOadi2osS3jfeugxDes38R/rT3A5C8uHaVNys6RafHXYBh+8VHvp5iuEZVldI9LhJEj9NQbvoCkjuF3AvTf6hppoktKdddVD6yepJ9pvXVJSBYEj2Einz8NzLqFkJWPmWWRWunauUse1bQ1/ZTheEsR6q9P1i9b209fSvtbyNNijtY2Shsl7gFRvOb1m+Jr0srDoT8TUieFpwL2TYXtzE1bLr06b+lou1vCvY4VxF7FUF/GRQAbgaTv6V2At50AxbaJS2a/P3UbzCepJ9pJrosh8T8adYzJXiMYYpeQA21qNJLMtm32HZ69Oo7q7nhycauyvY7ta3PYD9gX7XZN6a8duVlXaW/O6Y6yepJ9pNelp9j8oMMSM1tbO6kBgwAUKQDbo25uKYCrGYSPDsqZA4Hxbrtz28TUtwn9th+83+m9QwqY4S+2wfeb/Teq3RRxsdgaBcHYWQyV75WY3E+Ibm/MLUxRQKK8+vYJazX5TMBiRiBPFFDJB81aGbnyctLNJqte4PcPjWlVB8UYGRxBJGhk5E4laIEAyKI5EsuohdQLhxfa6Dp1DxmzrqDssywOGzl4WKQYd1kbUjq4CqBy9KooaxC8pAL72vv4pmHDeby4eTDnBwLHKzMdMpuC0hlNrta+sk3t5d1W/HYbGSytIkeJjLreP6ZVSOPkupikjWQjmmRr3UH+7v2d2v6CxsciCI4g6ZJNHMxDPEFfD4ZS8pMmskSrIy3Dg3kuBqBrRmdlXhVQzXg3OMQkatCqsgVdaTlWYKugXAbSNvAC9qcYrhfN5CCcNELJKm0i9JI4I27/DDp8TVsybhfEPy1mkxqKFxGvViXQiRo4ERgUlYuLiVgWOxubC9JDlmP14UzCVid8Q0UzhAWvGygGUaVC6XuFYk3OxAqc3sowd1VIMnzT5yZBBAz3nlZBKPRxQiUkEG6j+zixH+KnsmU5u3XCQ9qSR5BzSQxkR43ABbsAhz6PfbwqYwmR4uOKJdGJMSRYYSxLiDzGKc/mCJjILdsxH0hdRbyp5kmTY1ZcPJM0pYSIswM7OnJGGkv2SdJPOKXawJIoMnPRGDuqjFlGZ4bVLJhoCiJATrkFlOHuY32PUX6VyiyfMHZGOFgMkuGeM6n0SSwWRWLLqFiv0dyB3irPm3D2MmOIRhOQwnLN84IikDSxnCrEga6lI1YNsoub9q+0vxTkmIaeGfCk68NDIseprq5laNXWS/aNlQN16rRm9lGX3VMfKMzmjcLhoPpA6SOkguz6Y4mY3NgQIVHuNcMbw7mU+JidoI+bh2ilKia4LBlZGZSxCgmE9LXsan8Nw3jcPyYoRKUi+cXcTN29bYixcGQC/bja9mN+8aRTqThjE64U5mKMIjj5pOLl1F+Vitepteo/SPF8F8BU5tjpZQY79VCRZNmykkYaPdFT6wdFSRB39bSt8BXDB4HMVZHWCAmQKoIlA5hjjkQkHVcNpLbi1tIq3cM5bjFxRfEtMRywF7YaIqY4hpYa9nDq59E+kTq3sCLA4mSKOAJPBoecPIHVQQyTCN0Kvc2dkNiB0pc3sjL8yqnjsnzKZ2V8PDzGWY7SDUsc6LFJYaul41Nz3rToZTm5J1wo4aOJLc3TblBtLAqwN+01/G9TyZRjXWLnNLdxC0+iZkAbns8qLpYWUJZdrXFM+HJZFx8STyTXWJIrNK73lWAOwkXXa1jq1lTck9oHYzmm3LRRla7lVXh/J8ZpaGFIJhHJLzk5qN9bGsMkUgBuNox7DT7NeFMyxChWw6KokLqFdRp+jjiCDfoFjH41JnhjHRCYx67zO57DKrpCMdJNJEhBUkyxSXFyCDqGoAi3abKMcDZPnToYsNzeZNok0I6mWGEiVgXZNSkkg3H1h1XV843uLJPhxa2qjl4ezLmSOcOh5hiJHNsAYvR0kMCPG4pxJlmalw4gjDLe1nX9dzvH1tvOnceXZgoVbYmzNAVPzi/LijxMzmOU67lzC0Sm2rVaxJteun6AxaRlFOKdzhVEUhxTMElKvzxLqkBLsWOlrNbs206RZc3spyB1KjGyHMtasMOg0TJKBzdXaVSoF2Ym3aO1d4cqzIGNjhkZowADziL2GlSQHt02O2/fUrw9l+KTEwEjFGPlyiQYiQaYwXlZdIWZyz30izahoZLFSpWrxaldORpYIFMOp9llmW5BmcAIjiQXaRjZl6uoXYX6KQGHgRUhBhczVbfN4/SQ+n3oYyLjVY/VLufOtDtRalNQTu0IFKBs4rOsLluYqmg4dCujQe2L6SZNXRt9pG67dKfZtl+LY/RQlgy2cO+iwU/RBbSGxF2vawN+lXe1FqjPN72Cb4YWtcrOP0RmGrVyUvqv6S9eSYPH1Tf2iukuV5gx1GBb3Qn6S9yrBgbFrC5HQVodqLU3xLugSfCN/UfZZu+RY4yRyGBNUZNjqG41s4BF+4s3xpzNl2PZtXJQEA27YPWPlX3Pq1f7UWo+KP6Qo+Db+o+32WdZhw/jJgAYEWzMx0uN2a2om577CmQ4Kxf6sfxr/WtStRanbWvaLABVu4dG43JPt9ll//AEZiv1Y/jX+tSfD3C+IixMTullUsSdQPVGH5kVfbUWodWyOBFhqlbwyJrg4E6G/ogUUtFYl00UUUUISWotS0UISWotS0UISWotS0UISWotS0UISWotS0UISWotS0UISWrx83XVq0jVa2qw1W8L9bV0ooQktRalooQktRalooQktS0UUIRRRRQhFFFFCEUUUUIRRRRQhFFFFCEUUUUIRRRRQh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530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5084763"/>
            <a:ext cx="2149475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0" name="Picture 2" descr="ConnectCub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54784" y="5655474"/>
            <a:ext cx="1381712" cy="51052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B w="165100" prst="coolSlant"/>
          </a:sp3d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Yannis Tzitzikas et al., LWDM 2014, Athens</a:t>
            </a:r>
            <a:endParaRPr lang="el-GR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-36513" y="3860800"/>
            <a:ext cx="7210426" cy="98901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charset="0"/>
              <a:buNone/>
              <a:defRPr/>
            </a:pPr>
            <a:r>
              <a:rPr lang="en-US" dirty="0" smtClean="0"/>
              <a:t>Visit and send us feedback: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Lucida Console" panose="020B0609040504020204" pitchFamily="49" charset="0"/>
                <a:hlinkClick r:id="rId5"/>
              </a:rPr>
              <a:t>www.ics.forth.gr/isl/MarineTLO</a:t>
            </a:r>
            <a:endParaRPr lang="en-US" sz="2400" b="1" dirty="0" smtClean="0">
              <a:solidFill>
                <a:schemeClr val="accent5">
                  <a:lumMod val="50000"/>
                </a:schemeClr>
              </a:solidFill>
              <a:latin typeface="Lucida Console" panose="020B0609040504020204" pitchFamily="49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Lucida Console" panose="020B0609040504020204" pitchFamily="49" charset="0"/>
              </a:rPr>
              <a:t>www.ics.forth.gr/isl/MatWare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Lucida Console" panose="020B0609040504020204" pitchFamily="49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n-US" sz="2400" b="1" dirty="0" smtClean="0">
              <a:solidFill>
                <a:schemeClr val="accent5">
                  <a:lumMod val="50000"/>
                </a:schemeClr>
              </a:solidFill>
              <a:latin typeface="Lucida Console" panose="020B0609040504020204" pitchFamily="49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n-US" sz="2400" b="1" dirty="0">
              <a:solidFill>
                <a:schemeClr val="accent5">
                  <a:lumMod val="50000"/>
                </a:schemeClr>
              </a:solidFill>
              <a:latin typeface="Lucida Console" panose="020B0609040504020204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81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Links </a:t>
            </a:r>
            <a:endParaRPr lang="el-GR" dirty="0"/>
          </a:p>
        </p:txBody>
      </p:sp>
      <p:sp>
        <p:nvSpPr>
          <p:cNvPr id="56322" name="Content Placeholder 2"/>
          <p:cNvSpPr>
            <a:spLocks noGrp="1"/>
          </p:cNvSpPr>
          <p:nvPr>
            <p:ph idx="1"/>
          </p:nvPr>
        </p:nvSpPr>
        <p:spPr>
          <a:xfrm>
            <a:off x="179388" y="1071563"/>
            <a:ext cx="8785225" cy="5054600"/>
          </a:xfrm>
        </p:spPr>
        <p:txBody>
          <a:bodyPr/>
          <a:lstStyle/>
          <a:p>
            <a:pPr eaLnBrk="1" hangingPunct="1"/>
            <a:r>
              <a:rPr lang="en-US" sz="2400" smtClean="0">
                <a:solidFill>
                  <a:srgbClr val="FF0000"/>
                </a:solidFill>
                <a:ea typeface="MS PGothic"/>
                <a:cs typeface="MS PGothic"/>
              </a:rPr>
              <a:t>MatWare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200" smtClean="0">
                <a:solidFill>
                  <a:schemeClr val="tx2"/>
                </a:solidFill>
                <a:ea typeface="MS PGothic"/>
                <a:cs typeface="MS PGothic"/>
              </a:rPr>
              <a:t>http://www.ics.forth.gr/isl/MatWare/</a:t>
            </a:r>
          </a:p>
          <a:p>
            <a:pPr eaLnBrk="1" hangingPunct="1"/>
            <a:r>
              <a:rPr lang="en-US" sz="2400" smtClean="0">
                <a:solidFill>
                  <a:srgbClr val="FF0000"/>
                </a:solidFill>
                <a:ea typeface="MS PGothic"/>
                <a:cs typeface="MS PGothic"/>
              </a:rPr>
              <a:t>MarineTLO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400" smtClean="0">
                <a:hlinkClick r:id="rId2"/>
              </a:rPr>
              <a:t>http://www.ics.forth.gr/isl/MarineTLO/</a:t>
            </a:r>
            <a:endParaRPr lang="en-US" sz="2400" smtClean="0">
              <a:solidFill>
                <a:srgbClr val="FF0000"/>
              </a:solidFill>
              <a:ea typeface="MS PGothic"/>
              <a:cs typeface="MS PGothic"/>
            </a:endParaRPr>
          </a:p>
          <a:p>
            <a:pPr eaLnBrk="1" hangingPunct="1"/>
            <a:r>
              <a:rPr lang="en-US" sz="2400" smtClean="0">
                <a:solidFill>
                  <a:srgbClr val="FF0000"/>
                </a:solidFill>
                <a:ea typeface="MS PGothic"/>
                <a:cs typeface="MS PGothic"/>
              </a:rPr>
              <a:t>TripleStores</a:t>
            </a:r>
          </a:p>
          <a:p>
            <a:pPr lvl="1" eaLnBrk="1" hangingPunct="1"/>
            <a:r>
              <a:rPr lang="en-US" sz="2000" smtClean="0">
                <a:solidFill>
                  <a:schemeClr val="tx2"/>
                </a:solidFill>
              </a:rPr>
              <a:t>MarineTLO-Warehouse: </a:t>
            </a:r>
            <a:r>
              <a:rPr lang="en-US" sz="2000" smtClean="0">
                <a:solidFill>
                  <a:srgbClr val="FF0000"/>
                </a:solidFill>
                <a:hlinkClick r:id="rId3"/>
              </a:rPr>
              <a:t>http://virtuoso.i-marine.d4science.org:8890/sparql</a:t>
            </a:r>
            <a:endParaRPr lang="en-US" sz="2000" smtClean="0">
              <a:solidFill>
                <a:srgbClr val="FF0000"/>
              </a:solidFill>
            </a:endParaRPr>
          </a:p>
          <a:p>
            <a:pPr lvl="2" eaLnBrk="1" hangingPunct="1">
              <a:buFont typeface="Arial" charset="0"/>
              <a:buChar char="–"/>
            </a:pPr>
            <a:r>
              <a:rPr lang="en-US" sz="1800" smtClean="0">
                <a:solidFill>
                  <a:schemeClr val="tx2"/>
                </a:solidFill>
              </a:rPr>
              <a:t>also browsable through</a:t>
            </a:r>
            <a:r>
              <a:rPr lang="en-US" sz="1800" smtClean="0">
                <a:solidFill>
                  <a:srgbClr val="FF0000"/>
                </a:solidFill>
              </a:rPr>
              <a:t> </a:t>
            </a:r>
            <a:r>
              <a:rPr lang="en-US" sz="1800" smtClean="0">
                <a:solidFill>
                  <a:srgbClr val="FF0000"/>
                </a:solidFill>
                <a:hlinkClick r:id="rId4"/>
              </a:rPr>
              <a:t>http://virtuoso.i-marine.d4science.org:8890/fct</a:t>
            </a:r>
            <a:endParaRPr lang="en-US" sz="2400" smtClean="0">
              <a:solidFill>
                <a:srgbClr val="FF0000"/>
              </a:solidFill>
              <a:ea typeface="MS PGothic"/>
              <a:cs typeface="MS PGothic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Yannis Tzitzikas et al., LWDM 2014, Athens</a:t>
            </a:r>
            <a:endParaRPr lang="el-G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EXTRA SLIDES</a:t>
            </a:r>
            <a:endParaRPr lang="el-G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Yannis Tzitzikas et al., LWDM 2014, Athens</a:t>
            </a:r>
            <a:endParaRPr lang="el-G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81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Motivation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25" y="765175"/>
            <a:ext cx="8929688" cy="505460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dirty="0"/>
              <a:t>In many applications one has to fetch and assemble pieces </a:t>
            </a:r>
            <a:r>
              <a:rPr lang="en-US" dirty="0" smtClean="0"/>
              <a:t>of information </a:t>
            </a:r>
            <a:r>
              <a:rPr lang="en-US" dirty="0"/>
              <a:t>coming from more than one </a:t>
            </a:r>
            <a:r>
              <a:rPr lang="en-US" dirty="0" smtClean="0"/>
              <a:t>sources (including </a:t>
            </a:r>
            <a:r>
              <a:rPr lang="en-US" dirty="0" err="1" smtClean="0"/>
              <a:t>SPARQL</a:t>
            </a:r>
            <a:r>
              <a:rPr lang="en-US" dirty="0" smtClean="0"/>
              <a:t> </a:t>
            </a:r>
            <a:r>
              <a:rPr lang="en-US" dirty="0"/>
              <a:t>endpoints</a:t>
            </a:r>
            <a:r>
              <a:rPr lang="en-US" dirty="0" smtClean="0"/>
              <a:t>.)</a:t>
            </a:r>
          </a:p>
          <a:p>
            <a:pPr marL="0" indent="0">
              <a:buFont typeface="Arial" charset="0"/>
              <a:buNone/>
              <a:defRPr/>
            </a:pPr>
            <a:endParaRPr lang="en-US" dirty="0" smtClean="0"/>
          </a:p>
          <a:p>
            <a:pPr marL="0" indent="0">
              <a:buFont typeface="Arial" charset="0"/>
              <a:buNone/>
              <a:defRPr/>
            </a:pPr>
            <a:r>
              <a:rPr lang="en-US" dirty="0" err="1" smtClean="0"/>
              <a:t>Def</a:t>
            </a:r>
            <a:r>
              <a:rPr lang="en-US" dirty="0" smtClean="0"/>
              <a:t>: We use </a:t>
            </a:r>
            <a:r>
              <a:rPr lang="en-US" dirty="0"/>
              <a:t>the term </a:t>
            </a:r>
            <a:r>
              <a:rPr lang="en-US" b="1" dirty="0" smtClean="0">
                <a:solidFill>
                  <a:srgbClr val="FF0000"/>
                </a:solidFill>
              </a:rPr>
              <a:t>Semantic Warehouse</a:t>
            </a:r>
            <a:r>
              <a:rPr lang="en-US" b="1" dirty="0" smtClean="0"/>
              <a:t> </a:t>
            </a:r>
            <a:r>
              <a:rPr lang="en-US" dirty="0"/>
              <a:t>(for short warehouse) to refer to a </a:t>
            </a:r>
            <a:r>
              <a:rPr lang="en-US" b="1" dirty="0"/>
              <a:t>read-only set of </a:t>
            </a:r>
            <a:r>
              <a:rPr lang="en-US" b="1" dirty="0" err="1"/>
              <a:t>RDF</a:t>
            </a:r>
            <a:r>
              <a:rPr lang="en-US" b="1" dirty="0"/>
              <a:t> triples fetched (and transformed) from different sources that aims at serving a particular set of query requirements</a:t>
            </a:r>
            <a:r>
              <a:rPr lang="en-US" dirty="0"/>
              <a:t>.</a:t>
            </a:r>
            <a:endParaRPr lang="el-GR" dirty="0"/>
          </a:p>
          <a:p>
            <a:pPr marL="0" indent="0">
              <a:buFont typeface="Arial" charset="0"/>
              <a:buNone/>
              <a:defRPr/>
            </a:pPr>
            <a:endParaRPr lang="en-US" dirty="0"/>
          </a:p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We </a:t>
            </a:r>
            <a:r>
              <a:rPr lang="en-US" dirty="0"/>
              <a:t>focus on the </a:t>
            </a:r>
            <a:r>
              <a:rPr lang="en-US" dirty="0" smtClean="0"/>
              <a:t>aspects of </a:t>
            </a:r>
            <a:r>
              <a:rPr lang="en-US" dirty="0">
                <a:solidFill>
                  <a:srgbClr val="FF0000"/>
                </a:solidFill>
              </a:rPr>
              <a:t>quality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value</a:t>
            </a:r>
            <a:r>
              <a:rPr lang="en-US" dirty="0"/>
              <a:t> </a:t>
            </a:r>
            <a:r>
              <a:rPr lang="en-US" dirty="0" smtClean="0"/>
              <a:t>(of the query answering) of </a:t>
            </a:r>
            <a:r>
              <a:rPr lang="en-US" dirty="0"/>
              <a:t>the </a:t>
            </a:r>
            <a:r>
              <a:rPr lang="en-US" dirty="0" smtClean="0"/>
              <a:t>warehouse.</a:t>
            </a:r>
          </a:p>
          <a:p>
            <a:pPr marL="0" indent="0">
              <a:buFont typeface="Arial" charset="0"/>
              <a:buNone/>
              <a:defRPr/>
            </a:pPr>
            <a:r>
              <a:rPr lang="en-US" u="sng" dirty="0" smtClean="0"/>
              <a:t>Key Questions</a:t>
            </a:r>
          </a:p>
          <a:p>
            <a:pPr>
              <a:defRPr/>
            </a:pPr>
            <a:r>
              <a:rPr lang="en-US" i="1" dirty="0" smtClean="0"/>
              <a:t>How </a:t>
            </a:r>
            <a:r>
              <a:rPr lang="en-US" i="1" dirty="0"/>
              <a:t>to measure the </a:t>
            </a:r>
            <a:r>
              <a:rPr lang="en-US" i="1" dirty="0">
                <a:solidFill>
                  <a:srgbClr val="FF0000"/>
                </a:solidFill>
              </a:rPr>
              <a:t>value</a:t>
            </a:r>
            <a:r>
              <a:rPr lang="en-US" i="1" dirty="0"/>
              <a:t> and </a:t>
            </a:r>
            <a:r>
              <a:rPr lang="en-US" i="1" dirty="0">
                <a:solidFill>
                  <a:srgbClr val="FF0000"/>
                </a:solidFill>
              </a:rPr>
              <a:t>quality</a:t>
            </a:r>
            <a:r>
              <a:rPr lang="en-US" i="1" dirty="0"/>
              <a:t> (since this is important for e-science) of the warehouse</a:t>
            </a:r>
            <a:r>
              <a:rPr lang="en-US" i="1" dirty="0" smtClean="0"/>
              <a:t>?</a:t>
            </a:r>
            <a:endParaRPr lang="en-US" i="1" dirty="0"/>
          </a:p>
          <a:p>
            <a:pPr>
              <a:defRPr/>
            </a:pPr>
            <a:r>
              <a:rPr lang="en-US" i="1" dirty="0"/>
              <a:t>How to </a:t>
            </a:r>
            <a:r>
              <a:rPr lang="en-US" i="1" dirty="0">
                <a:solidFill>
                  <a:srgbClr val="FF0000"/>
                </a:solidFill>
              </a:rPr>
              <a:t>monitor</a:t>
            </a:r>
            <a:r>
              <a:rPr lang="en-US" i="1" dirty="0"/>
              <a:t> its quality after each reconstruction or refreshing (as the underlying sources change)?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Yannis Tzitzikas et al., LWDM 2014, Athens</a:t>
            </a:r>
            <a:endParaRPr lang="el-G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81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Testing using Competency Queries</a:t>
            </a:r>
            <a:endParaRPr lang="el-GR" dirty="0"/>
          </a:p>
        </p:txBody>
      </p:sp>
      <p:sp>
        <p:nvSpPr>
          <p:cNvPr id="1057" name="Content Placeholder 5"/>
          <p:cNvSpPr>
            <a:spLocks noGrp="1"/>
          </p:cNvSpPr>
          <p:nvPr>
            <p:ph idx="1"/>
          </p:nvPr>
        </p:nvSpPr>
        <p:spPr>
          <a:xfrm>
            <a:off x="107950" y="1071563"/>
            <a:ext cx="8578850" cy="3078162"/>
          </a:xfrm>
        </p:spPr>
        <p:txBody>
          <a:bodyPr/>
          <a:lstStyle/>
          <a:p>
            <a:r>
              <a:rPr lang="en-US" smtClean="0"/>
              <a:t>Let </a:t>
            </a:r>
            <a:r>
              <a:rPr lang="en-US" b="1" smtClean="0"/>
              <a:t>q</a:t>
            </a:r>
            <a:r>
              <a:rPr lang="en-US" smtClean="0"/>
              <a:t> be a query in the set of competency queries. Although we may not know the ``ideal" answer of </a:t>
            </a:r>
            <a:r>
              <a:rPr lang="en-US" b="1" smtClean="0"/>
              <a:t>q</a:t>
            </a:r>
            <a:r>
              <a:rPr lang="en-US" smtClean="0"/>
              <a:t>, we may know that it should certainly contain a particular set of resources, say </a:t>
            </a:r>
            <a:r>
              <a:rPr lang="en-US" b="1" smtClean="0">
                <a:solidFill>
                  <a:srgbClr val="00B050"/>
                </a:solidFill>
              </a:rPr>
              <a:t>Pos</a:t>
            </a:r>
            <a:r>
              <a:rPr lang="en-US" smtClean="0"/>
              <a:t>, and should not contain a particular set of resources, say </a:t>
            </a:r>
            <a:r>
              <a:rPr lang="en-US" smtClean="0">
                <a:solidFill>
                  <a:srgbClr val="FF0000"/>
                </a:solidFill>
              </a:rPr>
              <a:t>Neg. </a:t>
            </a:r>
            <a:r>
              <a:rPr lang="en-US" smtClean="0"/>
              <a:t>If </a:t>
            </a:r>
            <a:r>
              <a:rPr lang="en-US" b="1" smtClean="0">
                <a:solidFill>
                  <a:schemeClr val="accent1"/>
                </a:solidFill>
              </a:rPr>
              <a:t>ans(q) </a:t>
            </a:r>
            <a:r>
              <a:rPr lang="en-US" smtClean="0"/>
              <a:t>is the answer of q as produced by the warehouse, we would like to hold</a:t>
            </a:r>
          </a:p>
          <a:p>
            <a:pPr lvl="1"/>
            <a:r>
              <a:rPr lang="en-US" b="1" smtClean="0">
                <a:solidFill>
                  <a:srgbClr val="00B050"/>
                </a:solidFill>
              </a:rPr>
              <a:t>Pos</a:t>
            </a:r>
            <a:r>
              <a:rPr lang="en-US" smtClean="0">
                <a:solidFill>
                  <a:srgbClr val="00B050"/>
                </a:solidFill>
              </a:rPr>
              <a:t> </a:t>
            </a:r>
            <a:r>
              <a:rPr lang="en-US" smtClean="0">
                <a:sym typeface="Symbol" pitchFamily="18" charset="2"/>
              </a:rPr>
              <a:t> </a:t>
            </a:r>
            <a:r>
              <a:rPr lang="en-US" b="1" smtClean="0">
                <a:solidFill>
                  <a:schemeClr val="accent1"/>
                </a:solidFill>
              </a:rPr>
              <a:t>ans(q)</a:t>
            </a:r>
            <a:r>
              <a:rPr lang="en-US" smtClean="0"/>
              <a:t> and </a:t>
            </a:r>
          </a:p>
          <a:p>
            <a:pPr lvl="1"/>
            <a:r>
              <a:rPr lang="en-US" b="1" smtClean="0">
                <a:solidFill>
                  <a:srgbClr val="FF0000"/>
                </a:solidFill>
              </a:rPr>
              <a:t>Neg</a:t>
            </a:r>
            <a:r>
              <a:rPr lang="en-US" smtClean="0"/>
              <a:t>  </a:t>
            </a:r>
            <a:r>
              <a:rPr lang="en-US" smtClean="0">
                <a:sym typeface="Symbol" pitchFamily="18" charset="2"/>
              </a:rPr>
              <a:t> </a:t>
            </a:r>
            <a:r>
              <a:rPr lang="en-US" b="1" smtClean="0">
                <a:solidFill>
                  <a:schemeClr val="accent1"/>
                </a:solidFill>
              </a:rPr>
              <a:t>ans(q)</a:t>
            </a:r>
            <a:r>
              <a:rPr lang="en-US" smtClean="0"/>
              <a:t> =</a:t>
            </a:r>
            <a:r>
              <a:rPr lang="en-US" smtClean="0">
                <a:sym typeface="Symbol" pitchFamily="18" charset="2"/>
              </a:rPr>
              <a:t></a:t>
            </a:r>
            <a:r>
              <a:rPr lang="en-US" smtClean="0"/>
              <a:t>.</a:t>
            </a:r>
          </a:p>
          <a:p>
            <a:r>
              <a:rPr lang="en-US" smtClean="0"/>
              <a:t>Since these conditions may not hold, it is beneficial to adopt an IR-inspired evaluation, i.e.  compute the </a:t>
            </a:r>
            <a:r>
              <a:rPr lang="en-US" i="1" smtClean="0"/>
              <a:t>precision</a:t>
            </a:r>
            <a:r>
              <a:rPr lang="en-US" smtClean="0"/>
              <a:t> and </a:t>
            </a:r>
            <a:r>
              <a:rPr lang="en-US" i="1" smtClean="0"/>
              <a:t>recall</a:t>
            </a:r>
            <a:r>
              <a:rPr lang="en-US" smtClean="0"/>
              <a:t> defined as: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Yannis Tzitzikas et al., LWDM 2014, Athens</a:t>
            </a:r>
            <a:endParaRPr lang="el-GR" dirty="0"/>
          </a:p>
        </p:txBody>
      </p:sp>
      <p:graphicFrame>
        <p:nvGraphicFramePr>
          <p:cNvPr id="1054" name="Object 30"/>
          <p:cNvGraphicFramePr>
            <a:graphicFrameLocks noChangeAspect="1"/>
          </p:cNvGraphicFramePr>
          <p:nvPr/>
        </p:nvGraphicFramePr>
        <p:xfrm>
          <a:off x="539750" y="4221163"/>
          <a:ext cx="3251200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Equation" r:id="rId3" imgW="1892300" imgH="419100" progId="Equation.3">
                  <p:embed/>
                </p:oleObj>
              </mc:Choice>
              <mc:Fallback>
                <p:oleObj name="Equation" r:id="rId3" imgW="1892300" imgH="419100" progId="Equation.3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4221163"/>
                        <a:ext cx="3251200" cy="719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5" name="Object 31"/>
          <p:cNvGraphicFramePr>
            <a:graphicFrameLocks noChangeAspect="1"/>
          </p:cNvGraphicFramePr>
          <p:nvPr/>
        </p:nvGraphicFramePr>
        <p:xfrm>
          <a:off x="4643438" y="4221163"/>
          <a:ext cx="2574925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Equation" r:id="rId5" imgW="1498600" imgH="419100" progId="Equation.3">
                  <p:embed/>
                </p:oleObj>
              </mc:Choice>
              <mc:Fallback>
                <p:oleObj name="Equation" r:id="rId5" imgW="1498600" imgH="419100" progId="Equation.3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4221163"/>
                        <a:ext cx="2574925" cy="719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9" name="Content Placeholder 5"/>
          <p:cNvSpPr txBox="1">
            <a:spLocks/>
          </p:cNvSpPr>
          <p:nvPr/>
        </p:nvSpPr>
        <p:spPr bwMode="auto">
          <a:xfrm>
            <a:off x="107950" y="5229225"/>
            <a:ext cx="8229600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>
                <a:latin typeface="Calibri" pitchFamily="34" charset="0"/>
              </a:rPr>
              <a:t>The  bigger the values we get  the better (ideally 1).The better we know the desired query behavior, the bigger the sets </a:t>
            </a:r>
            <a:r>
              <a:rPr lang="en-US" sz="2000" b="1">
                <a:solidFill>
                  <a:srgbClr val="00B050"/>
                </a:solidFill>
                <a:latin typeface="Calibri" pitchFamily="34" charset="0"/>
              </a:rPr>
              <a:t>Pos</a:t>
            </a:r>
            <a:r>
              <a:rPr lang="en-US" sz="2000">
                <a:solidFill>
                  <a:srgbClr val="00B050"/>
                </a:solidFill>
                <a:latin typeface="Calibri" pitchFamily="34" charset="0"/>
              </a:rPr>
              <a:t> </a:t>
            </a:r>
            <a:r>
              <a:rPr lang="en-US" sz="2000">
                <a:latin typeface="Calibri" pitchFamily="34" charset="0"/>
              </a:rPr>
              <a:t>and </a:t>
            </a:r>
            <a:r>
              <a:rPr lang="en-US" sz="2000" b="1">
                <a:solidFill>
                  <a:srgbClr val="FF0000"/>
                </a:solidFill>
                <a:latin typeface="Calibri" pitchFamily="34" charset="0"/>
              </a:rPr>
              <a:t>Neg</a:t>
            </a:r>
            <a:r>
              <a:rPr lang="en-US" sz="200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000">
                <a:latin typeface="Calibri" pitchFamily="34" charset="0"/>
              </a:rPr>
              <a:t>are, and consequently the more safe the results of such evaluation are.</a:t>
            </a:r>
            <a:endParaRPr lang="el-GR" sz="2000"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81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Metrics illustrated in one slide  (</a:t>
            </a:r>
            <a:r>
              <a:rPr lang="en-US" dirty="0" err="1" smtClean="0"/>
              <a:t>todo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60418" name="Content Placeholder 2"/>
          <p:cNvSpPr>
            <a:spLocks noGrp="1"/>
          </p:cNvSpPr>
          <p:nvPr>
            <p:ph idx="1"/>
          </p:nvPr>
        </p:nvSpPr>
        <p:spPr>
          <a:xfrm>
            <a:off x="457200" y="1071563"/>
            <a:ext cx="8229600" cy="5054600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Yannis Tzitzikas et al., LWDM 2014, Athens</a:t>
            </a:r>
            <a:endParaRPr lang="el-G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81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Notations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Yannis Tzitzikas et al., LWDM 2014, Athens</a:t>
            </a:r>
            <a:endParaRPr lang="el-GR" dirty="0"/>
          </a:p>
        </p:txBody>
      </p:sp>
      <p:pic>
        <p:nvPicPr>
          <p:cNvPr id="6144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2963" y="1204913"/>
            <a:ext cx="7458075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81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All Metrics in </a:t>
            </a:r>
            <a:r>
              <a:rPr lang="en-US" dirty="0"/>
              <a:t>o</a:t>
            </a:r>
            <a:r>
              <a:rPr lang="en-US" dirty="0" smtClean="0"/>
              <a:t>ne slide</a:t>
            </a:r>
            <a:endParaRPr lang="el-GR" dirty="0"/>
          </a:p>
        </p:txBody>
      </p:sp>
      <p:sp>
        <p:nvSpPr>
          <p:cNvPr id="62466" name="Content Placeholder 2"/>
          <p:cNvSpPr>
            <a:spLocks noGrp="1"/>
          </p:cNvSpPr>
          <p:nvPr>
            <p:ph idx="1"/>
          </p:nvPr>
        </p:nvSpPr>
        <p:spPr>
          <a:xfrm>
            <a:off x="457200" y="1071563"/>
            <a:ext cx="8229600" cy="5054600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Yannis Tzitzikas et al., LWDM 2014, Athens</a:t>
            </a:r>
            <a:endParaRPr lang="el-GR" dirty="0"/>
          </a:p>
        </p:txBody>
      </p:sp>
      <p:pic>
        <p:nvPicPr>
          <p:cNvPr id="6246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0" y="1481138"/>
            <a:ext cx="7810500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81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/>
              <a:t>The </a:t>
            </a:r>
            <a:r>
              <a:rPr lang="en-US" sz="2800" dirty="0" err="1"/>
              <a:t>MarineTLO</a:t>
            </a:r>
            <a:r>
              <a:rPr lang="en-US" sz="2800" dirty="0"/>
              <a:t>-based </a:t>
            </a:r>
            <a:r>
              <a:rPr lang="en-US" sz="2800" dirty="0">
                <a:solidFill>
                  <a:srgbClr val="FFFF00"/>
                </a:solidFill>
              </a:rPr>
              <a:t>warehouse’s contents: </a:t>
            </a:r>
            <a:r>
              <a:rPr lang="en-US" sz="2800" b="1" dirty="0">
                <a:solidFill>
                  <a:srgbClr val="FFFF00"/>
                </a:solidFill>
              </a:rPr>
              <a:t>c</a:t>
            </a:r>
            <a:r>
              <a:rPr lang="en-US" sz="2800" b="1" dirty="0" smtClean="0">
                <a:solidFill>
                  <a:srgbClr val="FFFF00"/>
                </a:solidFill>
              </a:rPr>
              <a:t>oncepts</a:t>
            </a:r>
            <a:endParaRPr lang="el-GR" sz="2800" dirty="0" smtClean="0"/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3124200" y="6538913"/>
            <a:ext cx="2895600" cy="3016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rgbClr val="DDEFF7"/>
                </a:solidFill>
                <a:latin typeface="+mn-lt"/>
                <a:cs typeface="+mn-cs"/>
              </a:rPr>
              <a:t>iMarine 2nd Review,  September 2013,Brussels</a:t>
            </a:r>
            <a:endParaRPr lang="en-GB" sz="1200">
              <a:solidFill>
                <a:srgbClr val="DDEFF7"/>
              </a:solidFill>
              <a:latin typeface="+mn-lt"/>
              <a:cs typeface="+mn-cs"/>
            </a:endParaRPr>
          </a:p>
        </p:txBody>
      </p:sp>
      <p:sp>
        <p:nvSpPr>
          <p:cNvPr id="63491" name="AutoShape 8" descr="9k="/>
          <p:cNvSpPr>
            <a:spLocks noChangeAspect="1" noChangeArrowheads="1"/>
          </p:cNvSpPr>
          <p:nvPr/>
        </p:nvSpPr>
        <p:spPr bwMode="auto">
          <a:xfrm>
            <a:off x="144463" y="46038"/>
            <a:ext cx="238125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492" name="AutoShape 10" descr="9k="/>
          <p:cNvSpPr>
            <a:spLocks noChangeAspect="1" noChangeArrowheads="1"/>
          </p:cNvSpPr>
          <p:nvPr/>
        </p:nvSpPr>
        <p:spPr bwMode="auto">
          <a:xfrm>
            <a:off x="3381375" y="2462213"/>
            <a:ext cx="238125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56460" name="Group 140"/>
          <p:cNvGraphicFramePr>
            <a:graphicFrameLocks noGrp="1"/>
          </p:cNvGraphicFramePr>
          <p:nvPr/>
        </p:nvGraphicFramePr>
        <p:xfrm>
          <a:off x="201613" y="1163638"/>
          <a:ext cx="8645525" cy="5375278"/>
        </p:xfrm>
        <a:graphic>
          <a:graphicData uri="http://schemas.openxmlformats.org/drawingml/2006/table">
            <a:tbl>
              <a:tblPr/>
              <a:tblGrid>
                <a:gridCol w="2233612"/>
                <a:gridCol w="1471613"/>
                <a:gridCol w="1081087"/>
                <a:gridCol w="1246188"/>
                <a:gridCol w="1271587"/>
                <a:gridCol w="1341438"/>
              </a:tblGrid>
              <a:tr h="4730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21C48"/>
                          </a:solidFill>
                          <a:effectLst/>
                          <a:latin typeface="Calibri" pitchFamily="34" charset="0"/>
                          <a:ea typeface="MS PGothic"/>
                          <a:cs typeface="MS PGothic"/>
                        </a:rPr>
                        <a:t>Concepts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21C48"/>
                          </a:solidFill>
                          <a:effectLst/>
                          <a:latin typeface="Calibri" pitchFamily="34" charset="0"/>
                          <a:ea typeface="MS PGothic"/>
                          <a:cs typeface="MS PGothic"/>
                        </a:rPr>
                        <a:t>Ecoscope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21C48"/>
                          </a:solidFill>
                          <a:effectLst/>
                          <a:latin typeface="Calibri" pitchFamily="34" charset="0"/>
                          <a:ea typeface="MS PGothic"/>
                          <a:cs typeface="MS PGothic"/>
                        </a:rPr>
                        <a:t>FLOD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21C48"/>
                          </a:solidFill>
                          <a:effectLst/>
                          <a:latin typeface="Calibri" pitchFamily="34" charset="0"/>
                          <a:ea typeface="MS PGothic"/>
                          <a:cs typeface="MS PGothic"/>
                        </a:rPr>
                        <a:t>WoRMS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21C48"/>
                          </a:solidFill>
                          <a:effectLst/>
                          <a:latin typeface="Calibri" pitchFamily="34" charset="0"/>
                          <a:ea typeface="MS PGothic"/>
                          <a:cs typeface="MS PGothic"/>
                        </a:rPr>
                        <a:t>DBpedia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21C48"/>
                          </a:solidFill>
                          <a:effectLst/>
                          <a:latin typeface="Calibri" pitchFamily="34" charset="0"/>
                          <a:ea typeface="MS PGothic"/>
                          <a:cs typeface="MS PGothic"/>
                        </a:rPr>
                        <a:t>Fishbase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21C48"/>
                          </a:solidFill>
                          <a:effectLst/>
                          <a:latin typeface="Calibri" pitchFamily="34" charset="0"/>
                          <a:ea typeface="MS PGothic"/>
                          <a:cs typeface="MS PGothic"/>
                        </a:rPr>
                        <a:t>Species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21C48"/>
                        </a:solidFill>
                        <a:effectLst/>
                        <a:latin typeface="Calibri" pitchFamily="34" charset="0"/>
                        <a:ea typeface="MS PGothic"/>
                        <a:cs typeface="MS PGothic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21C48"/>
                        </a:solidFill>
                        <a:effectLst/>
                        <a:latin typeface="Calibri" pitchFamily="34" charset="0"/>
                        <a:ea typeface="MS PGothic"/>
                        <a:cs typeface="MS PGothic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21C48"/>
                        </a:solidFill>
                        <a:effectLst/>
                        <a:latin typeface="Calibri" pitchFamily="34" charset="0"/>
                        <a:ea typeface="MS PGothic"/>
                        <a:cs typeface="MS PGothic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21C48"/>
                        </a:solidFill>
                        <a:effectLst/>
                        <a:latin typeface="Calibri" pitchFamily="34" charset="0"/>
                        <a:ea typeface="MS PGothic"/>
                        <a:cs typeface="MS PGothic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21C48"/>
                        </a:solidFill>
                        <a:effectLst/>
                        <a:latin typeface="Calibri" pitchFamily="34" charset="0"/>
                        <a:ea typeface="MS PGothic"/>
                        <a:cs typeface="MS PGothic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21C48"/>
                          </a:solidFill>
                          <a:effectLst/>
                          <a:latin typeface="Calibri" pitchFamily="34" charset="0"/>
                          <a:ea typeface="MS PGothic"/>
                          <a:cs typeface="MS PGothic"/>
                        </a:rPr>
                        <a:t>Scientific Names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21C48"/>
                        </a:solidFill>
                        <a:effectLst/>
                        <a:latin typeface="Calibri" pitchFamily="34" charset="0"/>
                        <a:ea typeface="MS PGothic"/>
                        <a:cs typeface="MS PGothic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21C48"/>
                        </a:solidFill>
                        <a:effectLst/>
                        <a:latin typeface="Calibri" pitchFamily="34" charset="0"/>
                        <a:ea typeface="MS PGothic"/>
                        <a:cs typeface="MS PGothic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21C48"/>
                        </a:solidFill>
                        <a:effectLst/>
                        <a:latin typeface="Calibri" pitchFamily="34" charset="0"/>
                        <a:ea typeface="MS PGothic"/>
                        <a:cs typeface="MS PGothic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21C48"/>
                        </a:solidFill>
                        <a:effectLst/>
                        <a:latin typeface="Calibri" pitchFamily="34" charset="0"/>
                        <a:ea typeface="MS PGothic"/>
                        <a:cs typeface="MS PGothic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21C48"/>
                        </a:solidFill>
                        <a:effectLst/>
                        <a:latin typeface="Calibri" pitchFamily="34" charset="0"/>
                        <a:ea typeface="MS PGothic"/>
                        <a:cs typeface="MS PGothic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21C48"/>
                          </a:solidFill>
                          <a:effectLst/>
                          <a:latin typeface="Calibri" pitchFamily="34" charset="0"/>
                          <a:ea typeface="MS PGothic"/>
                          <a:cs typeface="MS PGothic"/>
                        </a:rPr>
                        <a:t>Authorships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21C48"/>
                        </a:solidFill>
                        <a:effectLst/>
                        <a:latin typeface="Calibri" pitchFamily="34" charset="0"/>
                        <a:ea typeface="MS PGothic"/>
                        <a:cs typeface="MS PGothic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21C48"/>
                        </a:solidFill>
                        <a:effectLst/>
                        <a:latin typeface="Calibri" pitchFamily="34" charset="0"/>
                        <a:ea typeface="MS PGothic"/>
                        <a:cs typeface="MS PGothic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21C48"/>
                        </a:solidFill>
                        <a:effectLst/>
                        <a:latin typeface="Calibri" pitchFamily="34" charset="0"/>
                        <a:ea typeface="MS PGothic"/>
                        <a:cs typeface="MS PGothic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21C48"/>
                        </a:solidFill>
                        <a:effectLst/>
                        <a:latin typeface="Calibri" pitchFamily="34" charset="0"/>
                        <a:ea typeface="MS PGothic"/>
                        <a:cs typeface="MS PGothic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21C48"/>
                        </a:solidFill>
                        <a:effectLst/>
                        <a:latin typeface="Calibri" pitchFamily="34" charset="0"/>
                        <a:ea typeface="MS PGothic"/>
                        <a:cs typeface="MS PGothic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21C48"/>
                          </a:solidFill>
                          <a:effectLst/>
                          <a:latin typeface="Calibri" pitchFamily="34" charset="0"/>
                          <a:ea typeface="MS PGothic"/>
                          <a:cs typeface="MS PGothic"/>
                        </a:rPr>
                        <a:t>Common Names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21C48"/>
                        </a:solidFill>
                        <a:effectLst/>
                        <a:latin typeface="Calibri" pitchFamily="34" charset="0"/>
                        <a:ea typeface="MS PGothic"/>
                        <a:cs typeface="MS PGothic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21C48"/>
                        </a:solidFill>
                        <a:effectLst/>
                        <a:latin typeface="Calibri" pitchFamily="34" charset="0"/>
                        <a:ea typeface="MS PGothic"/>
                        <a:cs typeface="MS PGothic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21C48"/>
                        </a:solidFill>
                        <a:effectLst/>
                        <a:latin typeface="Calibri" pitchFamily="34" charset="0"/>
                        <a:ea typeface="MS PGothic"/>
                        <a:cs typeface="MS PGothic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21C48"/>
                        </a:solidFill>
                        <a:effectLst/>
                        <a:latin typeface="Calibri" pitchFamily="34" charset="0"/>
                        <a:ea typeface="MS PGothic"/>
                        <a:cs typeface="MS PGothic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21C48"/>
                        </a:solidFill>
                        <a:effectLst/>
                        <a:latin typeface="Calibri" pitchFamily="34" charset="0"/>
                        <a:ea typeface="MS PGothic"/>
                        <a:cs typeface="MS PGothic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21C48"/>
                          </a:solidFill>
                          <a:effectLst/>
                          <a:latin typeface="Calibri" pitchFamily="34" charset="0"/>
                          <a:ea typeface="MS PGothic"/>
                          <a:cs typeface="MS PGothic"/>
                        </a:rPr>
                        <a:t>Predators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21C48"/>
                        </a:solidFill>
                        <a:effectLst/>
                        <a:latin typeface="Calibri" pitchFamily="34" charset="0"/>
                        <a:ea typeface="MS PGothic"/>
                        <a:cs typeface="MS PGothic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21C48"/>
                        </a:solidFill>
                        <a:effectLst/>
                        <a:latin typeface="Calibri" pitchFamily="34" charset="0"/>
                        <a:ea typeface="MS PGothic"/>
                        <a:cs typeface="MS PGothic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21C48"/>
                        </a:solidFill>
                        <a:effectLst/>
                        <a:latin typeface="Calibri" pitchFamily="34" charset="0"/>
                        <a:ea typeface="MS PGothic"/>
                        <a:cs typeface="MS PGothic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21C48"/>
                        </a:solidFill>
                        <a:effectLst/>
                        <a:latin typeface="Calibri" pitchFamily="34" charset="0"/>
                        <a:ea typeface="MS PGothic"/>
                        <a:cs typeface="MS PGothic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21C48"/>
                        </a:solidFill>
                        <a:effectLst/>
                        <a:latin typeface="Calibri" pitchFamily="34" charset="0"/>
                        <a:ea typeface="MS PGothic"/>
                        <a:cs typeface="MS PGothic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21C48"/>
                          </a:solidFill>
                          <a:effectLst/>
                          <a:latin typeface="Calibri" pitchFamily="34" charset="0"/>
                          <a:ea typeface="MS PGothic"/>
                          <a:cs typeface="MS PGothic"/>
                        </a:rPr>
                        <a:t>Ecosystems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21C48"/>
                        </a:solidFill>
                        <a:effectLst/>
                        <a:latin typeface="Calibri" pitchFamily="34" charset="0"/>
                        <a:ea typeface="MS PGothic"/>
                        <a:cs typeface="MS PGothic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21C48"/>
                        </a:solidFill>
                        <a:effectLst/>
                        <a:latin typeface="Calibri" pitchFamily="34" charset="0"/>
                        <a:ea typeface="MS PGothic"/>
                        <a:cs typeface="MS PGothic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21C48"/>
                        </a:solidFill>
                        <a:effectLst/>
                        <a:latin typeface="Calibri" pitchFamily="34" charset="0"/>
                        <a:ea typeface="MS PGothic"/>
                        <a:cs typeface="MS PGothic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21C48"/>
                        </a:solidFill>
                        <a:effectLst/>
                        <a:latin typeface="Calibri" pitchFamily="34" charset="0"/>
                        <a:ea typeface="MS PGothic"/>
                        <a:cs typeface="MS PGothic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21C48"/>
                        </a:solidFill>
                        <a:effectLst/>
                        <a:latin typeface="Calibri" pitchFamily="34" charset="0"/>
                        <a:ea typeface="MS PGothic"/>
                        <a:cs typeface="MS PGothic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21C48"/>
                          </a:solidFill>
                          <a:effectLst/>
                          <a:latin typeface="Calibri" pitchFamily="34" charset="0"/>
                          <a:ea typeface="MS PGothic"/>
                          <a:cs typeface="MS PGothic"/>
                        </a:rPr>
                        <a:t>Countries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21C48"/>
                        </a:solidFill>
                        <a:effectLst/>
                        <a:latin typeface="Calibri" pitchFamily="34" charset="0"/>
                        <a:ea typeface="MS PGothic"/>
                        <a:cs typeface="MS PGothic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21C48"/>
                        </a:solidFill>
                        <a:effectLst/>
                        <a:latin typeface="Calibri" pitchFamily="34" charset="0"/>
                        <a:ea typeface="MS PGothic"/>
                        <a:cs typeface="MS PGothic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21C48"/>
                        </a:solidFill>
                        <a:effectLst/>
                        <a:latin typeface="Calibri" pitchFamily="34" charset="0"/>
                        <a:ea typeface="MS PGothic"/>
                        <a:cs typeface="MS PGothic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21C48"/>
                        </a:solidFill>
                        <a:effectLst/>
                        <a:latin typeface="Calibri" pitchFamily="34" charset="0"/>
                        <a:ea typeface="MS PGothic"/>
                        <a:cs typeface="MS PGothic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21C48"/>
                        </a:solidFill>
                        <a:effectLst/>
                        <a:latin typeface="Calibri" pitchFamily="34" charset="0"/>
                        <a:ea typeface="MS PGothic"/>
                        <a:cs typeface="MS PGothic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21C48"/>
                          </a:solidFill>
                          <a:effectLst/>
                          <a:latin typeface="Calibri" pitchFamily="34" charset="0"/>
                          <a:ea typeface="MS PGothic"/>
                          <a:cs typeface="MS PGothic"/>
                        </a:rPr>
                        <a:t>Water Areas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21C48"/>
                        </a:solidFill>
                        <a:effectLst/>
                        <a:latin typeface="Calibri" pitchFamily="34" charset="0"/>
                        <a:ea typeface="MS PGothic"/>
                        <a:cs typeface="MS PGothic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21C48"/>
                        </a:solidFill>
                        <a:effectLst/>
                        <a:latin typeface="Calibri" pitchFamily="34" charset="0"/>
                        <a:ea typeface="MS PGothic"/>
                        <a:cs typeface="MS PGothic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21C48"/>
                        </a:solidFill>
                        <a:effectLst/>
                        <a:latin typeface="Calibri" pitchFamily="34" charset="0"/>
                        <a:ea typeface="MS PGothic"/>
                        <a:cs typeface="MS PGothic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21C48"/>
                        </a:solidFill>
                        <a:effectLst/>
                        <a:latin typeface="Calibri" pitchFamily="34" charset="0"/>
                        <a:ea typeface="MS PGothic"/>
                        <a:cs typeface="MS PGothic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21C48"/>
                        </a:solidFill>
                        <a:effectLst/>
                        <a:latin typeface="Calibri" pitchFamily="34" charset="0"/>
                        <a:ea typeface="MS PGothic"/>
                        <a:cs typeface="MS PGothic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21C48"/>
                          </a:solidFill>
                          <a:effectLst/>
                          <a:latin typeface="Calibri" pitchFamily="34" charset="0"/>
                          <a:ea typeface="MS PGothic"/>
                          <a:cs typeface="MS PGothic"/>
                        </a:rPr>
                        <a:t>Vessels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21C48"/>
                        </a:solidFill>
                        <a:effectLst/>
                        <a:latin typeface="Calibri" pitchFamily="34" charset="0"/>
                        <a:ea typeface="MS PGothic"/>
                        <a:cs typeface="MS PGothic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21C48"/>
                        </a:solidFill>
                        <a:effectLst/>
                        <a:latin typeface="Calibri" pitchFamily="34" charset="0"/>
                        <a:ea typeface="MS PGothic"/>
                        <a:cs typeface="MS PGothic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21C48"/>
                        </a:solidFill>
                        <a:effectLst/>
                        <a:latin typeface="Calibri" pitchFamily="34" charset="0"/>
                        <a:ea typeface="MS PGothic"/>
                        <a:cs typeface="MS PGothic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21C48"/>
                        </a:solidFill>
                        <a:effectLst/>
                        <a:latin typeface="Calibri" pitchFamily="34" charset="0"/>
                        <a:ea typeface="MS PGothic"/>
                        <a:cs typeface="MS PGothic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21C48"/>
                        </a:solidFill>
                        <a:effectLst/>
                        <a:latin typeface="Calibri" pitchFamily="34" charset="0"/>
                        <a:ea typeface="MS PGothic"/>
                        <a:cs typeface="MS PGothic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21C48"/>
                          </a:solidFill>
                          <a:effectLst/>
                          <a:latin typeface="Calibri" pitchFamily="34" charset="0"/>
                          <a:ea typeface="MS PGothic"/>
                          <a:cs typeface="MS PGothic"/>
                        </a:rPr>
                        <a:t>Gears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21C48"/>
                        </a:solidFill>
                        <a:effectLst/>
                        <a:latin typeface="Calibri" pitchFamily="34" charset="0"/>
                        <a:ea typeface="MS PGothic"/>
                        <a:cs typeface="MS PGothic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21C48"/>
                        </a:solidFill>
                        <a:effectLst/>
                        <a:latin typeface="Calibri" pitchFamily="34" charset="0"/>
                        <a:ea typeface="MS PGothic"/>
                        <a:cs typeface="MS PGothic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21C48"/>
                        </a:solidFill>
                        <a:effectLst/>
                        <a:latin typeface="Calibri" pitchFamily="34" charset="0"/>
                        <a:ea typeface="MS PGothic"/>
                        <a:cs typeface="MS PGothic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21C48"/>
                        </a:solidFill>
                        <a:effectLst/>
                        <a:latin typeface="Calibri" pitchFamily="34" charset="0"/>
                        <a:ea typeface="MS PGothic"/>
                        <a:cs typeface="MS PGothic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21C48"/>
                        </a:solidFill>
                        <a:effectLst/>
                        <a:latin typeface="Calibri" pitchFamily="34" charset="0"/>
                        <a:ea typeface="MS PGothic"/>
                        <a:cs typeface="MS PGothic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21C48"/>
                          </a:solidFill>
                          <a:effectLst/>
                          <a:latin typeface="Calibri" pitchFamily="34" charset="0"/>
                          <a:ea typeface="MS PGothic"/>
                          <a:cs typeface="MS PGothic"/>
                        </a:rPr>
                        <a:t>EEZ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21C48"/>
                        </a:solidFill>
                        <a:effectLst/>
                        <a:latin typeface="Calibri" pitchFamily="34" charset="0"/>
                        <a:ea typeface="MS PGothic"/>
                        <a:cs typeface="MS PGothic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21C48"/>
                        </a:solidFill>
                        <a:effectLst/>
                        <a:latin typeface="Calibri" pitchFamily="34" charset="0"/>
                        <a:ea typeface="MS PGothic"/>
                        <a:cs typeface="MS PGothic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21C48"/>
                        </a:solidFill>
                        <a:effectLst/>
                        <a:latin typeface="Calibri" pitchFamily="34" charset="0"/>
                        <a:ea typeface="MS PGothic"/>
                        <a:cs typeface="MS PGothic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21C48"/>
                        </a:solidFill>
                        <a:effectLst/>
                        <a:latin typeface="Calibri" pitchFamily="34" charset="0"/>
                        <a:ea typeface="MS PGothic"/>
                        <a:cs typeface="MS PGothic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21C48"/>
                        </a:solidFill>
                        <a:effectLst/>
                        <a:latin typeface="Calibri" pitchFamily="34" charset="0"/>
                        <a:ea typeface="MS PGothic"/>
                        <a:cs typeface="MS PGothic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3586" name="AutoShape 247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6420" name="Picture 27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40050" y="1651000"/>
            <a:ext cx="36830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421" name="Picture 27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35450" y="1701800"/>
            <a:ext cx="36830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422" name="Picture 27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4325" y="1701800"/>
            <a:ext cx="36830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423" name="Picture 27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1701800"/>
            <a:ext cx="36830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424" name="Picture 27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40050" y="2133600"/>
            <a:ext cx="36830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425" name="Picture 27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35450" y="2133600"/>
            <a:ext cx="36830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426" name="Picture 27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4325" y="2133600"/>
            <a:ext cx="36830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427" name="Picture 2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2133600"/>
            <a:ext cx="36830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428" name="Picture 28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4325" y="2590800"/>
            <a:ext cx="36830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429" name="Picture 28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40050" y="3416300"/>
            <a:ext cx="36830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436" name="Picture 29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2590800"/>
            <a:ext cx="36830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452" name="Picture 28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6550" y="1700213"/>
            <a:ext cx="368300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453" name="Picture 28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6550" y="2133600"/>
            <a:ext cx="36830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454" name="Picture 28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6550" y="2565400"/>
            <a:ext cx="36830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455" name="Picture 28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6550" y="2997200"/>
            <a:ext cx="36830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456" name="Picture 28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6550" y="3429000"/>
            <a:ext cx="36830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457" name="Picture 28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6550" y="3860800"/>
            <a:ext cx="36830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458" name="Picture 28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6550" y="4365625"/>
            <a:ext cx="36830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459" name="Picture 28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6550" y="4797425"/>
            <a:ext cx="36830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461" name="Picture 28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6550" y="5229225"/>
            <a:ext cx="36830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462" name="Picture 28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6550" y="5589588"/>
            <a:ext cx="368300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464" name="Picture 28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2997200"/>
            <a:ext cx="36830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465" name="Picture 28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2997200"/>
            <a:ext cx="36830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466" name="Picture 28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2997200"/>
            <a:ext cx="36830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467" name="Picture 28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2997200"/>
            <a:ext cx="36830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468" name="Picture 28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3860800"/>
            <a:ext cx="36830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469" name="Picture 28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5229225"/>
            <a:ext cx="36830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470" name="Picture 28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5661025"/>
            <a:ext cx="36830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471" name="Picture 28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4797425"/>
            <a:ext cx="36830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472" name="Picture 28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5229225"/>
            <a:ext cx="36830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473" name="Picture 28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5661025"/>
            <a:ext cx="36830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474" name="Picture 28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6092825"/>
            <a:ext cx="36830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Yannis Tzitzikas et al., LWDM 2014, Athens</a:t>
            </a:r>
            <a:endParaRPr lang="el-G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6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56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56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56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56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56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56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500"/>
                                        <p:tgtEl>
                                          <p:spTgt spid="56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500"/>
                                        <p:tgtEl>
                                          <p:spTgt spid="56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500"/>
                                        <p:tgtEl>
                                          <p:spTgt spid="56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500"/>
                                        <p:tgtEl>
                                          <p:spTgt spid="56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500"/>
                                        <p:tgtEl>
                                          <p:spTgt spid="56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500"/>
                                        <p:tgtEl>
                                          <p:spTgt spid="56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500"/>
                                        <p:tgtEl>
                                          <p:spTgt spid="56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500"/>
                                        <p:tgtEl>
                                          <p:spTgt spid="56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500"/>
                                        <p:tgtEl>
                                          <p:spTgt spid="56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500"/>
                                        <p:tgtEl>
                                          <p:spTgt spid="56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500"/>
                                        <p:tgtEl>
                                          <p:spTgt spid="56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500"/>
                                        <p:tgtEl>
                                          <p:spTgt spid="56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500"/>
                                        <p:tgtEl>
                                          <p:spTgt spid="56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500"/>
                                        <p:tgtEl>
                                          <p:spTgt spid="56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500"/>
                                        <p:tgtEl>
                                          <p:spTgt spid="56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5" dur="500"/>
                                        <p:tgtEl>
                                          <p:spTgt spid="56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500"/>
                                        <p:tgtEl>
                                          <p:spTgt spid="56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3" dur="500"/>
                                        <p:tgtEl>
                                          <p:spTgt spid="56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8" dur="500"/>
                                        <p:tgtEl>
                                          <p:spTgt spid="56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1" dur="500"/>
                                        <p:tgtEl>
                                          <p:spTgt spid="56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4" dur="500"/>
                                        <p:tgtEl>
                                          <p:spTgt spid="56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9" dur="500"/>
                                        <p:tgtEl>
                                          <p:spTgt spid="56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2" dur="500"/>
                                        <p:tgtEl>
                                          <p:spTgt spid="56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5" dur="500"/>
                                        <p:tgtEl>
                                          <p:spTgt spid="56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0" dur="500"/>
                                        <p:tgtEl>
                                          <p:spTgt spid="56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86100" y="2055813"/>
            <a:ext cx="854075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81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For </a:t>
            </a:r>
            <a:r>
              <a:rPr lang="en-US" dirty="0" smtClean="0">
                <a:solidFill>
                  <a:srgbClr val="FFFF00"/>
                </a:solidFill>
              </a:rPr>
              <a:t>Semantic </a:t>
            </a:r>
            <a:r>
              <a:rPr lang="en-US" dirty="0">
                <a:solidFill>
                  <a:srgbClr val="FFFF00"/>
                </a:solidFill>
              </a:rPr>
              <a:t>Post-Processing</a:t>
            </a:r>
            <a:r>
              <a:rPr lang="en-US" dirty="0"/>
              <a:t>: The </a:t>
            </a:r>
            <a:r>
              <a:rPr lang="en-US" dirty="0" smtClean="0"/>
              <a:t>process</a:t>
            </a:r>
            <a:endParaRPr lang="el-GR" dirty="0"/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>
          <a:xfrm>
            <a:off x="323850" y="1325563"/>
            <a:ext cx="8229600" cy="50546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2" name="Picture 41"/>
          <p:cNvPicPr>
            <a:picLocks noChangeAspect="1" noChangeArrowheads="1"/>
          </p:cNvPicPr>
          <p:nvPr/>
        </p:nvPicPr>
        <p:blipFill>
          <a:blip r:embed="rId4"/>
          <a:srcRect l="2896" t="1976"/>
          <a:stretch>
            <a:fillRect/>
          </a:stretch>
        </p:blipFill>
        <p:spPr bwMode="auto">
          <a:xfrm>
            <a:off x="2417763" y="2962275"/>
            <a:ext cx="2884487" cy="198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5541" name="Group 42"/>
          <p:cNvGrpSpPr>
            <a:grpSpLocks/>
          </p:cNvGrpSpPr>
          <p:nvPr/>
        </p:nvGrpSpPr>
        <p:grpSpPr bwMode="auto">
          <a:xfrm>
            <a:off x="1782763" y="3287713"/>
            <a:ext cx="415925" cy="906462"/>
            <a:chOff x="2978035" y="23599714"/>
            <a:chExt cx="1441565" cy="3317936"/>
          </a:xfrm>
        </p:grpSpPr>
        <p:cxnSp>
          <p:nvCxnSpPr>
            <p:cNvPr id="65578" name="Straight Connector 43"/>
            <p:cNvCxnSpPr>
              <a:cxnSpLocks noChangeShapeType="1"/>
            </p:cNvCxnSpPr>
            <p:nvPr/>
          </p:nvCxnSpPr>
          <p:spPr bwMode="auto">
            <a:xfrm flipH="1">
              <a:off x="3130435" y="25698450"/>
              <a:ext cx="475127" cy="1219200"/>
            </a:xfrm>
            <a:prstGeom prst="line">
              <a:avLst/>
            </a:prstGeom>
            <a:noFill/>
            <a:ln w="5080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65579" name="Straight Connector 44"/>
            <p:cNvCxnSpPr>
              <a:cxnSpLocks noChangeShapeType="1"/>
            </p:cNvCxnSpPr>
            <p:nvPr/>
          </p:nvCxnSpPr>
          <p:spPr bwMode="auto">
            <a:xfrm>
              <a:off x="3605562" y="25698450"/>
              <a:ext cx="548811" cy="1219200"/>
            </a:xfrm>
            <a:prstGeom prst="line">
              <a:avLst/>
            </a:prstGeom>
            <a:noFill/>
            <a:ln w="5080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65580" name="Straight Connector 45"/>
            <p:cNvCxnSpPr>
              <a:cxnSpLocks noChangeShapeType="1"/>
            </p:cNvCxnSpPr>
            <p:nvPr/>
          </p:nvCxnSpPr>
          <p:spPr bwMode="auto">
            <a:xfrm>
              <a:off x="3587635" y="24338131"/>
              <a:ext cx="1" cy="1623002"/>
            </a:xfrm>
            <a:prstGeom prst="line">
              <a:avLst/>
            </a:prstGeom>
            <a:noFill/>
            <a:ln w="5080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65581" name="Straight Connector 46"/>
            <p:cNvCxnSpPr>
              <a:cxnSpLocks noChangeShapeType="1"/>
            </p:cNvCxnSpPr>
            <p:nvPr/>
          </p:nvCxnSpPr>
          <p:spPr bwMode="auto">
            <a:xfrm>
              <a:off x="3605562" y="24479250"/>
              <a:ext cx="814038" cy="1219200"/>
            </a:xfrm>
            <a:prstGeom prst="line">
              <a:avLst/>
            </a:prstGeom>
            <a:noFill/>
            <a:ln w="5080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65582" name="Straight Connector 47"/>
            <p:cNvCxnSpPr>
              <a:cxnSpLocks noChangeShapeType="1"/>
            </p:cNvCxnSpPr>
            <p:nvPr/>
          </p:nvCxnSpPr>
          <p:spPr bwMode="auto">
            <a:xfrm flipH="1">
              <a:off x="2978035" y="24479250"/>
              <a:ext cx="609600" cy="1219200"/>
            </a:xfrm>
            <a:prstGeom prst="line">
              <a:avLst/>
            </a:prstGeom>
            <a:noFill/>
            <a:ln w="50800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49" name="Oval 48"/>
            <p:cNvSpPr/>
            <p:nvPr/>
          </p:nvSpPr>
          <p:spPr>
            <a:xfrm>
              <a:off x="3209126" y="23599714"/>
              <a:ext cx="715280" cy="703099"/>
            </a:xfrm>
            <a:prstGeom prst="ellipse">
              <a:avLst/>
            </a:prstGeom>
            <a:noFill/>
            <a:ln w="508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l-GR" kern="0">
                <a:solidFill>
                  <a:sysClr val="window" lastClr="FFFFFF"/>
                </a:solidFill>
                <a:latin typeface="Calibri"/>
                <a:cs typeface="+mn-cs"/>
              </a:endParaRPr>
            </a:p>
          </p:txBody>
        </p:sp>
      </p:grpSp>
      <p:sp>
        <p:nvSpPr>
          <p:cNvPr id="50" name="Freeform 49"/>
          <p:cNvSpPr/>
          <p:nvPr/>
        </p:nvSpPr>
        <p:spPr>
          <a:xfrm rot="981377">
            <a:off x="2093913" y="2363788"/>
            <a:ext cx="785812" cy="931862"/>
          </a:xfrm>
          <a:custGeom>
            <a:avLst/>
            <a:gdLst>
              <a:gd name="connsiteX0" fmla="*/ 0 w 1571625"/>
              <a:gd name="connsiteY0" fmla="*/ 1314450 h 1314450"/>
              <a:gd name="connsiteX1" fmla="*/ 314325 w 1571625"/>
              <a:gd name="connsiteY1" fmla="*/ 571500 h 1314450"/>
              <a:gd name="connsiteX2" fmla="*/ 1571625 w 1571625"/>
              <a:gd name="connsiteY2" fmla="*/ 0 h 1314450"/>
              <a:gd name="connsiteX0" fmla="*/ 0 w 1571625"/>
              <a:gd name="connsiteY0" fmla="*/ 1314450 h 1314450"/>
              <a:gd name="connsiteX1" fmla="*/ 428625 w 1571625"/>
              <a:gd name="connsiteY1" fmla="*/ 457200 h 1314450"/>
              <a:gd name="connsiteX2" fmla="*/ 1571625 w 1571625"/>
              <a:gd name="connsiteY2" fmla="*/ 0 h 1314450"/>
              <a:gd name="connsiteX0" fmla="*/ 0 w 1571625"/>
              <a:gd name="connsiteY0" fmla="*/ 1314450 h 1314450"/>
              <a:gd name="connsiteX1" fmla="*/ 600075 w 1571625"/>
              <a:gd name="connsiteY1" fmla="*/ 457200 h 1314450"/>
              <a:gd name="connsiteX2" fmla="*/ 1571625 w 1571625"/>
              <a:gd name="connsiteY2" fmla="*/ 0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1625" h="1314450">
                <a:moveTo>
                  <a:pt x="0" y="1314450"/>
                </a:moveTo>
                <a:cubicBezTo>
                  <a:pt x="26194" y="1052512"/>
                  <a:pt x="338138" y="676275"/>
                  <a:pt x="600075" y="457200"/>
                </a:cubicBezTo>
                <a:cubicBezTo>
                  <a:pt x="862012" y="238125"/>
                  <a:pt x="1073943" y="176212"/>
                  <a:pt x="1571625" y="0"/>
                </a:cubicBezTo>
              </a:path>
            </a:pathLst>
          </a:custGeom>
          <a:noFill/>
          <a:ln w="381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327275" y="2781300"/>
            <a:ext cx="608013" cy="4254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ts val="1300"/>
              </a:lnSpc>
              <a:defRPr/>
            </a:pPr>
            <a:r>
              <a:rPr lang="en-US" sz="1400" dirty="0">
                <a:latin typeface="+mj-lt"/>
                <a:ea typeface="MS PGothic" pitchFamily="34" charset="-128"/>
                <a:cs typeface="Calibri" pitchFamily="34" charset="0"/>
              </a:rPr>
              <a:t>query</a:t>
            </a:r>
            <a:br>
              <a:rPr lang="en-US" sz="1400" dirty="0">
                <a:latin typeface="+mj-lt"/>
                <a:ea typeface="MS PGothic" pitchFamily="34" charset="-128"/>
                <a:cs typeface="Calibri" pitchFamily="34" charset="0"/>
              </a:rPr>
            </a:br>
            <a:r>
              <a:rPr lang="en-US" sz="1400" dirty="0">
                <a:latin typeface="+mj-lt"/>
                <a:ea typeface="MS PGothic" pitchFamily="34" charset="-128"/>
                <a:cs typeface="Calibri" pitchFamily="34" charset="0"/>
              </a:rPr>
              <a:t>terms</a:t>
            </a:r>
            <a:endParaRPr lang="el-GR" sz="1400" dirty="0">
              <a:latin typeface="+mj-lt"/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52" name="Freeform 51"/>
          <p:cNvSpPr/>
          <p:nvPr/>
        </p:nvSpPr>
        <p:spPr>
          <a:xfrm rot="4940078">
            <a:off x="5396707" y="2361406"/>
            <a:ext cx="1131888" cy="1222375"/>
          </a:xfrm>
          <a:custGeom>
            <a:avLst/>
            <a:gdLst>
              <a:gd name="connsiteX0" fmla="*/ 0 w 1571625"/>
              <a:gd name="connsiteY0" fmla="*/ 1314450 h 1314450"/>
              <a:gd name="connsiteX1" fmla="*/ 314325 w 1571625"/>
              <a:gd name="connsiteY1" fmla="*/ 571500 h 1314450"/>
              <a:gd name="connsiteX2" fmla="*/ 1571625 w 1571625"/>
              <a:gd name="connsiteY2" fmla="*/ 0 h 1314450"/>
              <a:gd name="connsiteX0" fmla="*/ 0 w 1571625"/>
              <a:gd name="connsiteY0" fmla="*/ 1314450 h 1314450"/>
              <a:gd name="connsiteX1" fmla="*/ 428625 w 1571625"/>
              <a:gd name="connsiteY1" fmla="*/ 457200 h 1314450"/>
              <a:gd name="connsiteX2" fmla="*/ 1571625 w 1571625"/>
              <a:gd name="connsiteY2" fmla="*/ 0 h 1314450"/>
              <a:gd name="connsiteX0" fmla="*/ 0 w 1571625"/>
              <a:gd name="connsiteY0" fmla="*/ 1314450 h 1314450"/>
              <a:gd name="connsiteX1" fmla="*/ 600075 w 1571625"/>
              <a:gd name="connsiteY1" fmla="*/ 457200 h 1314450"/>
              <a:gd name="connsiteX2" fmla="*/ 1571625 w 1571625"/>
              <a:gd name="connsiteY2" fmla="*/ 0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1625" h="1314450">
                <a:moveTo>
                  <a:pt x="0" y="1314450"/>
                </a:moveTo>
                <a:cubicBezTo>
                  <a:pt x="26194" y="1052512"/>
                  <a:pt x="338138" y="676275"/>
                  <a:pt x="600075" y="457200"/>
                </a:cubicBezTo>
                <a:cubicBezTo>
                  <a:pt x="862012" y="238125"/>
                  <a:pt x="1073943" y="176212"/>
                  <a:pt x="1571625" y="0"/>
                </a:cubicBezTo>
              </a:path>
            </a:pathLst>
          </a:custGeom>
          <a:noFill/>
          <a:ln w="381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103813" y="2919413"/>
            <a:ext cx="1239837" cy="431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ts val="1300"/>
              </a:lnSpc>
              <a:defRPr/>
            </a:pPr>
            <a:r>
              <a:rPr lang="en-US" sz="1400" dirty="0">
                <a:latin typeface="+mj-lt"/>
                <a:ea typeface="MS PGothic" pitchFamily="34" charset="-128"/>
                <a:cs typeface="Calibri" pitchFamily="34" charset="0"/>
              </a:rPr>
              <a:t>(top-L) results </a:t>
            </a:r>
          </a:p>
          <a:p>
            <a:pPr algn="ctr">
              <a:lnSpc>
                <a:spcPts val="1300"/>
              </a:lnSpc>
              <a:defRPr/>
            </a:pPr>
            <a:r>
              <a:rPr lang="en-US" sz="1400" dirty="0">
                <a:latin typeface="+mj-lt"/>
                <a:ea typeface="MS PGothic" pitchFamily="34" charset="-128"/>
                <a:cs typeface="Calibri" pitchFamily="34" charset="0"/>
              </a:rPr>
              <a:t>(+ metadata)</a:t>
            </a:r>
            <a:endParaRPr lang="el-GR" sz="1400" dirty="0">
              <a:latin typeface="+mj-lt"/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6281738" y="3530600"/>
            <a:ext cx="1117600" cy="841375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ysClr val="windowText" lastClr="000000"/>
                </a:solidFill>
                <a:latin typeface="Calibri"/>
                <a:cs typeface="+mn-cs"/>
              </a:rPr>
              <a:t>Entity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ysClr val="windowText" lastClr="000000"/>
                </a:solidFill>
                <a:latin typeface="Calibri"/>
                <a:cs typeface="+mn-cs"/>
              </a:rPr>
              <a:t>Mining</a:t>
            </a:r>
          </a:p>
        </p:txBody>
      </p:sp>
      <p:sp>
        <p:nvSpPr>
          <p:cNvPr id="55" name="Freeform 54"/>
          <p:cNvSpPr/>
          <p:nvPr/>
        </p:nvSpPr>
        <p:spPr>
          <a:xfrm rot="9825650">
            <a:off x="6194425" y="4603750"/>
            <a:ext cx="723900" cy="628650"/>
          </a:xfrm>
          <a:custGeom>
            <a:avLst/>
            <a:gdLst>
              <a:gd name="connsiteX0" fmla="*/ 0 w 1571625"/>
              <a:gd name="connsiteY0" fmla="*/ 1314450 h 1314450"/>
              <a:gd name="connsiteX1" fmla="*/ 314325 w 1571625"/>
              <a:gd name="connsiteY1" fmla="*/ 571500 h 1314450"/>
              <a:gd name="connsiteX2" fmla="*/ 1571625 w 1571625"/>
              <a:gd name="connsiteY2" fmla="*/ 0 h 1314450"/>
              <a:gd name="connsiteX0" fmla="*/ 0 w 1571625"/>
              <a:gd name="connsiteY0" fmla="*/ 1314450 h 1314450"/>
              <a:gd name="connsiteX1" fmla="*/ 428625 w 1571625"/>
              <a:gd name="connsiteY1" fmla="*/ 457200 h 1314450"/>
              <a:gd name="connsiteX2" fmla="*/ 1571625 w 1571625"/>
              <a:gd name="connsiteY2" fmla="*/ 0 h 1314450"/>
              <a:gd name="connsiteX0" fmla="*/ 0 w 1571625"/>
              <a:gd name="connsiteY0" fmla="*/ 1314450 h 1314450"/>
              <a:gd name="connsiteX1" fmla="*/ 600075 w 1571625"/>
              <a:gd name="connsiteY1" fmla="*/ 457200 h 1314450"/>
              <a:gd name="connsiteX2" fmla="*/ 1571625 w 1571625"/>
              <a:gd name="connsiteY2" fmla="*/ 0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1625" h="1314450">
                <a:moveTo>
                  <a:pt x="0" y="1314450"/>
                </a:moveTo>
                <a:cubicBezTo>
                  <a:pt x="26194" y="1052512"/>
                  <a:pt x="338138" y="676275"/>
                  <a:pt x="600075" y="457200"/>
                </a:cubicBezTo>
                <a:cubicBezTo>
                  <a:pt x="862012" y="238125"/>
                  <a:pt x="1073943" y="176212"/>
                  <a:pt x="1571625" y="0"/>
                </a:cubicBezTo>
              </a:path>
            </a:pathLst>
          </a:custGeom>
          <a:noFill/>
          <a:ln w="381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5407025" y="5397500"/>
            <a:ext cx="1284288" cy="777875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ysClr val="windowText" lastClr="000000"/>
                </a:solidFill>
                <a:latin typeface="Calibri"/>
                <a:cs typeface="+mn-cs"/>
              </a:rPr>
              <a:t>Semantic Analysis </a:t>
            </a:r>
          </a:p>
        </p:txBody>
      </p:sp>
      <p:sp>
        <p:nvSpPr>
          <p:cNvPr id="57" name="Freeform 56"/>
          <p:cNvSpPr/>
          <p:nvPr/>
        </p:nvSpPr>
        <p:spPr>
          <a:xfrm rot="17339740">
            <a:off x="5019675" y="4873625"/>
            <a:ext cx="277813" cy="500063"/>
          </a:xfrm>
          <a:custGeom>
            <a:avLst/>
            <a:gdLst>
              <a:gd name="connsiteX0" fmla="*/ 0 w 1571625"/>
              <a:gd name="connsiteY0" fmla="*/ 1314450 h 1314450"/>
              <a:gd name="connsiteX1" fmla="*/ 314325 w 1571625"/>
              <a:gd name="connsiteY1" fmla="*/ 571500 h 1314450"/>
              <a:gd name="connsiteX2" fmla="*/ 1571625 w 1571625"/>
              <a:gd name="connsiteY2" fmla="*/ 0 h 1314450"/>
              <a:gd name="connsiteX0" fmla="*/ 0 w 1571625"/>
              <a:gd name="connsiteY0" fmla="*/ 1314450 h 1314450"/>
              <a:gd name="connsiteX1" fmla="*/ 428625 w 1571625"/>
              <a:gd name="connsiteY1" fmla="*/ 457200 h 1314450"/>
              <a:gd name="connsiteX2" fmla="*/ 1571625 w 1571625"/>
              <a:gd name="connsiteY2" fmla="*/ 0 h 1314450"/>
              <a:gd name="connsiteX0" fmla="*/ 0 w 1571625"/>
              <a:gd name="connsiteY0" fmla="*/ 1314450 h 1314450"/>
              <a:gd name="connsiteX1" fmla="*/ 600075 w 1571625"/>
              <a:gd name="connsiteY1" fmla="*/ 457200 h 1314450"/>
              <a:gd name="connsiteX2" fmla="*/ 1571625 w 1571625"/>
              <a:gd name="connsiteY2" fmla="*/ 0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1625" h="1314450">
                <a:moveTo>
                  <a:pt x="0" y="1314450"/>
                </a:moveTo>
                <a:cubicBezTo>
                  <a:pt x="26194" y="1052512"/>
                  <a:pt x="338138" y="676275"/>
                  <a:pt x="600075" y="457200"/>
                </a:cubicBezTo>
                <a:cubicBezTo>
                  <a:pt x="862012" y="238125"/>
                  <a:pt x="1073943" y="176212"/>
                  <a:pt x="1571625" y="0"/>
                </a:cubicBezTo>
              </a:path>
            </a:pathLst>
          </a:custGeom>
          <a:noFill/>
          <a:ln w="3175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headEnd type="none"/>
            <a:tailEnd type="arrow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1701800" y="5310188"/>
            <a:ext cx="2701925" cy="1204912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ysClr val="windowText" lastClr="000000"/>
                </a:solidFill>
                <a:latin typeface="Calibri"/>
                <a:cs typeface="+mn-cs"/>
              </a:rPr>
              <a:t>Visualization/Interaction</a:t>
            </a:r>
            <a:r>
              <a:rPr lang="en-US" kern="0" dirty="0">
                <a:solidFill>
                  <a:sysClr val="windowText" lastClr="000000"/>
                </a:solidFill>
                <a:latin typeface="Calibri"/>
                <a:cs typeface="+mn-cs"/>
              </a:rPr>
              <a:t> </a:t>
            </a:r>
            <a:br>
              <a:rPr lang="en-US" kern="0" dirty="0">
                <a:solidFill>
                  <a:sysClr val="windowText" lastClr="000000"/>
                </a:solidFill>
                <a:latin typeface="Calibri"/>
                <a:cs typeface="+mn-cs"/>
              </a:rPr>
            </a:br>
            <a:r>
              <a:rPr lang="en-US" sz="1600" i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  <a:cs typeface="+mn-cs"/>
              </a:rPr>
              <a:t>(faceted search, entity exploration, annotation, </a:t>
            </a:r>
            <a:br>
              <a:rPr lang="en-US" sz="1600" i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  <a:cs typeface="+mn-cs"/>
              </a:rPr>
            </a:br>
            <a:r>
              <a:rPr lang="en-US" sz="1600" i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  <a:cs typeface="+mn-cs"/>
              </a:rPr>
              <a:t>top-k graphs, etc.)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721475" y="4795838"/>
            <a:ext cx="151447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latin typeface="+mj-lt"/>
                <a:ea typeface="MS PGothic" pitchFamily="34" charset="-128"/>
                <a:cs typeface="Calibri" pitchFamily="34" charset="0"/>
              </a:rPr>
              <a:t>entities / contents</a:t>
            </a:r>
            <a:endParaRPr lang="el-GR" sz="1400" dirty="0">
              <a:latin typeface="+mj-lt"/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60" name="Freeform 59"/>
          <p:cNvSpPr/>
          <p:nvPr/>
        </p:nvSpPr>
        <p:spPr>
          <a:xfrm rot="13475127">
            <a:off x="4618038" y="5468938"/>
            <a:ext cx="549275" cy="546100"/>
          </a:xfrm>
          <a:custGeom>
            <a:avLst/>
            <a:gdLst>
              <a:gd name="connsiteX0" fmla="*/ 0 w 1571625"/>
              <a:gd name="connsiteY0" fmla="*/ 1314450 h 1314450"/>
              <a:gd name="connsiteX1" fmla="*/ 314325 w 1571625"/>
              <a:gd name="connsiteY1" fmla="*/ 571500 h 1314450"/>
              <a:gd name="connsiteX2" fmla="*/ 1571625 w 1571625"/>
              <a:gd name="connsiteY2" fmla="*/ 0 h 1314450"/>
              <a:gd name="connsiteX0" fmla="*/ 0 w 1571625"/>
              <a:gd name="connsiteY0" fmla="*/ 1314450 h 1314450"/>
              <a:gd name="connsiteX1" fmla="*/ 428625 w 1571625"/>
              <a:gd name="connsiteY1" fmla="*/ 457200 h 1314450"/>
              <a:gd name="connsiteX2" fmla="*/ 1571625 w 1571625"/>
              <a:gd name="connsiteY2" fmla="*/ 0 h 1314450"/>
              <a:gd name="connsiteX0" fmla="*/ 0 w 1571625"/>
              <a:gd name="connsiteY0" fmla="*/ 1314450 h 1314450"/>
              <a:gd name="connsiteX1" fmla="*/ 600075 w 1571625"/>
              <a:gd name="connsiteY1" fmla="*/ 457200 h 1314450"/>
              <a:gd name="connsiteX2" fmla="*/ 1571625 w 1571625"/>
              <a:gd name="connsiteY2" fmla="*/ 0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1625" h="1314450">
                <a:moveTo>
                  <a:pt x="0" y="1314450"/>
                </a:moveTo>
                <a:cubicBezTo>
                  <a:pt x="26194" y="1052512"/>
                  <a:pt x="338138" y="676275"/>
                  <a:pt x="600075" y="457200"/>
                </a:cubicBezTo>
                <a:cubicBezTo>
                  <a:pt x="862012" y="238125"/>
                  <a:pt x="1073943" y="176212"/>
                  <a:pt x="1571625" y="0"/>
                </a:cubicBezTo>
              </a:path>
            </a:pathLst>
          </a:custGeom>
          <a:noFill/>
          <a:ln w="381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460875" y="5883275"/>
            <a:ext cx="900113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>
                <a:latin typeface="+mj-lt"/>
                <a:ea typeface="MS PGothic" pitchFamily="34" charset="-128"/>
                <a:cs typeface="Calibri" pitchFamily="34" charset="0"/>
              </a:rPr>
              <a:t>semantic</a:t>
            </a:r>
            <a:br>
              <a:rPr lang="en-US" sz="1400" dirty="0">
                <a:latin typeface="+mj-lt"/>
                <a:ea typeface="MS PGothic" pitchFamily="34" charset="-128"/>
                <a:cs typeface="Calibri" pitchFamily="34" charset="0"/>
              </a:rPr>
            </a:br>
            <a:r>
              <a:rPr lang="en-US" sz="1400" dirty="0">
                <a:latin typeface="+mj-lt"/>
                <a:ea typeface="MS PGothic" pitchFamily="34" charset="-128"/>
                <a:cs typeface="Calibri" pitchFamily="34" charset="0"/>
              </a:rPr>
              <a:t>data</a:t>
            </a:r>
            <a:endParaRPr lang="el-GR" sz="1400" dirty="0">
              <a:latin typeface="+mj-lt"/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62" name="Freeform 61"/>
          <p:cNvSpPr/>
          <p:nvPr/>
        </p:nvSpPr>
        <p:spPr>
          <a:xfrm rot="3299113">
            <a:off x="5688807" y="3601243"/>
            <a:ext cx="374650" cy="569913"/>
          </a:xfrm>
          <a:custGeom>
            <a:avLst/>
            <a:gdLst>
              <a:gd name="connsiteX0" fmla="*/ 0 w 1571625"/>
              <a:gd name="connsiteY0" fmla="*/ 1314450 h 1314450"/>
              <a:gd name="connsiteX1" fmla="*/ 314325 w 1571625"/>
              <a:gd name="connsiteY1" fmla="*/ 571500 h 1314450"/>
              <a:gd name="connsiteX2" fmla="*/ 1571625 w 1571625"/>
              <a:gd name="connsiteY2" fmla="*/ 0 h 1314450"/>
              <a:gd name="connsiteX0" fmla="*/ 0 w 1571625"/>
              <a:gd name="connsiteY0" fmla="*/ 1314450 h 1314450"/>
              <a:gd name="connsiteX1" fmla="*/ 428625 w 1571625"/>
              <a:gd name="connsiteY1" fmla="*/ 457200 h 1314450"/>
              <a:gd name="connsiteX2" fmla="*/ 1571625 w 1571625"/>
              <a:gd name="connsiteY2" fmla="*/ 0 h 1314450"/>
              <a:gd name="connsiteX0" fmla="*/ 0 w 1571625"/>
              <a:gd name="connsiteY0" fmla="*/ 1314450 h 1314450"/>
              <a:gd name="connsiteX1" fmla="*/ 600075 w 1571625"/>
              <a:gd name="connsiteY1" fmla="*/ 457200 h 1314450"/>
              <a:gd name="connsiteX2" fmla="*/ 1571625 w 1571625"/>
              <a:gd name="connsiteY2" fmla="*/ 0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1625" h="1314450">
                <a:moveTo>
                  <a:pt x="0" y="1314450"/>
                </a:moveTo>
                <a:cubicBezTo>
                  <a:pt x="26194" y="1052512"/>
                  <a:pt x="338138" y="676275"/>
                  <a:pt x="600075" y="457200"/>
                </a:cubicBezTo>
                <a:cubicBezTo>
                  <a:pt x="862012" y="238125"/>
                  <a:pt x="1073943" y="176212"/>
                  <a:pt x="1571625" y="0"/>
                </a:cubicBezTo>
              </a:path>
            </a:pathLst>
          </a:custGeom>
          <a:noFill/>
          <a:ln w="3175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headEnd type="arrow"/>
            <a:tailEnd type="none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63" name="Freeform 62"/>
          <p:cNvSpPr/>
          <p:nvPr/>
        </p:nvSpPr>
        <p:spPr>
          <a:xfrm rot="18556128">
            <a:off x="6519070" y="6015831"/>
            <a:ext cx="379412" cy="288925"/>
          </a:xfrm>
          <a:custGeom>
            <a:avLst/>
            <a:gdLst>
              <a:gd name="connsiteX0" fmla="*/ 37386 w 304121"/>
              <a:gd name="connsiteY0" fmla="*/ 0 h 216126"/>
              <a:gd name="connsiteX1" fmla="*/ 5636 w 304121"/>
              <a:gd name="connsiteY1" fmla="*/ 133350 h 216126"/>
              <a:gd name="connsiteX2" fmla="*/ 138986 w 304121"/>
              <a:gd name="connsiteY2" fmla="*/ 215900 h 216126"/>
              <a:gd name="connsiteX3" fmla="*/ 291386 w 304121"/>
              <a:gd name="connsiteY3" fmla="*/ 152400 h 216126"/>
              <a:gd name="connsiteX4" fmla="*/ 285036 w 304121"/>
              <a:gd name="connsiteY4" fmla="*/ 0 h 216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121" h="216126">
                <a:moveTo>
                  <a:pt x="37386" y="0"/>
                </a:moveTo>
                <a:cubicBezTo>
                  <a:pt x="13044" y="48683"/>
                  <a:pt x="-11297" y="97367"/>
                  <a:pt x="5636" y="133350"/>
                </a:cubicBezTo>
                <a:cubicBezTo>
                  <a:pt x="22569" y="169333"/>
                  <a:pt x="91361" y="212725"/>
                  <a:pt x="138986" y="215900"/>
                </a:cubicBezTo>
                <a:cubicBezTo>
                  <a:pt x="186611" y="219075"/>
                  <a:pt x="267044" y="188383"/>
                  <a:pt x="291386" y="152400"/>
                </a:cubicBezTo>
                <a:cubicBezTo>
                  <a:pt x="315728" y="116417"/>
                  <a:pt x="300382" y="58208"/>
                  <a:pt x="285036" y="0"/>
                </a:cubicBezTo>
              </a:path>
            </a:pathLst>
          </a:custGeom>
          <a:noFill/>
          <a:ln w="3175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tailEnd type="arrow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64" name="Freeform 63"/>
          <p:cNvSpPr/>
          <p:nvPr/>
        </p:nvSpPr>
        <p:spPr>
          <a:xfrm rot="227984">
            <a:off x="2738438" y="4702175"/>
            <a:ext cx="277812" cy="463550"/>
          </a:xfrm>
          <a:custGeom>
            <a:avLst/>
            <a:gdLst>
              <a:gd name="connsiteX0" fmla="*/ 0 w 1571625"/>
              <a:gd name="connsiteY0" fmla="*/ 1314450 h 1314450"/>
              <a:gd name="connsiteX1" fmla="*/ 314325 w 1571625"/>
              <a:gd name="connsiteY1" fmla="*/ 571500 h 1314450"/>
              <a:gd name="connsiteX2" fmla="*/ 1571625 w 1571625"/>
              <a:gd name="connsiteY2" fmla="*/ 0 h 1314450"/>
              <a:gd name="connsiteX0" fmla="*/ 0 w 1571625"/>
              <a:gd name="connsiteY0" fmla="*/ 1314450 h 1314450"/>
              <a:gd name="connsiteX1" fmla="*/ 428625 w 1571625"/>
              <a:gd name="connsiteY1" fmla="*/ 457200 h 1314450"/>
              <a:gd name="connsiteX2" fmla="*/ 1571625 w 1571625"/>
              <a:gd name="connsiteY2" fmla="*/ 0 h 1314450"/>
              <a:gd name="connsiteX0" fmla="*/ 0 w 1571625"/>
              <a:gd name="connsiteY0" fmla="*/ 1314450 h 1314450"/>
              <a:gd name="connsiteX1" fmla="*/ 600075 w 1571625"/>
              <a:gd name="connsiteY1" fmla="*/ 457200 h 1314450"/>
              <a:gd name="connsiteX2" fmla="*/ 1571625 w 1571625"/>
              <a:gd name="connsiteY2" fmla="*/ 0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1625" h="1314450">
                <a:moveTo>
                  <a:pt x="0" y="1314450"/>
                </a:moveTo>
                <a:cubicBezTo>
                  <a:pt x="26194" y="1052512"/>
                  <a:pt x="338138" y="676275"/>
                  <a:pt x="600075" y="457200"/>
                </a:cubicBezTo>
                <a:cubicBezTo>
                  <a:pt x="862012" y="238125"/>
                  <a:pt x="1073943" y="176212"/>
                  <a:pt x="1571625" y="0"/>
                </a:cubicBezTo>
              </a:path>
            </a:pathLst>
          </a:custGeom>
          <a:noFill/>
          <a:ln w="3175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headEnd type="none"/>
            <a:tailEnd type="arrow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65" name="Freeform 64"/>
          <p:cNvSpPr/>
          <p:nvPr/>
        </p:nvSpPr>
        <p:spPr>
          <a:xfrm rot="19882572">
            <a:off x="1744663" y="4449763"/>
            <a:ext cx="292100" cy="658812"/>
          </a:xfrm>
          <a:custGeom>
            <a:avLst/>
            <a:gdLst>
              <a:gd name="connsiteX0" fmla="*/ 0 w 1571625"/>
              <a:gd name="connsiteY0" fmla="*/ 1314450 h 1314450"/>
              <a:gd name="connsiteX1" fmla="*/ 314325 w 1571625"/>
              <a:gd name="connsiteY1" fmla="*/ 571500 h 1314450"/>
              <a:gd name="connsiteX2" fmla="*/ 1571625 w 1571625"/>
              <a:gd name="connsiteY2" fmla="*/ 0 h 1314450"/>
              <a:gd name="connsiteX0" fmla="*/ 0 w 1571625"/>
              <a:gd name="connsiteY0" fmla="*/ 1314450 h 1314450"/>
              <a:gd name="connsiteX1" fmla="*/ 428625 w 1571625"/>
              <a:gd name="connsiteY1" fmla="*/ 457200 h 1314450"/>
              <a:gd name="connsiteX2" fmla="*/ 1571625 w 1571625"/>
              <a:gd name="connsiteY2" fmla="*/ 0 h 1314450"/>
              <a:gd name="connsiteX0" fmla="*/ 0 w 1571625"/>
              <a:gd name="connsiteY0" fmla="*/ 1314450 h 1314450"/>
              <a:gd name="connsiteX1" fmla="*/ 600075 w 1571625"/>
              <a:gd name="connsiteY1" fmla="*/ 457200 h 1314450"/>
              <a:gd name="connsiteX2" fmla="*/ 1571625 w 1571625"/>
              <a:gd name="connsiteY2" fmla="*/ 0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1625" h="1314450">
                <a:moveTo>
                  <a:pt x="0" y="1314450"/>
                </a:moveTo>
                <a:cubicBezTo>
                  <a:pt x="26194" y="1052512"/>
                  <a:pt x="338138" y="676275"/>
                  <a:pt x="600075" y="457200"/>
                </a:cubicBezTo>
                <a:cubicBezTo>
                  <a:pt x="862012" y="238125"/>
                  <a:pt x="1073943" y="176212"/>
                  <a:pt x="1571625" y="0"/>
                </a:cubicBezTo>
              </a:path>
            </a:pathLst>
          </a:custGeom>
          <a:noFill/>
          <a:ln w="38100" cap="flat" cmpd="sng" algn="ctr">
            <a:solidFill>
              <a:sysClr val="windowText" lastClr="000000"/>
            </a:solidFill>
            <a:prstDash val="solid"/>
            <a:headEnd type="arrow"/>
            <a:tailEnd type="none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66" name="Freeform 65"/>
          <p:cNvSpPr/>
          <p:nvPr/>
        </p:nvSpPr>
        <p:spPr>
          <a:xfrm rot="13917707">
            <a:off x="5704682" y="3794919"/>
            <a:ext cx="417512" cy="577850"/>
          </a:xfrm>
          <a:custGeom>
            <a:avLst/>
            <a:gdLst>
              <a:gd name="connsiteX0" fmla="*/ 0 w 1571625"/>
              <a:gd name="connsiteY0" fmla="*/ 1314450 h 1314450"/>
              <a:gd name="connsiteX1" fmla="*/ 314325 w 1571625"/>
              <a:gd name="connsiteY1" fmla="*/ 571500 h 1314450"/>
              <a:gd name="connsiteX2" fmla="*/ 1571625 w 1571625"/>
              <a:gd name="connsiteY2" fmla="*/ 0 h 1314450"/>
              <a:gd name="connsiteX0" fmla="*/ 0 w 1571625"/>
              <a:gd name="connsiteY0" fmla="*/ 1314450 h 1314450"/>
              <a:gd name="connsiteX1" fmla="*/ 428625 w 1571625"/>
              <a:gd name="connsiteY1" fmla="*/ 457200 h 1314450"/>
              <a:gd name="connsiteX2" fmla="*/ 1571625 w 1571625"/>
              <a:gd name="connsiteY2" fmla="*/ 0 h 1314450"/>
              <a:gd name="connsiteX0" fmla="*/ 0 w 1571625"/>
              <a:gd name="connsiteY0" fmla="*/ 1314450 h 1314450"/>
              <a:gd name="connsiteX1" fmla="*/ 600075 w 1571625"/>
              <a:gd name="connsiteY1" fmla="*/ 457200 h 1314450"/>
              <a:gd name="connsiteX2" fmla="*/ 1571625 w 1571625"/>
              <a:gd name="connsiteY2" fmla="*/ 0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1625" h="1314450">
                <a:moveTo>
                  <a:pt x="0" y="1314450"/>
                </a:moveTo>
                <a:cubicBezTo>
                  <a:pt x="26194" y="1052512"/>
                  <a:pt x="338138" y="676275"/>
                  <a:pt x="600075" y="457200"/>
                </a:cubicBezTo>
                <a:cubicBezTo>
                  <a:pt x="862012" y="238125"/>
                  <a:pt x="1073943" y="176212"/>
                  <a:pt x="1571625" y="0"/>
                </a:cubicBezTo>
              </a:path>
            </a:pathLst>
          </a:custGeom>
          <a:noFill/>
          <a:ln w="3175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headEnd type="arrow"/>
            <a:tailEnd type="none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67" name="Freeform 66"/>
          <p:cNvSpPr/>
          <p:nvPr/>
        </p:nvSpPr>
        <p:spPr>
          <a:xfrm rot="6614496">
            <a:off x="5200651" y="4805362"/>
            <a:ext cx="277812" cy="500063"/>
          </a:xfrm>
          <a:custGeom>
            <a:avLst/>
            <a:gdLst>
              <a:gd name="connsiteX0" fmla="*/ 0 w 1571625"/>
              <a:gd name="connsiteY0" fmla="*/ 1314450 h 1314450"/>
              <a:gd name="connsiteX1" fmla="*/ 314325 w 1571625"/>
              <a:gd name="connsiteY1" fmla="*/ 571500 h 1314450"/>
              <a:gd name="connsiteX2" fmla="*/ 1571625 w 1571625"/>
              <a:gd name="connsiteY2" fmla="*/ 0 h 1314450"/>
              <a:gd name="connsiteX0" fmla="*/ 0 w 1571625"/>
              <a:gd name="connsiteY0" fmla="*/ 1314450 h 1314450"/>
              <a:gd name="connsiteX1" fmla="*/ 428625 w 1571625"/>
              <a:gd name="connsiteY1" fmla="*/ 457200 h 1314450"/>
              <a:gd name="connsiteX2" fmla="*/ 1571625 w 1571625"/>
              <a:gd name="connsiteY2" fmla="*/ 0 h 1314450"/>
              <a:gd name="connsiteX0" fmla="*/ 0 w 1571625"/>
              <a:gd name="connsiteY0" fmla="*/ 1314450 h 1314450"/>
              <a:gd name="connsiteX1" fmla="*/ 600075 w 1571625"/>
              <a:gd name="connsiteY1" fmla="*/ 457200 h 1314450"/>
              <a:gd name="connsiteX2" fmla="*/ 1571625 w 1571625"/>
              <a:gd name="connsiteY2" fmla="*/ 0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1625" h="1314450">
                <a:moveTo>
                  <a:pt x="0" y="1314450"/>
                </a:moveTo>
                <a:cubicBezTo>
                  <a:pt x="26194" y="1052512"/>
                  <a:pt x="338138" y="676275"/>
                  <a:pt x="600075" y="457200"/>
                </a:cubicBezTo>
                <a:cubicBezTo>
                  <a:pt x="862012" y="238125"/>
                  <a:pt x="1073943" y="176212"/>
                  <a:pt x="1571625" y="0"/>
                </a:cubicBezTo>
              </a:path>
            </a:pathLst>
          </a:custGeom>
          <a:noFill/>
          <a:ln w="3175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headEnd type="none"/>
            <a:tailEnd type="arrow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68" name="Freeform 67"/>
          <p:cNvSpPr/>
          <p:nvPr/>
        </p:nvSpPr>
        <p:spPr>
          <a:xfrm rot="10710786">
            <a:off x="2855913" y="4830763"/>
            <a:ext cx="277812" cy="384175"/>
          </a:xfrm>
          <a:custGeom>
            <a:avLst/>
            <a:gdLst>
              <a:gd name="connsiteX0" fmla="*/ 0 w 1571625"/>
              <a:gd name="connsiteY0" fmla="*/ 1314450 h 1314450"/>
              <a:gd name="connsiteX1" fmla="*/ 314325 w 1571625"/>
              <a:gd name="connsiteY1" fmla="*/ 571500 h 1314450"/>
              <a:gd name="connsiteX2" fmla="*/ 1571625 w 1571625"/>
              <a:gd name="connsiteY2" fmla="*/ 0 h 1314450"/>
              <a:gd name="connsiteX0" fmla="*/ 0 w 1571625"/>
              <a:gd name="connsiteY0" fmla="*/ 1314450 h 1314450"/>
              <a:gd name="connsiteX1" fmla="*/ 428625 w 1571625"/>
              <a:gd name="connsiteY1" fmla="*/ 457200 h 1314450"/>
              <a:gd name="connsiteX2" fmla="*/ 1571625 w 1571625"/>
              <a:gd name="connsiteY2" fmla="*/ 0 h 1314450"/>
              <a:gd name="connsiteX0" fmla="*/ 0 w 1571625"/>
              <a:gd name="connsiteY0" fmla="*/ 1314450 h 1314450"/>
              <a:gd name="connsiteX1" fmla="*/ 600075 w 1571625"/>
              <a:gd name="connsiteY1" fmla="*/ 457200 h 1314450"/>
              <a:gd name="connsiteX2" fmla="*/ 1571625 w 1571625"/>
              <a:gd name="connsiteY2" fmla="*/ 0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1625" h="1314450">
                <a:moveTo>
                  <a:pt x="0" y="1314450"/>
                </a:moveTo>
                <a:cubicBezTo>
                  <a:pt x="26194" y="1052512"/>
                  <a:pt x="338138" y="676275"/>
                  <a:pt x="600075" y="457200"/>
                </a:cubicBezTo>
                <a:cubicBezTo>
                  <a:pt x="862012" y="238125"/>
                  <a:pt x="1073943" y="176212"/>
                  <a:pt x="1571625" y="0"/>
                </a:cubicBezTo>
              </a:path>
            </a:pathLst>
          </a:custGeom>
          <a:noFill/>
          <a:ln w="3175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headEnd type="none"/>
            <a:tailEnd type="arrow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69" name="Freeform 68"/>
          <p:cNvSpPr/>
          <p:nvPr/>
        </p:nvSpPr>
        <p:spPr>
          <a:xfrm rot="9302886">
            <a:off x="1924050" y="4403725"/>
            <a:ext cx="292100" cy="657225"/>
          </a:xfrm>
          <a:custGeom>
            <a:avLst/>
            <a:gdLst>
              <a:gd name="connsiteX0" fmla="*/ 0 w 1571625"/>
              <a:gd name="connsiteY0" fmla="*/ 1314450 h 1314450"/>
              <a:gd name="connsiteX1" fmla="*/ 314325 w 1571625"/>
              <a:gd name="connsiteY1" fmla="*/ 571500 h 1314450"/>
              <a:gd name="connsiteX2" fmla="*/ 1571625 w 1571625"/>
              <a:gd name="connsiteY2" fmla="*/ 0 h 1314450"/>
              <a:gd name="connsiteX0" fmla="*/ 0 w 1571625"/>
              <a:gd name="connsiteY0" fmla="*/ 1314450 h 1314450"/>
              <a:gd name="connsiteX1" fmla="*/ 428625 w 1571625"/>
              <a:gd name="connsiteY1" fmla="*/ 457200 h 1314450"/>
              <a:gd name="connsiteX2" fmla="*/ 1571625 w 1571625"/>
              <a:gd name="connsiteY2" fmla="*/ 0 h 1314450"/>
              <a:gd name="connsiteX0" fmla="*/ 0 w 1571625"/>
              <a:gd name="connsiteY0" fmla="*/ 1314450 h 1314450"/>
              <a:gd name="connsiteX1" fmla="*/ 600075 w 1571625"/>
              <a:gd name="connsiteY1" fmla="*/ 457200 h 1314450"/>
              <a:gd name="connsiteX2" fmla="*/ 1571625 w 1571625"/>
              <a:gd name="connsiteY2" fmla="*/ 0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1625" h="1314450">
                <a:moveTo>
                  <a:pt x="0" y="1314450"/>
                </a:moveTo>
                <a:cubicBezTo>
                  <a:pt x="26194" y="1052512"/>
                  <a:pt x="338138" y="676275"/>
                  <a:pt x="600075" y="457200"/>
                </a:cubicBezTo>
                <a:cubicBezTo>
                  <a:pt x="862012" y="238125"/>
                  <a:pt x="1073943" y="176212"/>
                  <a:pt x="1571625" y="0"/>
                </a:cubicBezTo>
              </a:path>
            </a:pathLst>
          </a:custGeom>
          <a:noFill/>
          <a:ln w="38100" cap="flat" cmpd="sng" algn="ctr">
            <a:solidFill>
              <a:sysClr val="windowText" lastClr="000000"/>
            </a:solidFill>
            <a:prstDash val="solid"/>
            <a:headEnd type="arrow"/>
            <a:tailEnd type="none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grpSp>
        <p:nvGrpSpPr>
          <p:cNvPr id="70" name="Group 69"/>
          <p:cNvGrpSpPr>
            <a:grpSpLocks/>
          </p:cNvGrpSpPr>
          <p:nvPr/>
        </p:nvGrpSpPr>
        <p:grpSpPr bwMode="auto">
          <a:xfrm>
            <a:off x="3046413" y="2033588"/>
            <a:ext cx="2135187" cy="874712"/>
            <a:chOff x="2646483" y="1600200"/>
            <a:chExt cx="1582617" cy="647700"/>
          </a:xfrm>
        </p:grpSpPr>
        <p:pic>
          <p:nvPicPr>
            <p:cNvPr id="65574" name="Picture 2" descr="C:\Users\Pavlos\Desktop\opensearch_logo.gif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31529" y="1909510"/>
              <a:ext cx="1232535" cy="3088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575" name="Picture 3" descr="C:\Users\Pavlos\Desktop\images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329797" y="1695776"/>
              <a:ext cx="462759" cy="167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" name="Rounded Rectangle 71"/>
            <p:cNvSpPr/>
            <p:nvPr/>
          </p:nvSpPr>
          <p:spPr>
            <a:xfrm>
              <a:off x="2646483" y="1600200"/>
              <a:ext cx="1582617" cy="647700"/>
            </a:xfrm>
            <a:prstGeom prst="roundRect">
              <a:avLst>
                <a:gd name="adj" fmla="val 6946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i="1" dirty="0">
                <a:solidFill>
                  <a:schemeClr val="tx1"/>
                </a:solidFill>
              </a:endParaRPr>
            </a:p>
          </p:txBody>
        </p:sp>
        <p:pic>
          <p:nvPicPr>
            <p:cNvPr id="65577" name="Picture 4" descr="C:\Users\Pavlos\Desktop\bing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829081" y="1666672"/>
              <a:ext cx="390649" cy="219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5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57563" y="812800"/>
            <a:ext cx="1560512" cy="1081088"/>
          </a:xfrm>
          <a:prstGeom prst="rect">
            <a:avLst/>
          </a:prstGeom>
          <a:noFill/>
          <a:ln w="3175">
            <a:solidFill>
              <a:srgbClr val="121C48"/>
            </a:solidFill>
            <a:miter lim="800000"/>
            <a:headEnd/>
            <a:tailEnd/>
          </a:ln>
        </p:spPr>
      </p:pic>
      <p:sp>
        <p:nvSpPr>
          <p:cNvPr id="76" name="Freeform 75"/>
          <p:cNvSpPr/>
          <p:nvPr/>
        </p:nvSpPr>
        <p:spPr>
          <a:xfrm rot="981377">
            <a:off x="2276475" y="1174750"/>
            <a:ext cx="738188" cy="2109788"/>
          </a:xfrm>
          <a:custGeom>
            <a:avLst/>
            <a:gdLst>
              <a:gd name="connsiteX0" fmla="*/ 0 w 1571625"/>
              <a:gd name="connsiteY0" fmla="*/ 1314450 h 1314450"/>
              <a:gd name="connsiteX1" fmla="*/ 314325 w 1571625"/>
              <a:gd name="connsiteY1" fmla="*/ 571500 h 1314450"/>
              <a:gd name="connsiteX2" fmla="*/ 1571625 w 1571625"/>
              <a:gd name="connsiteY2" fmla="*/ 0 h 1314450"/>
              <a:gd name="connsiteX0" fmla="*/ 0 w 1571625"/>
              <a:gd name="connsiteY0" fmla="*/ 1314450 h 1314450"/>
              <a:gd name="connsiteX1" fmla="*/ 428625 w 1571625"/>
              <a:gd name="connsiteY1" fmla="*/ 457200 h 1314450"/>
              <a:gd name="connsiteX2" fmla="*/ 1571625 w 1571625"/>
              <a:gd name="connsiteY2" fmla="*/ 0 h 1314450"/>
              <a:gd name="connsiteX0" fmla="*/ 0 w 1571625"/>
              <a:gd name="connsiteY0" fmla="*/ 1314450 h 1314450"/>
              <a:gd name="connsiteX1" fmla="*/ 600075 w 1571625"/>
              <a:gd name="connsiteY1" fmla="*/ 457200 h 1314450"/>
              <a:gd name="connsiteX2" fmla="*/ 1571625 w 1571625"/>
              <a:gd name="connsiteY2" fmla="*/ 0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1625" h="1314450">
                <a:moveTo>
                  <a:pt x="0" y="1314450"/>
                </a:moveTo>
                <a:cubicBezTo>
                  <a:pt x="26194" y="1052512"/>
                  <a:pt x="338138" y="676275"/>
                  <a:pt x="600075" y="457200"/>
                </a:cubicBezTo>
                <a:cubicBezTo>
                  <a:pt x="862012" y="238125"/>
                  <a:pt x="1073943" y="176212"/>
                  <a:pt x="1571625" y="0"/>
                </a:cubicBezTo>
              </a:path>
            </a:pathLst>
          </a:custGeom>
          <a:noFill/>
          <a:ln w="381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800225" y="1471613"/>
            <a:ext cx="85090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ts val="1200"/>
              </a:lnSpc>
              <a:defRPr/>
            </a:pPr>
            <a:r>
              <a:rPr lang="en-US" sz="1400" dirty="0">
                <a:latin typeface="+mj-lt"/>
                <a:ea typeface="MS PGothic" pitchFamily="34" charset="-128"/>
                <a:cs typeface="Calibri" pitchFamily="34" charset="0"/>
              </a:rPr>
              <a:t>web</a:t>
            </a:r>
            <a:br>
              <a:rPr lang="en-US" sz="1400" dirty="0">
                <a:latin typeface="+mj-lt"/>
                <a:ea typeface="MS PGothic" pitchFamily="34" charset="-128"/>
                <a:cs typeface="Calibri" pitchFamily="34" charset="0"/>
              </a:rPr>
            </a:br>
            <a:r>
              <a:rPr lang="en-US" sz="1400" dirty="0">
                <a:latin typeface="+mj-lt"/>
                <a:ea typeface="MS PGothic" pitchFamily="34" charset="-128"/>
                <a:cs typeface="Calibri" pitchFamily="34" charset="0"/>
              </a:rPr>
              <a:t>browsing</a:t>
            </a:r>
            <a:endParaRPr lang="el-GR" sz="1400" dirty="0">
              <a:latin typeface="+mj-lt"/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78" name="Freeform 77"/>
          <p:cNvSpPr/>
          <p:nvPr/>
        </p:nvSpPr>
        <p:spPr>
          <a:xfrm rot="4940078">
            <a:off x="4795837" y="1557338"/>
            <a:ext cx="2416175" cy="1670050"/>
          </a:xfrm>
          <a:custGeom>
            <a:avLst/>
            <a:gdLst>
              <a:gd name="connsiteX0" fmla="*/ 0 w 1571625"/>
              <a:gd name="connsiteY0" fmla="*/ 1314450 h 1314450"/>
              <a:gd name="connsiteX1" fmla="*/ 314325 w 1571625"/>
              <a:gd name="connsiteY1" fmla="*/ 571500 h 1314450"/>
              <a:gd name="connsiteX2" fmla="*/ 1571625 w 1571625"/>
              <a:gd name="connsiteY2" fmla="*/ 0 h 1314450"/>
              <a:gd name="connsiteX0" fmla="*/ 0 w 1571625"/>
              <a:gd name="connsiteY0" fmla="*/ 1314450 h 1314450"/>
              <a:gd name="connsiteX1" fmla="*/ 428625 w 1571625"/>
              <a:gd name="connsiteY1" fmla="*/ 457200 h 1314450"/>
              <a:gd name="connsiteX2" fmla="*/ 1571625 w 1571625"/>
              <a:gd name="connsiteY2" fmla="*/ 0 h 1314450"/>
              <a:gd name="connsiteX0" fmla="*/ 0 w 1571625"/>
              <a:gd name="connsiteY0" fmla="*/ 1314450 h 1314450"/>
              <a:gd name="connsiteX1" fmla="*/ 600075 w 1571625"/>
              <a:gd name="connsiteY1" fmla="*/ 457200 h 1314450"/>
              <a:gd name="connsiteX2" fmla="*/ 1571625 w 1571625"/>
              <a:gd name="connsiteY2" fmla="*/ 0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1625" h="1314450">
                <a:moveTo>
                  <a:pt x="0" y="1314450"/>
                </a:moveTo>
                <a:cubicBezTo>
                  <a:pt x="26194" y="1052512"/>
                  <a:pt x="338138" y="676275"/>
                  <a:pt x="600075" y="457200"/>
                </a:cubicBezTo>
                <a:cubicBezTo>
                  <a:pt x="862012" y="238125"/>
                  <a:pt x="1073943" y="176212"/>
                  <a:pt x="1571625" y="0"/>
                </a:cubicBezTo>
              </a:path>
            </a:pathLst>
          </a:custGeom>
          <a:noFill/>
          <a:ln w="381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291263" y="1871663"/>
            <a:ext cx="819150" cy="265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ts val="1300"/>
              </a:lnSpc>
              <a:defRPr/>
            </a:pPr>
            <a:r>
              <a:rPr lang="en-US" sz="1400" dirty="0">
                <a:latin typeface="+mj-lt"/>
                <a:ea typeface="MS PGothic" pitchFamily="34" charset="-128"/>
                <a:cs typeface="Calibri" pitchFamily="34" charset="0"/>
              </a:rPr>
              <a:t>contents</a:t>
            </a:r>
            <a:endParaRPr lang="el-GR" sz="1400" dirty="0">
              <a:latin typeface="+mj-lt"/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878638" y="5570538"/>
            <a:ext cx="1789112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88900" indent="-88900">
              <a:buFont typeface="Arial" pitchFamily="34" charset="0"/>
              <a:buChar char="•"/>
              <a:defRPr/>
            </a:pPr>
            <a:r>
              <a:rPr lang="en-US" sz="1400" dirty="0">
                <a:latin typeface="+mj-lt"/>
                <a:ea typeface="MS PGothic" pitchFamily="34" charset="-128"/>
                <a:cs typeface="Calibri" pitchFamily="34" charset="0"/>
              </a:rPr>
              <a:t>Grouping,</a:t>
            </a:r>
          </a:p>
          <a:p>
            <a:pPr marL="88900" indent="-88900">
              <a:buFont typeface="Arial" pitchFamily="34" charset="0"/>
              <a:buChar char="•"/>
              <a:defRPr/>
            </a:pPr>
            <a:r>
              <a:rPr lang="en-US" sz="1400" dirty="0">
                <a:latin typeface="+mj-lt"/>
                <a:ea typeface="MS PGothic" pitchFamily="34" charset="-128"/>
                <a:cs typeface="Calibri" pitchFamily="34" charset="0"/>
              </a:rPr>
              <a:t>Ranking </a:t>
            </a:r>
          </a:p>
          <a:p>
            <a:pPr marL="88900" indent="-88900">
              <a:buFont typeface="Arial" pitchFamily="34" charset="0"/>
              <a:buChar char="•"/>
              <a:defRPr/>
            </a:pPr>
            <a:r>
              <a:rPr lang="en-US" sz="1400" dirty="0">
                <a:latin typeface="+mj-lt"/>
                <a:ea typeface="MS PGothic" pitchFamily="34" charset="-128"/>
                <a:cs typeface="Calibri" pitchFamily="34" charset="0"/>
              </a:rPr>
              <a:t>Retrieving more </a:t>
            </a:r>
            <a:br>
              <a:rPr lang="en-US" sz="1400" dirty="0">
                <a:latin typeface="+mj-lt"/>
                <a:ea typeface="MS PGothic" pitchFamily="34" charset="-128"/>
                <a:cs typeface="Calibri" pitchFamily="34" charset="0"/>
              </a:rPr>
            </a:br>
            <a:r>
              <a:rPr lang="en-US" sz="1400" dirty="0">
                <a:latin typeface="+mj-lt"/>
                <a:ea typeface="MS PGothic" pitchFamily="34" charset="-128"/>
                <a:cs typeface="Calibri" pitchFamily="34" charset="0"/>
              </a:rPr>
              <a:t>properties</a:t>
            </a:r>
          </a:p>
        </p:txBody>
      </p:sp>
      <p:sp>
        <p:nvSpPr>
          <p:cNvPr id="65569" name="Rectangle 1"/>
          <p:cNvSpPr>
            <a:spLocks noChangeArrowheads="1"/>
          </p:cNvSpPr>
          <p:nvPr/>
        </p:nvSpPr>
        <p:spPr bwMode="auto">
          <a:xfrm>
            <a:off x="2474913" y="-76200"/>
            <a:ext cx="66913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32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Yannis Tzitzikas et al., LWDM 2014, Athens</a:t>
            </a:r>
            <a:endParaRPr lang="el-GR" dirty="0"/>
          </a:p>
        </p:txBody>
      </p:sp>
      <p:grpSp>
        <p:nvGrpSpPr>
          <p:cNvPr id="65571" name="Group 47"/>
          <p:cNvGrpSpPr>
            <a:grpSpLocks/>
          </p:cNvGrpSpPr>
          <p:nvPr/>
        </p:nvGrpSpPr>
        <p:grpSpPr bwMode="auto">
          <a:xfrm>
            <a:off x="4438650" y="3508375"/>
            <a:ext cx="1282700" cy="895350"/>
            <a:chOff x="251520" y="5445224"/>
            <a:chExt cx="1656184" cy="1152128"/>
          </a:xfrm>
        </p:grpSpPr>
        <p:sp>
          <p:nvSpPr>
            <p:cNvPr id="71" name="Flowchart: Magnetic Disk 70"/>
            <p:cNvSpPr/>
            <p:nvPr/>
          </p:nvSpPr>
          <p:spPr>
            <a:xfrm>
              <a:off x="251520" y="5445224"/>
              <a:ext cx="1584444" cy="1152128"/>
            </a:xfrm>
            <a:prstGeom prst="flowChartMagneticDisk">
              <a:avLst/>
            </a:prstGeom>
            <a:blipFill>
              <a:blip r:embed="rId9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 sz="1600">
                <a:solidFill>
                  <a:srgbClr val="002060"/>
                </a:solidFill>
              </a:endParaRPr>
            </a:p>
          </p:txBody>
        </p:sp>
        <p:sp>
          <p:nvSpPr>
            <p:cNvPr id="65573" name="Text Box 27"/>
            <p:cNvSpPr txBox="1">
              <a:spLocks noChangeArrowheads="1"/>
            </p:cNvSpPr>
            <p:nvPr/>
          </p:nvSpPr>
          <p:spPr bwMode="auto">
            <a:xfrm>
              <a:off x="355252" y="5736885"/>
              <a:ext cx="1552452" cy="812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solidFill>
                    <a:srgbClr val="002060"/>
                  </a:solidFill>
                </a:rPr>
                <a:t>MarineTLO</a:t>
              </a:r>
            </a:p>
            <a:p>
              <a:pPr>
                <a:spcBef>
                  <a:spcPct val="50000"/>
                </a:spcBef>
              </a:pPr>
              <a:r>
                <a:rPr lang="en-US" sz="1400" b="1">
                  <a:solidFill>
                    <a:srgbClr val="002060"/>
                  </a:solidFill>
                </a:rPr>
                <a:t>Warehouse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3" grpId="0"/>
      <p:bldP spid="54" grpId="0" animBg="1"/>
      <p:bldP spid="56" grpId="0" animBg="1"/>
      <p:bldP spid="58" grpId="0" animBg="1"/>
      <p:bldP spid="59" grpId="0"/>
      <p:bldP spid="61" grpId="0"/>
      <p:bldP spid="77" grpId="0"/>
      <p:bldP spid="79" grpId="0"/>
      <p:bldP spid="8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813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ea typeface="MS PGothic"/>
              </a:rPr>
              <a:t>XSearch-Portlet Screenshot</a:t>
            </a:r>
            <a:endParaRPr lang="el-GR" smtClean="0">
              <a:ea typeface="MS PGothic"/>
            </a:endParaRPr>
          </a:p>
        </p:txBody>
      </p:sp>
      <p:sp>
        <p:nvSpPr>
          <p:cNvPr id="67586" name="Content Placeholder 1"/>
          <p:cNvSpPr>
            <a:spLocks noGrp="1"/>
          </p:cNvSpPr>
          <p:nvPr>
            <p:ph idx="1"/>
          </p:nvPr>
        </p:nvSpPr>
        <p:spPr>
          <a:xfrm>
            <a:off x="457200" y="1071563"/>
            <a:ext cx="8229600" cy="50546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7587" name="Picture 2" descr="C:\Users\fafalios\Desktop\screendumps\gCubePortletCapture.PNG"/>
          <p:cNvPicPr>
            <a:picLocks noChangeAspect="1" noChangeArrowheads="1"/>
          </p:cNvPicPr>
          <p:nvPr/>
        </p:nvPicPr>
        <p:blipFill>
          <a:blip r:embed="rId3"/>
          <a:srcRect b="7806"/>
          <a:stretch>
            <a:fillRect/>
          </a:stretch>
        </p:blipFill>
        <p:spPr bwMode="auto">
          <a:xfrm>
            <a:off x="1085850" y="1182688"/>
            <a:ext cx="7408863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10"/>
          <p:cNvSpPr/>
          <p:nvPr/>
        </p:nvSpPr>
        <p:spPr>
          <a:xfrm>
            <a:off x="5111750" y="4530725"/>
            <a:ext cx="1236663" cy="852488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Search Results</a:t>
            </a:r>
            <a:endParaRPr lang="el-GR" b="1" dirty="0"/>
          </a:p>
        </p:txBody>
      </p:sp>
      <p:sp>
        <p:nvSpPr>
          <p:cNvPr id="12" name="Oval 11"/>
          <p:cNvSpPr/>
          <p:nvPr/>
        </p:nvSpPr>
        <p:spPr>
          <a:xfrm>
            <a:off x="1250950" y="5124450"/>
            <a:ext cx="1452563" cy="1092200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Result of Entity Mining</a:t>
            </a:r>
            <a:endParaRPr lang="el-GR" b="1" dirty="0"/>
          </a:p>
        </p:txBody>
      </p:sp>
      <p:sp>
        <p:nvSpPr>
          <p:cNvPr id="13" name="Oval 12"/>
          <p:cNvSpPr/>
          <p:nvPr/>
        </p:nvSpPr>
        <p:spPr>
          <a:xfrm>
            <a:off x="7304088" y="4391025"/>
            <a:ext cx="1693862" cy="1131888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Result of textual clustering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92375" y="3094038"/>
            <a:ext cx="470535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Users\pavlos098\Desktop\handcursor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20925" y="3681413"/>
            <a:ext cx="277813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94163" y="3935413"/>
            <a:ext cx="3851275" cy="292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C:\Users\pavlos098\Desktop\handcursor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4463" y="4087813"/>
            <a:ext cx="277812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Yannis Tzitzikas et al., LWDM 2014, Athens</a:t>
            </a:r>
            <a:endParaRPr lang="el-GR" dirty="0"/>
          </a:p>
        </p:txBody>
      </p:sp>
      <p:sp>
        <p:nvSpPr>
          <p:cNvPr id="6" name="Rectangular Callout 5"/>
          <p:cNvSpPr/>
          <p:nvPr/>
        </p:nvSpPr>
        <p:spPr>
          <a:xfrm>
            <a:off x="0" y="1989138"/>
            <a:ext cx="1022350" cy="1104900"/>
          </a:xfrm>
          <a:prstGeom prst="wedgeRectCallout">
            <a:avLst>
              <a:gd name="adj1" fmla="val 83644"/>
              <a:gd name="adj2" fmla="val -56693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rgbClr val="002060"/>
                </a:solidFill>
              </a:rPr>
              <a:t>The Warehouse is used</a:t>
            </a:r>
            <a:endParaRPr lang="el-GR" sz="1600" b="1" dirty="0">
              <a:solidFill>
                <a:srgbClr val="002060"/>
              </a:solidFill>
            </a:endParaRPr>
          </a:p>
        </p:txBody>
      </p:sp>
      <p:sp>
        <p:nvSpPr>
          <p:cNvPr id="16" name="Rectangular Callout 15"/>
          <p:cNvSpPr/>
          <p:nvPr/>
        </p:nvSpPr>
        <p:spPr>
          <a:xfrm>
            <a:off x="7640638" y="2154238"/>
            <a:ext cx="1020762" cy="1104900"/>
          </a:xfrm>
          <a:prstGeom prst="wedgeRectCallout">
            <a:avLst>
              <a:gd name="adj1" fmla="val -163428"/>
              <a:gd name="adj2" fmla="val 11977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rgbClr val="002060"/>
                </a:solidFill>
              </a:rPr>
              <a:t>The Warehouse is used</a:t>
            </a:r>
            <a:endParaRPr lang="el-GR" sz="1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6" grpId="0" animBg="1"/>
      <p:bldP spid="1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6713" y="188913"/>
            <a:ext cx="4592637" cy="6453187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716088" y="549275"/>
            <a:ext cx="3592512" cy="2717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 </a:t>
            </a:r>
            <a:endParaRPr lang="el-GR" dirty="0"/>
          </a:p>
        </p:txBody>
      </p:sp>
      <p:sp>
        <p:nvSpPr>
          <p:cNvPr id="8" name="Rectangle 7"/>
          <p:cNvSpPr/>
          <p:nvPr/>
        </p:nvSpPr>
        <p:spPr>
          <a:xfrm>
            <a:off x="1706563" y="3341688"/>
            <a:ext cx="3949700" cy="5349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9" name="Rectangle 8"/>
          <p:cNvSpPr/>
          <p:nvPr/>
        </p:nvSpPr>
        <p:spPr>
          <a:xfrm>
            <a:off x="1706563" y="3981450"/>
            <a:ext cx="4492625" cy="20955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0" name="Rectangle 9"/>
          <p:cNvSpPr/>
          <p:nvPr/>
        </p:nvSpPr>
        <p:spPr>
          <a:xfrm>
            <a:off x="1698625" y="6165850"/>
            <a:ext cx="2490788" cy="431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3" name="Oval 12"/>
          <p:cNvSpPr/>
          <p:nvPr/>
        </p:nvSpPr>
        <p:spPr>
          <a:xfrm>
            <a:off x="5572125" y="3267075"/>
            <a:ext cx="2820988" cy="449263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</a:rPr>
              <a:t>From </a:t>
            </a:r>
            <a:r>
              <a:rPr lang="en-US" sz="2000" b="1" dirty="0" err="1">
                <a:solidFill>
                  <a:srgbClr val="FF0000"/>
                </a:solidFill>
              </a:rPr>
              <a:t>FLOD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122863" y="1773238"/>
            <a:ext cx="2584450" cy="449262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</a:rPr>
              <a:t>From </a:t>
            </a:r>
            <a:r>
              <a:rPr lang="en-US" sz="2000" b="1" dirty="0" err="1">
                <a:solidFill>
                  <a:srgbClr val="FF0000"/>
                </a:solidFill>
              </a:rPr>
              <a:t>DBpedia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430838" y="5373688"/>
            <a:ext cx="3157537" cy="449262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</a:rPr>
              <a:t>From </a:t>
            </a:r>
            <a:r>
              <a:rPr lang="en-US" sz="2000" b="1" dirty="0" err="1">
                <a:solidFill>
                  <a:srgbClr val="FF0000"/>
                </a:solidFill>
              </a:rPr>
              <a:t>Ecoscope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122738" y="6156325"/>
            <a:ext cx="2555875" cy="449263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</a:rPr>
              <a:t>From </a:t>
            </a:r>
            <a:r>
              <a:rPr lang="en-US" sz="2000" b="1" dirty="0" err="1">
                <a:solidFill>
                  <a:srgbClr val="FF0000"/>
                </a:solidFill>
              </a:rPr>
              <a:t>WoRMS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69642" name="TextBox 2"/>
          <p:cNvSpPr txBox="1">
            <a:spLocks noChangeArrowheads="1"/>
          </p:cNvSpPr>
          <p:nvPr/>
        </p:nvSpPr>
        <p:spPr bwMode="auto">
          <a:xfrm>
            <a:off x="6407150" y="128588"/>
            <a:ext cx="27733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121C48"/>
                </a:solidFill>
              </a:rPr>
              <a:t>Example of an EntityCard</a:t>
            </a:r>
          </a:p>
          <a:p>
            <a:r>
              <a:rPr lang="en-US">
                <a:solidFill>
                  <a:srgbClr val="121C48"/>
                </a:solidFill>
              </a:rPr>
              <a:t>of Xsearch (if the entity’s type is Species)</a:t>
            </a:r>
            <a:endParaRPr lang="el-GR">
              <a:solidFill>
                <a:srgbClr val="121C4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89375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/>
              <a:t>Yannis Tzitzikas et al., LWDM 2014, Athens</a:t>
            </a:r>
            <a:endParaRPr lang="el-GR"/>
          </a:p>
        </p:txBody>
      </p:sp>
      <p:sp>
        <p:nvSpPr>
          <p:cNvPr id="17" name="Rectangular Callout 16"/>
          <p:cNvSpPr/>
          <p:nvPr/>
        </p:nvSpPr>
        <p:spPr>
          <a:xfrm>
            <a:off x="46038" y="892175"/>
            <a:ext cx="1022350" cy="1106488"/>
          </a:xfrm>
          <a:prstGeom prst="wedgeRectCallout">
            <a:avLst>
              <a:gd name="adj1" fmla="val 101006"/>
              <a:gd name="adj2" fmla="val -82608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rgbClr val="002060"/>
                </a:solidFill>
              </a:rPr>
              <a:t>The Warehouse is used</a:t>
            </a:r>
            <a:endParaRPr lang="el-GR" sz="1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81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ea typeface="MS PGothic"/>
              </a:rPr>
              <a:t>XSearch</a:t>
            </a:r>
            <a:r>
              <a:rPr lang="en-US" dirty="0" smtClean="0">
                <a:ea typeface="MS PGothic"/>
              </a:rPr>
              <a:t> as a </a:t>
            </a:r>
            <a:r>
              <a:rPr lang="en-US" dirty="0" err="1" smtClean="0">
                <a:solidFill>
                  <a:srgbClr val="FFFF00"/>
                </a:solidFill>
                <a:ea typeface="MS PGothic"/>
              </a:rPr>
              <a:t>bookmarklet</a:t>
            </a:r>
            <a:r>
              <a:rPr lang="en-US" dirty="0" smtClean="0">
                <a:solidFill>
                  <a:srgbClr val="FFFF00"/>
                </a:solidFill>
                <a:ea typeface="MS PGothic"/>
              </a:rPr>
              <a:t> </a:t>
            </a:r>
            <a:endParaRPr lang="el-GR" dirty="0" smtClean="0">
              <a:solidFill>
                <a:srgbClr val="FFFF00"/>
              </a:solidFill>
              <a:ea typeface="MS PGothic"/>
            </a:endParaRPr>
          </a:p>
        </p:txBody>
      </p:sp>
      <p:sp>
        <p:nvSpPr>
          <p:cNvPr id="71682" name="Content Placeholder 2"/>
          <p:cNvSpPr>
            <a:spLocks noGrp="1"/>
          </p:cNvSpPr>
          <p:nvPr>
            <p:ph idx="1"/>
          </p:nvPr>
        </p:nvSpPr>
        <p:spPr>
          <a:xfrm>
            <a:off x="457200" y="1071563"/>
            <a:ext cx="8229600" cy="50546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n-US" smtClean="0">
                <a:ea typeface="MS PGothic"/>
                <a:cs typeface="MS PGothic"/>
              </a:rPr>
              <a:t>Annotating entities </a:t>
            </a:r>
            <a:r>
              <a:rPr lang="en-US" smtClean="0">
                <a:solidFill>
                  <a:srgbClr val="FF0000"/>
                </a:solidFill>
                <a:ea typeface="MS PGothic"/>
                <a:cs typeface="MS PGothic"/>
              </a:rPr>
              <a:t>over</a:t>
            </a:r>
            <a:r>
              <a:rPr lang="en-US" smtClean="0">
                <a:ea typeface="MS PGothic"/>
                <a:cs typeface="MS PGothic"/>
              </a:rPr>
              <a:t> the original page</a:t>
            </a:r>
            <a:endParaRPr lang="el-GR" smtClean="0">
              <a:ea typeface="MS PGothic"/>
              <a:cs typeface="MS PGothic"/>
            </a:endParaRPr>
          </a:p>
        </p:txBody>
      </p:sp>
      <p:grpSp>
        <p:nvGrpSpPr>
          <p:cNvPr id="71683" name="Group 5"/>
          <p:cNvGrpSpPr>
            <a:grpSpLocks/>
          </p:cNvGrpSpPr>
          <p:nvPr/>
        </p:nvGrpSpPr>
        <p:grpSpPr bwMode="auto">
          <a:xfrm>
            <a:off x="871538" y="1589088"/>
            <a:ext cx="7745412" cy="5186362"/>
            <a:chOff x="841061" y="1848463"/>
            <a:chExt cx="7046122" cy="4778969"/>
          </a:xfrm>
        </p:grpSpPr>
        <p:pic>
          <p:nvPicPr>
            <p:cNvPr id="71687" name="Picture 2"/>
            <p:cNvPicPr>
              <a:picLocks noChangeAspect="1" noChangeArrowheads="1"/>
            </p:cNvPicPr>
            <p:nvPr/>
          </p:nvPicPr>
          <p:blipFill>
            <a:blip r:embed="rId3"/>
            <a:srcRect t="9917"/>
            <a:stretch>
              <a:fillRect/>
            </a:stretch>
          </p:blipFill>
          <p:spPr bwMode="auto">
            <a:xfrm>
              <a:off x="841061" y="1848463"/>
              <a:ext cx="7046122" cy="4778969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71688" name="Picture 3" descr="C:\Users\pavlos098\Desktop\handcursor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55149" y="5644870"/>
              <a:ext cx="253650" cy="277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Oval 10"/>
          <p:cNvSpPr/>
          <p:nvPr/>
        </p:nvSpPr>
        <p:spPr>
          <a:xfrm>
            <a:off x="4619625" y="5429250"/>
            <a:ext cx="1798638" cy="604838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Entity exploration</a:t>
            </a:r>
            <a:endParaRPr lang="el-GR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Yannis Tzitzikas et al., LWDM 2014, Athens</a:t>
            </a:r>
            <a:endParaRPr lang="el-GR" dirty="0"/>
          </a:p>
        </p:txBody>
      </p:sp>
      <p:sp>
        <p:nvSpPr>
          <p:cNvPr id="12" name="Rectangular Callout 11"/>
          <p:cNvSpPr/>
          <p:nvPr/>
        </p:nvSpPr>
        <p:spPr>
          <a:xfrm>
            <a:off x="107950" y="1036638"/>
            <a:ext cx="1020763" cy="1104900"/>
          </a:xfrm>
          <a:prstGeom prst="wedgeRectCallout">
            <a:avLst>
              <a:gd name="adj1" fmla="val 94328"/>
              <a:gd name="adj2" fmla="val -8565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rgbClr val="002060"/>
                </a:solidFill>
              </a:rPr>
              <a:t>The Warehouse is used</a:t>
            </a:r>
            <a:endParaRPr lang="el-GR" sz="1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fasdfasdf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Yannis Tzitzikas et al., LWDM 2014, Athens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925691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81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The aspect of </a:t>
            </a:r>
            <a:r>
              <a:rPr lang="en-US" dirty="0" smtClean="0">
                <a:solidFill>
                  <a:srgbClr val="FFFF00"/>
                </a:solidFill>
              </a:rPr>
              <a:t>Connectivity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050"/>
            <a:ext cx="9144000" cy="5054600"/>
          </a:xfrm>
        </p:spPr>
        <p:txBody>
          <a:bodyPr/>
          <a:lstStyle/>
          <a:p>
            <a:r>
              <a:rPr lang="en-US" sz="2400" smtClean="0"/>
              <a:t>In general, connectivity concerns both </a:t>
            </a:r>
            <a:r>
              <a:rPr lang="en-US" sz="2400" b="1" smtClean="0"/>
              <a:t>schema</a:t>
            </a:r>
            <a:r>
              <a:rPr lang="en-US" sz="2400" smtClean="0"/>
              <a:t> and </a:t>
            </a:r>
            <a:r>
              <a:rPr lang="en-US" sz="2400" b="1" smtClean="0"/>
              <a:t>instances,   </a:t>
            </a:r>
            <a:r>
              <a:rPr lang="en-US" sz="2400" smtClean="0"/>
              <a:t>and it is achieved  through </a:t>
            </a:r>
            <a:r>
              <a:rPr lang="en-US" sz="2400" smtClean="0">
                <a:solidFill>
                  <a:srgbClr val="FF0000"/>
                </a:solidFill>
              </a:rPr>
              <a:t>common URIs</a:t>
            </a:r>
            <a:r>
              <a:rPr lang="en-US" sz="2400" smtClean="0"/>
              <a:t>, </a:t>
            </a:r>
            <a:r>
              <a:rPr lang="en-US" sz="2400" smtClean="0">
                <a:solidFill>
                  <a:srgbClr val="FF0000"/>
                </a:solidFill>
              </a:rPr>
              <a:t>common literals</a:t>
            </a:r>
            <a:r>
              <a:rPr lang="en-US" sz="2400" smtClean="0"/>
              <a:t> and  </a:t>
            </a:r>
            <a:r>
              <a:rPr lang="en-US" sz="2400" smtClean="0">
                <a:solidFill>
                  <a:srgbClr val="FF0000"/>
                </a:solidFill>
              </a:rPr>
              <a:t>equivalence relations </a:t>
            </a:r>
            <a:r>
              <a:rPr lang="en-US" sz="2400" smtClean="0"/>
              <a:t>(e.g. </a:t>
            </a:r>
            <a:r>
              <a:rPr lang="en-US" sz="2400" smtClean="0">
                <a:latin typeface="Lucida Console" pitchFamily="49" charset="0"/>
              </a:rPr>
              <a:t>sameAs</a:t>
            </a:r>
            <a:r>
              <a:rPr lang="en-US" sz="2400" smtClean="0"/>
              <a:t>)</a:t>
            </a:r>
          </a:p>
          <a:p>
            <a:endParaRPr lang="en-US" sz="2400" smtClean="0"/>
          </a:p>
          <a:p>
            <a:r>
              <a:rPr lang="en-US" sz="2400" smtClean="0"/>
              <a:t>Why it is useful to measure Connectivity</a:t>
            </a:r>
          </a:p>
          <a:p>
            <a:pPr lvl="1"/>
            <a:r>
              <a:rPr lang="en-US" sz="2000" smtClean="0"/>
              <a:t>For assessing </a:t>
            </a:r>
            <a:r>
              <a:rPr lang="en-US" sz="2000" smtClean="0">
                <a:solidFill>
                  <a:srgbClr val="FF0000"/>
                </a:solidFill>
              </a:rPr>
              <a:t>how much </a:t>
            </a:r>
            <a:r>
              <a:rPr lang="en-US" sz="2000" smtClean="0"/>
              <a:t>the aggregated content is </a:t>
            </a:r>
            <a:r>
              <a:rPr lang="en-US" sz="2000" smtClean="0">
                <a:solidFill>
                  <a:srgbClr val="FF0000"/>
                </a:solidFill>
              </a:rPr>
              <a:t>connected</a:t>
            </a:r>
          </a:p>
          <a:p>
            <a:pPr lvl="1"/>
            <a:r>
              <a:rPr lang="en-US" sz="2000" smtClean="0"/>
              <a:t>For getting an </a:t>
            </a:r>
            <a:r>
              <a:rPr lang="en-US" sz="2000" smtClean="0">
                <a:solidFill>
                  <a:srgbClr val="FF0000"/>
                </a:solidFill>
              </a:rPr>
              <a:t>overview</a:t>
            </a:r>
            <a:r>
              <a:rPr lang="en-US" sz="2000" smtClean="0"/>
              <a:t> of the warehouse</a:t>
            </a:r>
          </a:p>
          <a:p>
            <a:pPr lvl="1"/>
            <a:r>
              <a:rPr lang="en-US" sz="2000" smtClean="0"/>
              <a:t>For </a:t>
            </a:r>
            <a:r>
              <a:rPr lang="en-US" sz="2000" smtClean="0">
                <a:solidFill>
                  <a:srgbClr val="FF0000"/>
                </a:solidFill>
              </a:rPr>
              <a:t>quantifying  the  value  </a:t>
            </a:r>
            <a:r>
              <a:rPr lang="en-US" sz="2000" smtClean="0"/>
              <a:t>of the warehouse (</a:t>
            </a:r>
            <a:r>
              <a:rPr lang="en-US" sz="2000" smtClean="0">
                <a:solidFill>
                  <a:srgbClr val="FF0000"/>
                </a:solidFill>
              </a:rPr>
              <a:t>query capabilities</a:t>
            </a:r>
            <a:r>
              <a:rPr lang="en-US" sz="2000" smtClean="0"/>
              <a:t>)</a:t>
            </a:r>
          </a:p>
          <a:p>
            <a:pPr lvl="2"/>
            <a:r>
              <a:rPr lang="en-US" sz="1800" smtClean="0"/>
              <a:t>Poor connectivity affects negatively the query capabilities of the warehouse.</a:t>
            </a:r>
          </a:p>
          <a:p>
            <a:pPr lvl="1"/>
            <a:r>
              <a:rPr lang="en-US" sz="2000" smtClean="0"/>
              <a:t>For making </a:t>
            </a:r>
            <a:r>
              <a:rPr lang="en-US" sz="2000" smtClean="0">
                <a:solidFill>
                  <a:srgbClr val="FF0000"/>
                </a:solidFill>
              </a:rPr>
              <a:t>easier its monitoring </a:t>
            </a:r>
            <a:r>
              <a:rPr lang="en-US" sz="2000" smtClean="0"/>
              <a:t>after reconstruction</a:t>
            </a:r>
          </a:p>
          <a:p>
            <a:pPr lvl="1"/>
            <a:r>
              <a:rPr lang="en-US" sz="2000" smtClean="0"/>
              <a:t>For </a:t>
            </a:r>
            <a:r>
              <a:rPr lang="en-US" sz="2000" smtClean="0">
                <a:solidFill>
                  <a:srgbClr val="FF0000"/>
                </a:solidFill>
              </a:rPr>
              <a:t>measuring the contribution of each source </a:t>
            </a:r>
            <a:r>
              <a:rPr lang="en-US" sz="2000" smtClean="0"/>
              <a:t>to the warehouse, and hence deciding which sources to keep or exclude    (there are already hundreds of SPARQL endpoints). Identification of redundant or unconnected sources</a:t>
            </a:r>
            <a:endParaRPr lang="el-GR" sz="240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Yannis Tzitzikas et al., LWDM 2014, Athens</a:t>
            </a:r>
            <a:endParaRPr lang="el-G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458152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Context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Yannis Tzitzikas et al., LWDM 2014, Athens</a:t>
            </a:r>
            <a:endParaRPr lang="el-G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113" y="2928938"/>
            <a:ext cx="2374900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81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Context: </a:t>
            </a:r>
            <a:r>
              <a:rPr lang="en-US" b="1" dirty="0" err="1" smtClean="0">
                <a:solidFill>
                  <a:srgbClr val="FFFF00"/>
                </a:solidFill>
              </a:rPr>
              <a:t>iMarine</a:t>
            </a:r>
            <a:endParaRPr lang="el-GR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Yannis Tzitzikas et al., LWDM 2014, Athens</a:t>
            </a:r>
            <a:endParaRPr lang="el-GR" dirty="0"/>
          </a:p>
        </p:txBody>
      </p:sp>
      <p:sp>
        <p:nvSpPr>
          <p:cNvPr id="22532" name="Content Placeholder 2"/>
          <p:cNvSpPr txBox="1">
            <a:spLocks/>
          </p:cNvSpPr>
          <p:nvPr/>
        </p:nvSpPr>
        <p:spPr bwMode="auto">
          <a:xfrm>
            <a:off x="142875" y="836613"/>
            <a:ext cx="9001125" cy="211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000" b="1">
                <a:latin typeface="Calibri" pitchFamily="34" charset="0"/>
              </a:rPr>
              <a:t>Id:</a:t>
            </a:r>
            <a:r>
              <a:rPr lang="en-US" sz="2000">
                <a:latin typeface="Calibri" pitchFamily="34" charset="0"/>
              </a:rPr>
              <a:t> It is an FP7 Research Infrastructure Project (2011-2014)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000" b="1">
                <a:latin typeface="Calibri" pitchFamily="34" charset="0"/>
              </a:rPr>
              <a:t>Final goal: </a:t>
            </a:r>
            <a:r>
              <a:rPr lang="en-US" sz="2000">
                <a:latin typeface="Calibri" pitchFamily="34" charset="0"/>
              </a:rPr>
              <a:t> launch an initiative aimed at establishing and operating an e-infrastructure supporting the principles of the Ecosystem Approach to fisheries management and conservation of marine living resources. 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n-US" sz="2000" b="1"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000" b="1">
                <a:latin typeface="Calibri" pitchFamily="34" charset="0"/>
              </a:rPr>
              <a:t>Partners:</a:t>
            </a:r>
            <a:endParaRPr lang="el-GR" sz="2000" b="1">
              <a:latin typeface="Calibri" pitchFamily="34" charset="0"/>
            </a:endParaRPr>
          </a:p>
        </p:txBody>
      </p:sp>
      <p:pic>
        <p:nvPicPr>
          <p:cNvPr id="2253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788" y="44450"/>
            <a:ext cx="2808287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149725"/>
            <a:ext cx="2195513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32075" y="4149725"/>
            <a:ext cx="2227263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1450" y="5546725"/>
            <a:ext cx="1787525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93975" y="2830513"/>
            <a:ext cx="236220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16238" y="5599113"/>
            <a:ext cx="1658937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194300" y="5537200"/>
            <a:ext cx="1519238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Picture 1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69100" y="5348288"/>
            <a:ext cx="20812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1" name="Picture 1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924425" y="2949575"/>
            <a:ext cx="1876425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2" name="Picture 1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957763" y="4208463"/>
            <a:ext cx="1990725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3" name="Picture 15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827838" y="4248150"/>
            <a:ext cx="1922462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4" name="Picture 1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748463" y="3017838"/>
            <a:ext cx="19113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81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MS PGothic"/>
              </a:rPr>
              <a:t>Marine Information: </a:t>
            </a:r>
            <a:r>
              <a:rPr lang="en-US" b="1" dirty="0" smtClean="0">
                <a:solidFill>
                  <a:srgbClr val="FFFF00"/>
                </a:solidFill>
                <a:ea typeface="MS PGothic"/>
              </a:rPr>
              <a:t>in several sources</a:t>
            </a:r>
            <a:endParaRPr lang="el-GR" b="1" dirty="0" smtClean="0">
              <a:solidFill>
                <a:srgbClr val="FFFF00"/>
              </a:solidFill>
              <a:ea typeface="MS PGothic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6888" y="5837238"/>
            <a:ext cx="1004887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9588" y="4581525"/>
            <a:ext cx="1063625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Content Placeholder 2"/>
          <p:cNvSpPr>
            <a:spLocks noGrp="1"/>
          </p:cNvSpPr>
          <p:nvPr>
            <p:ph idx="1"/>
          </p:nvPr>
        </p:nvSpPr>
        <p:spPr>
          <a:xfrm>
            <a:off x="2916238" y="985838"/>
            <a:ext cx="5976937" cy="546735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b="1" smtClean="0"/>
              <a:t>WoRMS: </a:t>
            </a:r>
            <a:r>
              <a:rPr lang="en-US" smtClean="0"/>
              <a:t>World Register of Marine Species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mtClean="0"/>
              <a:t>Registers more than 200K species</a:t>
            </a:r>
          </a:p>
          <a:p>
            <a:pPr marL="0" indent="0" eaLnBrk="1" hangingPunct="1">
              <a:buFont typeface="Arial" charset="0"/>
              <a:buNone/>
            </a:pPr>
            <a:endParaRPr lang="en-US" b="1" smtClean="0"/>
          </a:p>
          <a:p>
            <a:pPr marL="0" indent="0" eaLnBrk="1" hangingPunct="1">
              <a:buFont typeface="Arial" charset="0"/>
              <a:buNone/>
            </a:pPr>
            <a:r>
              <a:rPr lang="en-US" b="1" smtClean="0"/>
              <a:t>ECOSCOPE-</a:t>
            </a:r>
            <a:r>
              <a:rPr lang="en-US" smtClean="0"/>
              <a:t> A Knowledge Base About Marine Ecosystems (IRD, France)</a:t>
            </a:r>
          </a:p>
          <a:p>
            <a:pPr marL="0" indent="0" eaLnBrk="1" hangingPunct="1">
              <a:buFont typeface="Arial" charset="0"/>
              <a:buNone/>
            </a:pPr>
            <a:endParaRPr lang="en-US" smtClean="0"/>
          </a:p>
          <a:p>
            <a:pPr marL="0" indent="0" eaLnBrk="1" hangingPunct="1">
              <a:buFont typeface="Arial" charset="0"/>
              <a:buNone/>
            </a:pPr>
            <a:r>
              <a:rPr lang="en-US" b="1" smtClean="0"/>
              <a:t>FLOD</a:t>
            </a:r>
            <a:r>
              <a:rPr lang="en-US" smtClean="0"/>
              <a:t> (Fisheries Linked Data) of 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mtClean="0"/>
              <a:t>Food and Agriculture Organization (</a:t>
            </a:r>
            <a:r>
              <a:rPr lang="en-US" b="1" smtClean="0"/>
              <a:t>FAO</a:t>
            </a:r>
            <a:r>
              <a:rPr lang="en-US" smtClean="0"/>
              <a:t>) of the United Nations</a:t>
            </a:r>
          </a:p>
          <a:p>
            <a:pPr marL="0" indent="0" eaLnBrk="1" hangingPunct="1">
              <a:buFont typeface="Arial" charset="0"/>
              <a:buNone/>
            </a:pPr>
            <a:endParaRPr lang="en-US" smtClean="0"/>
          </a:p>
          <a:p>
            <a:pPr marL="0" indent="0" eaLnBrk="1" hangingPunct="1">
              <a:buFont typeface="Arial" charset="0"/>
              <a:buNone/>
            </a:pPr>
            <a:r>
              <a:rPr lang="en-US" b="1" smtClean="0"/>
              <a:t>FishBase</a:t>
            </a:r>
            <a:r>
              <a:rPr lang="en-US" smtClean="0"/>
              <a:t>: Probably the largest  and most extensively 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mtClean="0"/>
              <a:t>accessed online database 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mtClean="0"/>
              <a:t>of fish species.</a:t>
            </a:r>
          </a:p>
          <a:p>
            <a:pPr marL="0" indent="0" eaLnBrk="1" hangingPunct="1">
              <a:buFont typeface="Arial" charset="0"/>
              <a:buNone/>
            </a:pPr>
            <a:endParaRPr lang="en-US" smtClean="0"/>
          </a:p>
          <a:p>
            <a:pPr marL="0" indent="0" eaLnBrk="1" hangingPunct="1">
              <a:buFont typeface="Arial" charset="0"/>
              <a:buNone/>
            </a:pPr>
            <a:r>
              <a:rPr lang="en-US" b="1" smtClean="0"/>
              <a:t>DBpedia</a:t>
            </a:r>
            <a:endParaRPr lang="el-GR" b="1" smtClean="0"/>
          </a:p>
        </p:txBody>
      </p:sp>
      <p:sp>
        <p:nvSpPr>
          <p:cNvPr id="23557" name="AutoShape 2" descr="data:image/jpeg;base64,/9j/4AAQSkZJRgABAQAAAQABAAD/2wCEAAkGBhQQEBUUEBQWFBQVGBkXGRUYGBUaHxsaFx0YFxoVGhgXHCcfGBsjHBUVHzEgIyc1LSwsFx4xNTAqNSYrLCkBCQoKDAwNFA8NFCkYFBgpKSkpKSkpKSkpKSkpKSkpKSkpKSopKSkpKSkpKSkpKSkpKSkpKSkpKSkpKSkpKSkpKf/AABEIAHcBlAMBIgACEQEDEQH/xAAcAAACAwEBAQEAAAAAAAAAAAAABgUHCAQBAwL/xABMEAACAQMCAwYDAwkCCwgDAQABAgMABBEFEgYhMQcTIkFRYRRxgTJCkQgjUmJygpKhsRVzJDM1Q1N0srPBwtIXRFRjg6Kj0SU08Bj/xAAVAQEBAAAAAAAAAAAAAAAAAAAAAf/EABQRAQAAAAAAAAAAAAAAAAAAAAD/2gAMAwEAAhEDEQA/AKTooooCiiigKKKKAooooCiiigKKarTsu1KaFJorVnjkUMpDR8wehwWyM19P+ybVf/BSfjH/ANdAo0Ux6x2eX9nCZrm2aOJSAWJQ4ycDIDE9a+egcC3t/G0lpA0qK2wsCgG4ANjxMPJlP1oICim5uybVR/3KT8Y/+uj/ALJtUwSbNwAMnLRjpz6bqBRoqd4e4JvNQRns4TKqEKxDIMEjIHiI8qlf+x/Vf/Bt/HF/10CbRUtxHwtc6fIsd3H3bsu8DcrZXJGcqT5g15w7wxcahKYrSPvHVS5G5V8IIGcsR5kUEVRTm3Y9qoOPhG/ji/6q+Gtdl2oWVu9xcxKkSFQT3iE+IhRhQcnmRQKdFFFAUUUUBRRTevZJqhRXW0ZlYBhh4uh5jluoFCinBOyLVT/3Nx82iH/PXXH2I6qf+7qPnLF/90CJRTpd9juqx9bUt+w8bfyDZNKmoabLbvsnjeJ/0XVlPzww6e9BzUUUUBRU1w9wbd6gHNnCZe7xuwUGN2cfaI9DUwOx/Vf/AAjfxxf9VAm0V361ok1nM0NzGY5FwSp9D0II5EH1FcFAUUUUBRRXtB5RThpvZLqVzBHPFb5jkG5cuikqejbWOQD1HsRXw17szv7G3M91EscYIXPeRk5Y4GFByaBWoor9KpJAAyTyAH9KD80U66R2O6ncqGFv3SnoZWCH+E+L8RUrL+T/AKkBkGBvYSEf1XFBWtFTvEHBF7YH/Crd0GcBwNyE+gdcjPt1qJvbGSBykyPG4xlHUqRnmMhuY5UHwooooCiivpHAzAlQSFG4n0HTJ/EfjQfOiiv3DCzsFQFmPIKoJJPoAOZoPxRTvo/Y3qdyAe47lT5zME/9v2v5UxQ/k53hK77i3AJG4jvSQPMgFQGPtkfMUFTV6q5IA6nlVuT9mcNuTt03UrzYSrOZIYVYjzREBcqfWof+3Y9PuRJBphsX2hUkuRNL3bePdKqlAWYgqM88behzQI2q6TLaymK4Qo4wcH0PMMPUEc81x0y8Y6FeR93dXj98t14o59xO8AA/ZYBlABHIgAeVLVBO8Pcb3lgym2ndVX/NliYyOpBQnGD7c61JwZxQmpWUdzHy3DDrnO115Mv0PT2INY+q2/ye+Ju6u5LRz4JxvQf+Yg54+aZ/gFBxdvd7cjUjFJI/w5jjeKPJC4wVJ2jkW3q/M8+lV7p2sT2xJt5pIiepjdkzj12kZ+tX7+UBwz39il0g8ds3i/u5MBvwbYfxrO1Bo/sU7QpNQie3un33EOGDnGXjPLJx1ZTyJ8wV965vyhrq4jsoe6dlhaQpKFJG7K5RWI6rybl0PKqZ4D4mOnahDcfcVtsg9Y38L/gDuHuorT3GfD66np80AIPeJujbyDjxRsD6ZA+hNBk7SdUnt5A1rLJFISACjMpJzyBx1GfI1pftK4wk0zSt27/CpFWJDy5OR45AP1QGPzxVL9kHCputWQSKdlsTLID5NGcKh/8AUxy9FNdfbnxT8XqJhQ5jtR3Y95Dzkb6eFf3D60FfXV08rl5WZ3bqzEsT8yeZry3uGjYNGzIw6MpKkfIjmK+Vfa0tmlkSNBl3YKo9SxAA/E0GnOxrUrifSUlvJDIS8mx2OT3anaNzHm2GWTmfLFUV2mcZvqV9IwcmBGKQrk7Qq8t+OmW5nPuB0FXH2j6oNG0JLWE4kdFtkI64x+dk/Ddz9XBrOFB5RRRQFFFFAVM6BxddWMivbTOu0g7NzbGA+6yZwQenSoaig2npt8J4I5V6SIrj5MA3/Gssar2majJPI3xcyZdsKjbVUAnChR5CtLcF/wCTLP8A1aH/AHa1kK6/xj/tN/U0FicL9ut9bOBdEXUWeYYAOB6q6jr7MCPl1q8FSx12xViqzwyA4yMMjdCM9Y3B9P5g1karh/Jz1plubi1J8Dx96B6MjKpx8w4/hoELj/g5tKvXgJLIRvjc/eRs4z+sCCp9xnzFLdXZ+UnbjdZP94iVfoNhH8yapOg6bHUZYG3wyPE36SMyn8VNX/2Ldpcl/vtbxt08a70k5AugIBDY5blJXn5g+xrO9OfY/eGLWrUj7zMh+Tow/rg/SgtTt+4S+Is1u4xl7Y4f3ibqf3WwfkWrPNbWvLRZo2jkAZHUqynzDDBH4Gsf8W8Otp97NbP/AJtiFP6SHmjfVSPrkeVBEUUUUBU/wLwydRv4bcA7WbdIR5Rrzc58uXIe5FQFaD7AOFRBaPeSDD3HhQnyiU/8zjP7q0Fi8QagLKxmlQACCFmVccvAvhGPTIArIWp6tNdSGS4kaV2OSzEnr5DPQew5VqztLH/4i98vzD/0rJFB7V16fpEPDOmLe3ESy6jNgRq/SMsM7R6bV5sw5k+EEVVvBdssuo2iOMq08QI9RuBx/Kre/KQsHaC0lA8CPIjexkCFf90w+tBUms8b3t45ae5lbJztDsqj2CKQo/CvNK43vrUgwXUy48i7Mv1VyV/lUHRQaF7NO2pb11tr8LHO3JJV5JIfJSPuOfLyPscAofb9Z7NX3f6WGNv4dyf8tVurEHIOCOhH9adO0PjKPU4rF8k3McLRz5GPECuCD0OfG3LpuoEqiiigKb+DeJ4I7e4sb/d8Lc4YOgy0Uy42ygeYwBn9ke9KFWnwfwCY4IpWhhluZgJQtzkQ20BzsnlUEFmcg7VPLAJ8jQdXD/DdjP8A5MsJbzBCm6vZDFACeX2UA3nOBtAzzFXHwzwlDZruWGBJ2UCR4YwgJHko5kKOnXJxk5NQujcGF1ilnma4eNlaPehjgj2nIaG2jKj2DMff2PZrfHLWs4iNncSlt2O5UucDGGPIKFPlhiRjmBVDXRUFwxr8t1G7zQCDDlVUSpKeXUPs5I46Fc1F8UwJd3UNuLm5R1BZ4reVUCoc5lmYLlRyCgbgTu5eZqD58e/C3HdRPetZTlmEM6PtG9eTRMQQGGduVJHPHPNVVxfq2uaWjw3kxmt5laPvSqurK4II34DI2M8jz+dIHEWoCWdwmO5RnWIAADZuOG/WZhgljkn16VJ8NccyW0kQuVF3bxhl7iXxBVkADd2WzsOFGPL8aojuIOKbm/ZWupC+xdqLhVVRy5KqgAdB+AqJp34/4SgjjivtN3tY3Gcbv81ICQYj5+Rxn0IyeVJFQFdmkao9rcRTxHDxOrr81OcH2PQ+xNcdFBsq1ni1CyDY3Q3MXMfqyLgqffmR9KyNxDozWd1Nbv8Aaicrn1A+y31GD9au/wDJ74p722ks3PigO+P+7c8x+6+f4x6VB/lEcMbJob1BykHdSftrzRj81yv7goKbrTnYnxT8bpixucy2x7pvUrjMbfw+H5oazHVj9g+rSRassSAsk6MrgeWwF1f6EY/foLh1a2t9Dt9QvkHjnbvMfrlQiRj2MhZj+2fSstzzF2ZnOWYliT5knJP1JrUPbHw617pUojzvhxOFH3u7zuXHn4SxHuBWWqAqyOwnhv4rUxM4zHar3n758MY+nib90VW9X9wiBoPDj3TjE847xQeu6TwwJ8gMOR5ZagQe2zij4zU2jQ5ith3S+hbrI38Xh+SCq/r9SOWJJOSSSSfMnmTU/wAEcGS6rdCGHwqPFJIRkInr7k9APM+wJoIS1tXlcJEjO56KqlifkqjJpmg7KtUcZFlLg+uxT+DMDTpxvxLFoQ/s/R1EcoUd/dYDSZIyE3EfaxgnyGQABzxV0uvXDNvaeYt13GSTP45oOjWeEruzGbq2liXpuZTtz6bxlc/WoirR7PO2KWGQW+pOZ7WTwF5PE0eeWST9tPUNnlzHTBlu1nshSKNr3TlwijdLCvMBeplj9AOpX05jpigpiiva8oNhcF/5Ms/9Wh/3a1kK6/xj/tN/U1r3gr/Jln/q0P8AsLVR6h+T7mVyl/EFLEgOmCMknBw/l60FM1cP5OmiM1zPdEfm0j7kH1d2Vjj5BB/HUrpH5OMYYNc3bSLyJSOMJn23szcvkM+9RXaN2gPpwbS9NgNnHENrSfeYMM5jx0DZzvJLH2xQQvblxWl7qAjhYNHbKY9w6GQnL49QMBc+oNVxXteUBTX2VITrNnj/AEmfwVjSpTp2OR7tbtfYyH8I3P8AwoL8teLgNbmsJG6wRyxA/pDd3ij1JXa37rUj/lC8Jb4o76Mc48RS/sMfA30Ykfvj0pT7Vdce14jM8R8cHcED5KCVPsQxH1q+cw6pYcvFDdRfXDj+TD+RFBjuvK79c0d7O5lt5Rh4nKH3x0YexGCPYiuCgluFdAa/vIbZM5kYAkfdUc3b6KCfpV39o3FS2txp+mWvhUS25kA8o1dBHF9cbj7Kvqahuw/Rks7S51W55KFZUJ8kTnIwz5swCj9k+tVk2vvd6ot1KcPJcI/so3rtXn5KAB8hQad7QY92lXgP+gk/kpNZDFbE4yTOnXYxn/B5v9hqx2OlB1aZftbzxzJ9qJ1kHzQhgP5YrW8ZttYsASBLb3CA4Pl7cvsurD6Fax9TbwJ2kXOkv+a/OQscvAxOCf0lP3G9x9QaBn4o7ALuBmayZbmPyUkJIB6EHwsfcEZ9BVb6npE1q+y4ieJ/0XUqfmM9R7itN8Ldr9hfADvRBKf81MQvP9V/st+Ofam2+0+K4TZNGkqH7rqGH4GgxXRWguNewOCZWk049xL17okmNvYZ5xn8R7DrVDahp8lvK8UyGORDtZG6gj/+6+dBzUUUUExwnw5NqF3HBbgF2OSW+yqrzZ2/VHp59POtKavwp3dtczCQNOxW4LNGrJugTwRiN84jG0kDdlScg1UnYDrcNvfSrMQrTIscbH9Ld9jPlu5fUD2rQt3ZiVdrZwfQkdOfl/Sgq3ibt0jt7SLuFWS8kjVmXOUiLAE7jnmfRM59SPOqNV7VtTuY2jlumCN1CKiZB+7lQDj2zV3cYdk+myRz3LwyB1V5WMUjBnKgueTZXccdcVUXFfZLc2tvHdQpI8LoHdDhpISRnD7QNy/rADHmBQItvAzuqxqWdiAqqMkk9AAOZPsKtDXLf+xtKhw80eo3gYzKzP8A4tlZGDLnGQCoBPiByR50kcHcSDT7jv8Au97hSqNkZjJI3OAwILbN6jPTdnnjB6Nc1e51zUQ23MszLHHGCSEXoq5PkMklv2jyoFyOMscKCT6AZ/pX0uLR4ziRGQjyZWX1HQj1B/A1prs20BNOtltwM3DgvISI8ocLuQuh8aqzpgZzh8/KJvHkk1C7s53W4jEfefDDc0jxd0Y1iDEbY2LkOWDAjeD0PhCtez7XIxZXtpfnbZSoWV+RKTjG3u1zl2OFOB+iM4BNV/Vh9p3AkdoqXNqV7hyECxrIygAeFu+OVZjjnkjmeQOCRXlAUUUUDJ2ecTf2dqMM5OE3bJP7t+Tfhyb92tM8ccNrqWnzQctzrujbyEi+JDn0yAD7E1kKtR9jfFHx2lxhjmW3/Mv6naBsb6oRz9Q1Bl+WIoxVgQykgg9QRyIPuDV29g2iLbWtzqVx4V2sqsfKOPxSv9WAH7hpf7YuBHj1ZDbr4b9hsA8piQrr9SVf94+lNPbBfJpmj2+mwHBkAU4/0ceC7H9p8fPxUFj8G8TpqdlHcKAN+5WTOdrKSGU/1+RFZj7Q+GTp2ozQAYTO+P8Au35rj5c1+amnr8nrijurmSzc+GYd5GP/ADEHiA9ygz/6dMf5QnDHe2sd4g8UB2P/AHbnkT+y+P4zQU7wJw0dR1CG3H2WbdIfSNPE5/AYHuwp87f+Jg88VjFgJbgM4HTew8K4/VTH8ftUr2MaYmn6dc6pcDAKsEz/AKOPrj3eTwj12j1qmtV1F7meSaU5eV2dj7sc/gOn0oOWtK9hWgrb6Us2PHcs0jH9VSURflhS375rNQrV/ZTcB9FsyPKLb9UZkP8ANTQZe16+M91PKxy0ksjE/NjXBUjxFZGC8uIm6pLIp+jGo6g9rUXY7rfxmjxCTxNFugbPPITG3P8A6bIPxrLlaF/J0J/s+f0+IP8AsJn/AIUFK8baILLULm3X7MchC/sthk/9rLUJTh2u3Qk1q8K9A6J9Y444z/NDSfQbC4L/AMmWf+rQ/wC7WshXf+Mf9pv6mte8F/5Ms/8AVof92tZCuv8AGP8AtN/U0FrdhfaD8PN8DcN+amP5ok8kkP3OfRX/ANr9qnvtm7P/AO0LXv4F/wAJtwSABzkj6tH8x9pffI8+Wa1YggjkRzBH9a1F2Tcef2pZgSEfEw4SUfpfoygfrY5+4PtQZcryrQ7buAPgrj4uBcW87eIDpHKeZHsrc2HvuHpVX0BT72IR51qA/opMf/jYf81IVWT2Ax51fP6MEp/mg/40EX2ySbtbu/PBjH4RR/8AHNWH+TzxXviksZG8UeZYs/oMfGo+TEH98+hqte1n/LV5/eD/AGEqI4S4hawvYblM/m2ywH3kPJ1+qk0Fp/lDcJ4eK+jHJsRS4HmMmNz8xlc+y+tVHomkPd3MUEQ8crhB7Z6sfYDJ+la21vTItUsHiyGiuIwVcc/tAMkg+R2t9KqbsY4P+Dku729Gz4TvIRnyZP8AHOPkoCgjruag97atZSxsrfSbXkuxTJ0z3afYB93cFj+z71TNo+2RD6Mp/Ag138U8QPf3k1zJ1lckD9FeiJ9FAFReaDZPEibrG4A84JR+KNWNRWz9RAe1k8w0TdPQqaxjQeUUz9nPDcWo36207Mqukm0rjO9VJXr1HLOPPFQF/ZNBK8Ugw8bMjD0ZSVI/EUHPU/oHHd7Y4+GuHVR/mydyfwNkD6VAUUGg+z/t0S7kS3v0WGVztWVSdjMeikNzQnoOZBPpXw/KE4VR7eO+QYkjYRyH9JH+yT7q2B8nPoKoTNaG4/1Yy8KxyTc5Jo7bJPUuShLfM4JoM8UUUUEpw1xFLp9ylxARvQ9GGQwPVWHoR9R1FaB4e7d7C4UfEM1rJ5q4LLn2dR0+YFZqooNi2PF1lcELDdW8hP3VljJP7uc/yrq1iadIi1rGksgwQjuUDDzUOAdpx0JGKxhUxpfF95a4+HuZowPuh22/wnI/lQXBrkGj6hIY9Qgk0u9P3nAj3HpkOPzUgz5nr60uydmGo6PcpeWG28SMllKZyQQRhowcsCD9wmoiLtovHTu72O2vI/NZohn5gpjB98GvtY8c6eh3RQ31g+cn4S5DJn17uUYx7YoHTs97Ybfe8V5E0Ezu8jOAWXO0FgQR3iACPod2MYzgABzu7CW/lcxTrDazwBPDAy3DjxByHlVSi4dcHB8iMZzVYR8e6bM2++drlgCFka0WKYAjaVMkTlJAV5YZeYJ51EaHx5LBqsqvqMrWsjyqbggsPEGEcwiPIYbacAYwOmKCxONOGorez2XLxixhBPdKziRSFdYY4QTsZyTu3uOZB5HyztVwccdrEccksdg/f967GR23d3sKBBHHhg/LxZPIZLcjkYp6gKKKKAqx+wvib4TUhC5xHdDuz/eDnGfqcr++Kriv3DMUYMpwykMCPIg5B/EUG0rmxjkZGdFZom3oSPstgruHocMR9ayt2ocT/wBoanNIpzGh7qP9iPIyP2mLN+9Vw8SdqSHh/wCJicCedO5CgjcspGJOXUbRuYfNfWs50HXpGpvazxTxHDxOrr81OcfI9PrWvLaWHUrFWIDwXMXNT+i45r7EZx7EVjerw7Du0GGG0ltryZIhDmWMuwGUbm6jPUhsnA5nf7UHvbtrEdpZ22mW3hXCsygnlFH4Y1PrlgTz/Qqjqm+M+I21C+muWzh28AP3UXwov4AfUmoSgKu38n/jVVD2EzAEsZIM+ZP24x78twHnlqpKv3HIVYMpIYEEEHBBHMEEdCDQW92+cDtHN8fCuY5MLNj7rjwq59AwAGfUfrVT1W9wv29ssXcapD8ShG0yLt3FTyxJG3hfl55HyNRGr2/D07F4J7q1J5mMRb1HyByR8t2KCuQK0Zw3OnDmgK91ymk3Sd0TzaWTGyPHsoTd6Yaq00/iDSNNYS2kE97cLzR7jZHGjeTBFGSR7/iKVuKeLbjUpu9un3EclUclQfoqvl8+p8yaCMvLtppHkkO53Yux9WY5J/E18sV5TzwRqukWgjmvI7me5Qk92BH3QIbwEDILHGD4jjPlQaS4ds+5s7eM9UhjQ/uqoP8ASsf6rbGO4lRgQySOpB8iGIIq+f8A/Rtnn/8AXuMev5r+m+lTijjbQtSk7y4tbqOU9ZYu7VjjpuG4qx9yM0FTVPcFcVyaZeR3EeSB4ZEzjfGftL/IEe4FcGtrbidxZGVoOWwyhQ/QZ3beXXP0xXBQbDmittXsMZEtvcpyI/kR+i6sPoV9qy1xnwfNpd00M4yOZjkxykTyYe/qPI/SpPs/7TbjSHIUd7bucvCxxz/TRvuN9MHzHQizNV7X9G1GDu76CYjrtMYJU+qujcj7gigoKrd/Jy08teXM2PCkIjz7yOrY/CI/jSbfSaQ95EIlu4rTxd6xZGcnB27FIOBnAOSeR6cudjaB2xaVpsPc2VrcBM5JIjyx82Ys+SeQ/wCFAh9slm0WtXO4cnKOp9VZFGfxDD6Ul1c3E3aVouqhfjba5Vl5LKoQMoPUZV+Y9iDVTa2sAncWZkaDPgMoUPjAzuC8uuaC+ewDivv7NrSRvzlvzT3iY8vntYkfvLXnb7xULezW0jIElycvjyiXrn9pgo+QaqT4Q4ok027juYgGK5DISQHRuTISOnrnyIB8q/XGXFUmp3j3Mo27sBUBJCIvIKCevmSccyTyHSghKAM8hXlOXAWs6ZaMs19BcTzo+5AuzuxjBVtpILMDnry6cqDUdvCRCqnqEC/XGKxdPGVZlYYIJBB8iDgj8avuT8o+1+7azn5tEP6MaT+IOJ9C1CR5Zba8glcks8Ri8THmWKliuT5nHOgR+EtY+DvrefyjkVm/Zzhv/aWq5+2Dsme7Y3lguZsfnYh1kx0dP18ciPPA8+tBNjJx09/SrY4R7fpraNIryETqgCiRW2vgchuB8LnGOfL3zQVTNEyMVcFWU4KkEEEdQQeYNfmr41HtL0DUPFe27b/V4fF8t8ZyfxqDk1vhiHxR2kszDopEpH/yOBQJPAfAc+q3ASNSsKkd7Njki+YBPIuR0X6nlTX218YRytFp9oR8PaYDEcwXUbAgPmEXI+ZPpXDxR2xzTxfD2ES2NtgjbHjeQeo3KAEB9FGfc1XdAUUUUBRRRQFFFFAUUUUBRRRQFFFFAxNwTJ8D8aJoGgDKhwz7g7Y8DLs5EA59MdM5Gep+zmYC1YTW7LevsgZWkIZumCdnh8RC8/M+xxIdllws7XGmzHEd9EVQn7s8YLxt/I/PAFMXZz8QdOvoDFmaxZ5LYseaTlJEkRB95gAzAdMnn1FAiaTwU9zeSWsc8HeRhjuJfYdn28Nt6KATk4BxypfmQKxAIYAkBhnB9xkA4PvTNo5Nrp084/xt2fhIfXZye4cfMGOPP67elfm+4etrS5FrdyyiQbRLJGqFInYA7dpO6ULkZII6HGepBYqd4T4ZF/JInfCIxxSS4KsxYRqWIXHIHp1Iqb0rs6U3t1aXc5ikt4pJQyqGR1VA4ctnKrhlbG0kgnpXfwRbWqX7/BTSTIbG5LGSMRkPsIIwCcjkD9fOgrimHXOFBbWVrdLMsoujJgKjLt7shSCW5k7tw6Y5cia5bfR0S1W5uCwSR2jiRMbnKBS7lm5Kq7lHQkkkcsZpq42WMaJpXcFzHuusbwobnIcg7SQcHIyOuM4GcUCbomkm7nSFXRHkIVN5YAsxAC5AOCSfPlTAezSdpZYIZ7ea4h3b7dHcP4ftBQ6ASEeimoPhk4vbbH+ni/21qz30UQ6xf6jHMtw1nJLM1rEHEmTuUBi6hdi5JYrnkpA60FPMuDg8iK8qf4d4fk1KeYjIVEeeUou44znai5G5mZgoBOOeSeVSd72fMYbeSHvI2mnW2MM+1WV3+w6lftRnmM4BBHnQJtdMmnyLEszIwidiqyEHazL9oA+ZGacdP4JtJZ7uEzzJ8CrySOY0IkSHlLsUMCjZ+yGJyDzx0rjv9BH9m2UiTyFZ7iSMRSYCRN4QSME58sty5eVAo0U2cT8JxWLNHMbiORJVX85Gu2WLxBpoSDjlgeEtz3DnyNS/F/B9mt4lpYmf4hxboiMiBMyKhMjybs5IJY4XqfQUFeUU8y9nOY7nYZke2VnDzIqRzqhwwTnuRupUHOQOeKF4P09LS2ubi8mRbjvQNsAJDRnb9nd9kHOTnJyMAczQI1Ffa2tmlkWOMbmdgqj1LHAH8xTG/D1pHeGzmnkEgbumnVVMay52kbCd7RhuRfIPmF9QgNN057iVY4hljk8zgAKCzMx8lVQST6Cvtq2nxQlBDcJcBlyxVJF2nONpDgE9M59KeOCtBjtn1WK8MgmgtLhG2KjAJlAzoWYEsR0GANrHnVf3wj7xu5LmPPhLhQxHqQpIHPPIGgldY4QltrWG63xywTllWSMsQGXqrBlBU8m5fqmomxsnnlSKMbnkYIo9SxwP61afBaR3WkJpsuN94bmSBz92aAx7Fz5bhv8A5jzpe7PYfg5fjJl8aTJawow/z0jASNg9e7j3fvOlAtcSaA1jcNbySJI6cn2bsK3XblgMkZ8qi6euM9MSfXr1ZpVgQPJIWbaCQiBwibiAXbkACeeaitU4chFlb3kEkvdSytC6SKu5GQBtylTh1Kn26UC3X3utPkiVGkRkWVd6FgQGXONy56jI6038QcIWFpGha8mMk1rHcQr3I5mQFgH8XgBGABk4wST0FfHiPQ0jGmhrmeSKeAMCygmNWcjYke/GAT03c/bpQJ1FWDc8B2S6k+n/ABM/flhHG/doYw7KCqvzDHJPVRgZHXrUHovBMswuXZXK2rBHWMBnaQsVEa55AciSx6AdCTigWqkNK0V7jewKpHEA0krkhUBOFzgEkseQUAk/Q1KcWcJfBpBKpfZOreCQKJI3TAZHCnBHMENyyD0FffgnX7WKO4tdQRzb3QjzJFjfG8RYo4B6jxHI5/I86DivuEyls1zDcQXEKsqOYy4ZGfO0NG6hgDg+LofWoGnjXOC1htZLnTb1bq0JVJgo2yICwK95Geo3KOfLmOmM15qvC+nWgtWmuLpluYFm8EUWVDMw3EM/IDGNoJJwTkchQJFFOr9mri6mjVzLBFCtyJYlyZIpMd0EQn7bE4wTgYY88c/xfdnUhS1e3DhrmXuDDNtV0kPMHw/ajIDHdgY2nl0oE2ui40+SNI3kRlSUFo2IIDgHaSp8xnlUzc6dYqs6CebvogdjGNe7lZTgqoB3oDzILeQ54ziu/VOGXlGmRW80kxuoz3ayeER5kZSqgE7VBDEnPPry6UCfRTzN2c/m7nZ3yPbKzh5URI5lTk+znuVurKDnIHka5NU4OjtbdXnM6mW3SaKYRgwu7qHEAYcwQDtyT1HTGDQKNFFFAUUUUBRRRQFFFFAUUUUBRRRQfeyvHhlSWM7XjZXU+jKQwP4gVZHEHajGNRtLiyXbGjC4nUZG+aZVWdTnriNQgPTOTVYUUDRxzxBFPeD4Ebba38MA5j7xkd8HnlpGY/IKPKvvxPqFnqNz8WZWt2l2meHu2fa4ADNEwOGDYyAxGCfSlCigsDTONreTUbu5uS0Mc1s9tGqqZGAZFhQnGBkKgJPmTyqM4C1a2s7uV7iVu7MMsSskbMW70bd20kbcDnzpSooHK21OznsBZXMzxtbyu9vcrEWVkkxvjePO5eY3A/8A1zOJNatJdLs7aCWRpLVps7otoYSuWyDuOOXPHv60m0UErwxNFHeQyXDlI45FkYhSxIRg20AeZxjNMN7xittrD39jIZFlkd2jZGTwOfFE4OQQQTgj0B5Uk0UFh2nEOm213OYu8ayvomilg2bXgDYbKMTtcK3TB6fLnDWejWpuoI7Oea4keZMFYxBtQHLHLsTvwM8sAYzk9KVa+1pdvDIskTFHQhlZTggjoQaCzNYjF690LLUbRnnDsyLBJDJKkeZCjSFMHkuTz8RXJzUB/bVo2mWVvI7M0E7zSxiNvEkhGUV843BQefTnUBLxJMysoKJ3gw5jjjjZgeqsyKCQfMdD51F0Dtq/Faf2fNaC5e8R5EMHeIwMCoSSdz5O4qQm1SR9o59enWOLbc38GpW8jGWMW+bZo2B3RKsbr3mdu0qpwRz59B1pAooGziGLTHkknt5psSZZbbuQGR257TKWK7AT1AJxyx50azqlvLpVnAkp7+270spjYA98+/areqjrnly5e6nRQdOnXpgmjlXBaN1cA9MqQwB/CmjWryxub74xZZI0kfvpIDGWdXyGdEYHYwZs4YkYzzHLmnUUD9pvGkM1zqc947RNfQSQoqoZNu8rtyQRyVUVfU9aQm6nHOvKKBwvNZgitLH4W4PxNmzuR3TqGaRxJ4W/Vxg56+VdHFHGsN/qMEiqba3jZZCAuT3jFZJpNo+0zMAufMKDSPRQWJf8R6fLrUt47GSGZXK74ie6l2KiO8ZyJAGBOB7elcWscQwTaYLZrl5J4rhpgzRMFcOu3YhzlAuM8wBzOKSKKBr441S3uVtTbyl2gtobZ1MbLkxKQXUnqp5cjg866OINYtZ49OVJmzaxpFJmJ/Ji7OvPxAdMciaTKKB61biK1k15L5JX7gzJM2YmDLsC+DbnxEleoPnX2h4nsnfULa4Zza3svfpOsfiikDMy5jJ8Qw2Dg+XvkV/RQSWr21tHtW2lec89zmPu1xywFUksT1yTj0A867dAmtHglgvWeIlleGdIw+1gGV0dcglGBXoeRXNQFFAyfHwWltPFbytPJcqsbvsaNEjV1kIAfxO7MijOAFGeueU/xnZQSW2lmW47lxZR+ExO4KbnwwKfezuGDjy5+leVMazxXPeJGk5jZYlCJiKJSqr0QMighfagZtP48gaWaG5R/gpraK0BAUyItuB3UxHQtu3MVH6XLpzirG/tdNu4J7WV7p4pVc5i7ldgyCvNixcg+wHv5K1FA08RQ6a0kk1tPMQ+5ltzDhkZskKZC23YCeoyccsedSL8WQwDS5beQyTWK7XjKMobLs5CufZ2Xp5ZpFooGviOPTHklntppsSbmW27kKUdsnaZS23YCfIE45e9SlvxfDbw3CQTyPbT27ILB0YhJXUAsHbKhVfLgrzPIY86QKKAooooCiiigKKKKAooooCiiigKKKKAooooCiiigKKKKAooooCiiigKKKKAooooCiiigKKKKAooooCiiigKKKKAooooCiiigKKKKAooooCiiigKKKKAooooCiiigKKK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355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575" y="908050"/>
            <a:ext cx="26892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AutoShape 5" descr="data:image/jpeg;base64,/9j/4AAQSkZJRgABAQAAAQABAAD/2wCEAAkGBxITEhUUEhITFRUXFRcaGBgYFRoaHRgYHBYYGB0WFxgaHCggHRolGxgbITEhJSksLi4uHR8zODMsNygtLisBCgoKDg0OGxAQGzQlICIsLCwsNCw3LCwvLCw0LCwwNCwsLCwsLCwsLDQsLywsLCwsLCwsLCwsLCwsLCwsLCwsLP/AABEIAGoB2wMBEQACEQEDEQH/xAAcAAEAAgMBAQEAAAAAAAAAAAAABAUCAwYBBwj/xABEEAACAQIEAwUEBgcGBgMAAAABAgMAEQQSITEFE2EGIkFRcRQygaFCUlORktEjM1Rik7HSBxckcoLBFUNjorLhg/Dx/8QAGgEBAAMBAQEAAAAAAAAAAAAAAAECAwQFBv/EADQRAAICAQIEAwcEAgEFAAAAAAABAhEDEiEEMUFRE3GxFCJhgcHR8AWRoeEjMvEkQlJysv/aAAwDAQACEQMRAD8A4HmdfnXtUePY5nX50oWOZ1+dKFjmdfnShY5nX50oWOZ1+dKFjmdfnShY5nX50oWOZ1+dKFjmdfnShY5nX50oWOZ1+dKFjmdfnShY5nX50oWOZ1+dKFjmdfnShY5nX50oWOZ1+dKFjmdfnShY5nX50oWOZ1+dKFjmdfnShY5nX50oWOZ1+dKFjmdfnShY5nX50oWOZ1+dKFjmdfnShY5nX50oWOZ1+dKFjmdfnShY5nX50oWOZ1+dKFjmdfnShY5nX50oWOZ1+dKFjmdfnShY5nX50oWOZ1+dKFjmdfnShY5nX50oWOZ1+dKFjmdfnShY5nX50oWe3oBegF6AXoDZBE7nKis7HYKCxPoBrRtLmSk3yPJUZSVYMrDQgggg+RB1FNmQZ4XDySMEjVnYgkKoJNgLk2HkATUNpbslJvZGnN1qSDPI2XNZst7ZrG17Xtfa9tbU2BhegF6AXoDakDlGcKxRSoZgDZS18oJ8L2NRauiadWar1JAvQG1DpUEn6i9ji+zT8I/KvHtnrUh7HF9mn4R+VLYpD2OL7NPwj8qWxSHscX2afhH5UtikPY4vs0/CPypbFIexxfZp+EflS2KQ9ji+zT8I/KlsUh7HF9mn4R+VLYpD2OL7NPwj8qWxSHscX2afhH5UtikPY4vs0/CPypbFI1yRQKbMsQNr2IUaXtf0vpS2KR4scB2ERuCRouoG59BS2KQyYfTSHUEjRdQNyPMClsUj0RQXy5Yr6i1lvcbi3SlsUjD/AA1r/oLXtfuWv5etLYpGxsPCCAUiBOwsuvp50tikYpHhyCQISBuQFIHqfClsUjJIICAQsRB2ICkH0NLYpGDjDC9+SLGxvlFj5HrS2KRm+HhAuUiAOmoUanwpbFI85UH1Yvey7L72+X16UtikYsMMCQeSCNx3dPXy3FLYpHpTD3AtDcmw0XU7WHWlsUj0RQWLZYso3NlsPU0tikYuuHG4hGgOuUaHY+lLYpHg9mO3J2J+hsL3PpofupbFIzSKArmCxFfMBbadaWxSPRh4dO5FqLjRdR5jzGtLYpHhiguBliu2wstz6DxpbFIxAw2v6nQXPu6AG1z8aWxSMo4oGJCrESNwApt6+VLYpGKrhyCwEJUbnu2HqaWxSM+RDe2WK9r2st7edvKlsUjWBhv+jtf6GwNr/fS2KR64ww35Isba5d/L16UtikeL7MdByD+Dx0pbFIyeOAbiIbbhRvt99qWxSNvscX2afhH5UtikPY4vs0/CPypbFIexxfZp+EflS2KQ9ji+zT8I/KlsUh7HF9mn4R+VLYpEXiuDj5Mv6NP1b/RH1T0qYt2iGlR+YE2HpXsnkom4Lhsst8i3A8b2rHLxGPF/u6NceDJk/wBFZI/4LIvelAVF1Y3v8LCso8Zim9ON2zSXC5ILVkVIjcS9+4FlZQVHTbXrpW+PZV2Mcm7svewOISKWeeRmCxYWS2Rgr5nKoOWT9OxJHpVM6bSS6svhaTbfRF1iuN4bEiOSaGEe0YlYS8vfkiw0ccaF+ZoQ5Lk5thr5XrNQlG0nyV/M0eSMqbXN/wAG7FLChmKxYVJY8FjC4iVCEzShMPqtxzMrXJBuRvvUK3Vt02v7JelXS3Sf9EnH4Hh+dI4oICVSVsOWeHLOVhGRZCrXYM5B/SkEkEbVEZT5t+fPbf8AORLjj2SXkUPaHEsOHogTCDNiZeaIVjsjosarkA1GbK5uuljbYitMaXideXUzyN6OnPeiwTD4KOPD5kwrKz4Eo3caSRi98TzdzkAIXK2g0qtzbfPr/RaoJL5f2TOH4Xh6zSxiKCVsOIl15IEmZ2eaS8pCsq3VL7qAcu9Vk8lJ3z8/kWioamuxAwQwjSYbCiDCBZ4JnMrqrOjSe0cpTIdsgyHa+2oqz1U5W9n9ii02o1zX3JPDjgZDlyRCJsWyxr3F5i4fDWQuTYHmSte7aE6GolrXnXq/sWjoe3S/REjBxcPaVzJBAgjnwoZCIjmaRDGw7ncyhmDsq90FTUN5K2fR9yyUL5cmjhu1QiXEGOEJkhVIsygfpGQWeQkbkuW18gK6cd6bfU5claqXQrE2qxU/VVeMeuKAUAoBQCgFAKAUAoBQFJxXDynExSIhZFXvDSzXkXTU7rbOP8tAQW4VMM2RTkJ5mUkXzc+N5I97ZXVCR4XZr2oDPF8GkkvpZZJ5MwvqsMkIRxofFlzafWoDdg4JlOHeSMlxHKJLEaMxjsCSfJdx5UBqw+ElCKDE5tiXcjue4WmIA11HeB1+v62A9wmAniCjIHOXCrc2IUI/fGpB7oJYHxNASuEYd1ilVkYEtMwvl2aSRlUWPkc2v1vuArMJgMQsCLkN45EkHu5myiK6GzAAkmQA7ZQPE0Bul4fKGYIjiPnK6+4WUlpWe190uQwB8XIoCfj8O7MjcvMpgkQpcaMwS17m1rAqT1oCJgOGTRzRt7wJVZiTuUw2RZl18Wup8dvKgNhwj8zE5o2ZZW0HdykGCGMte+YaqRby19QNScNkcQxyq1k5yu+neGZSH3uM+W/mCT60Blh8NMFj/RsAmKmkYXXvo8k5W2u45iPr5edAaYuFyqkylCc2GcJtoWknZYxruqyKvl1oCZ7M4nDBGy8hF0C2zfpSb63B73huT9wHnAMFJHG2dCpMMK5dLlkiCsdDbXRf9IoCFw3hs8bLdWIXDyRIbg5VMkeS4v7wW9/8g6UBgeGzf4cGIlYQyGxAuqYmEoV72l0jD28gRuaAyl4XMVzKhEitiiLkWZJcQ5KHXxRgw6qNqAtuFQussxZWAZ2Kk5bAabW173X6tAQOHYOVRCWjciNmLA5LjMjKCtjrl+/vnyoD2ThsjAqY7AyrINRpHyQhjBB0O6eVmvQDD4CUci6sckzqW7oYwZCRzLGxOdIgbbgX9AMf+HyiORRGcvNhaMHLmA5yvIua+qC1wTr4eAoDzEcNdhOmRwHkGUgJZVBh7ym9/oXt+74eIGn/AIfiCHdkPOMiuuqlCTCiNGwJ1j0Kk76AigOsoBQCgFAKAi8UF4ZR/wBN/wDxNTHmiHyPyymw9K9o8g7js5h8qk32A+A3v6nT7q+b/Uc2pqPxv6L8+J7/AAGLStXwr6v8+BbyAag5iPEEH8q8/G9LtczvlFNUzh+P4fI2rEtc+Fu7uN/WvquFyrJDUlt9T5nicXhy0t7/AE6FTXSc4oCdgsROYzh42PLdgzIAO8RtmNr2Fr2vbS9Z5JQh78+hpCM5+5HqWcXZY/TkAJ8AB/uf9q86X6vBP3YtnoR/Spte9JIh43gbR6g39Rb4XBPztW2D9Rx5Xp5Mxzfp+TGrW6Kq1egcItQC1ALVAFqkHtQDYm1QSfqqvGPXFAKAUAoBQCgFAKAUAoBQCgFAKAUBSLxaWdmXCIhRCVaaQnKWG6xqur28TcDyJrLxHJ1HoDViOLz4dl9pSNo2NuZFmGU/vI1/XQ7Dx2rDLxMsLXiL3X1XTzQL9GBAINwRcHzFdidgrOLcbSFliVWlmf3Ykte31mJ0VOp62vWeTKoUur5IGonHlc3+FU/U/SP8OZdf/Goby1aSv860Dd2f4i08RZ1CsHZSBfceu3laqcNmeWLbVNNpg1Y7jZEpgw8fOmABYZsqRg7c17GxI2UAn03q8sqUtK3f5zAk9vAuPZWP1LOvwDljr6iok8qVpJ/nkDPgvGlnzKVMcq+8hN7a2uD4i+mwqmDiY5bVVJc0wbOL8YSDIpDPLIbRxpYsx8TqQAovqxNhWuTLGFX15fEGi+PYXAwsR8FJeT72GQfcPvo3krZIHvAuISyNLHOqK8TAHJexuL3sfC1j8aywZpTlKM1TXzBN4lxCOCMyStlUfEknZVA1JPkK3nNQWqXIFfh8XjJhmSKOBD7vNJZyPNkQgJ6ZjVIznJWlS+P2B5w7iOI9oaCdY75M6smYXFwNmv18dxWUM8/G8KcelprqCdxbikeHTPITqcqqouzsdkRfEmt5zjBXIEOKXHSDMEggB2Vy0jW/eylVU9AW9aqnN71XmDSvHJIpBHi41UN7sqElD6g6r95+7WsHxTxzUcqq+T5r+gTeM4ueNS0UUbqFLMXlKWsCdFCG+nUV0ZJSirirBq7M8SkxEReQIDmIGW9rWB8TvrWPCcR48NdVuDTieOSO7RYOITMhs8jNljRhut93ceKjbz8KvLK70wVv+F8wR8Jx2dJxDi441zWyslwNTYbk3BOl76eVcy4yUcqx5Y1fJ3aJOinmVFLOQqqCSSbAAakk+VegQU2G4hicQM8EcccR9x5gxaQfWEa2yqdwSbnyFYxyOauPL4gxw/GpEmEOKRFLe5IhOVvDY6jXTc7+Gl8vanHIseVVfJ9GC+rrAoDF3A3IF/M0sH557admDhMS+WxgLXRgbhQT+ra2zDbqLH09KHERcd3uedkwSUtuRfcLT9FH1yk38lXT5qLV8rmbcmfTY0lFE55BWSkaUVXG+DDEKGzBCt9T5eINejwPHeC2numcPGcH4yTTpo4/iPCpYT3108GGoP8A7r6DDxGPKrgzws3D5MTqaIQFbGJ2fZ7ActNfeIBY+QPuqD5nc/CvmOP4l5clLkuX3Po+B4ZYoW+b5/YtpoxY3W48dBb5158bbqPM7W1W5xHFeJlyVQnlg6XN7/E626V9TwXBrDG5f7HznF8W8zqP+vqVtdxxCgFAKAUAoDYm1QSfqqvGPXFAKAUAoBQCgFAKAUAoBQCgFAKA57tvjmjw+RDZ5mEYI0IBBLEHwOUEA+BIrl43M8WFtc3svMFhw94IYkjWSIKige8o2+NbYoxhBRXQFd2p4lhmwsqmeItkJQB1JLr3lAAN7lgBWXFaJYpKT6AcE4jy8AZXuRGrnqQpJCj+QrHgMn/SqUul/siTHsVhDkfEy6zTsSzeQBsFH7otYdAKngryJ5pc5cvgl0IOkruBS8amGEw88sY7zNcA6jmvljBt5ZrE/GsMjjhhKfz+fIHnY/ACLDKd3ku7sd2Zje5Pn4+pNZcFF+Frlzlu/wA8gXddgOR4uOVxKF105gW/U35Zv/pK/dXlcUvD4rHNddn6fX+CRxvNBjlxTIWjyKlx9H37joe9frrU8XKWLPDK1cUq8gdDw/isM36uRSfFdmHqp1FehjzQyK4OyCSsChi4HeYAE+YF7fzNX0q7ByuGPtnEHZtYsKSqL4GQHKzkeebMB0Xqa4G/G4nR/wBsN/N9P29STrq9Ag0PhFMiyEd5VZQejWuD+EVVwTkpdUDmOEn2rHyzNqmHzRxDyIbKzepZW18gvlXDGXjcU+0PUk66vQIKPtpAGwjtbVCrjpY2P/aWFcnHY1PBJPpv+wPeHzF8Bdtf0Lrr45Qy/wC1ODm58PFvt6bA57gmIkbCw4aFisk5Ys43jhUKHcfvEkKvUk+FcnASfgKMebb+S7ks7TAYKOGNY4lCoosAP/u/WvUhBQVIg5rt+LDDt48xl+BQt/NBXm/qq/xxl1TJRl2tm5k2HwpNkY8ybWwKqe6h6Egn/QK24uduGL/ye/l1IOh9vhA/Wxgf51/Ou20gcz22x2HeNAk0bSCQWVXBJBBDaA7bH4CvO/U9Dwc91VEo6jh0paKNm3aNCfUqCa7cM3PHGT6pP+CCn7c8WTD4R2bEGBmFkZVDNm3sqk66DpbzrUhuj5Hw3tLJJmzRkszFr5r7289TXm5sdO3I9DDPUuVETjcjFQ2R5Gvbvs5y38VAPyFa4s7k6cqMsnDqKtRsvMK8jxA5LErse7Y+VhXBJpSo7o8rZHwmNkjkWOcaNorA318tgfga0cIyjqiVUmnTLLiuGLRlR4m172sDpuNhrYnyJ0O1Z43UrLSVojGeMpypAGNrMpGUINrMb732y6nw862hOcHqiVnCM1pkiNHwfCx81GjR5MyiMiQ90X1zgNbbTUdda7fb8vhtNnD7Dj8RNLzJ2GTxPncdb7tbwv4eQ9bV5jZ6NFzwLhiYiXlyLeMq2cXIuLWtmFiNT4V0cJbyprpuc/FV4bXfYvv7teF/sx/iy/117ftOTueP7Pj7eo/u14X+zH+LL/XT2nJ3Hs+Pt6j+7Xhf7Mf4sv8AXT2nJ3Hs+Pt6j+7Xhf7Mf4sv9dPacncez4+3qP7teF/sx/iy/wBdPacncez4+3qP7teF/sx/iy/109pydx7Pj7eo/u14X+zH+LL/AF09pydx7Pj7epkP7N+Gfs5/iy/109pydyfZ8fb1OsrA2FAKAUAoBQCgFAKAUAoBQCgFAKA5Lt2LNhmPuh3B9SFP8lavM/VHUIt8tSJR0C8Kwx1EEPn+rX8q7/Ch2RBuTBRDaNB6KB/tVtEewKntpH/gpAB4xHTyEyE/IGsOMX+CVdgSuzTg4aK31bfEEg/Oq8C0+HhXYFnXWDne3aE4W/gJYyfxgfzIri/UU3w8q+HqEWvBJA2HiI+oo+4WPzFbcLJSwwa7IE2twcljxzuKRquohjUt0JJex+AT8VebxC8TiscV03f55knWMAdDqK9IgpeI9l8PJqF5bbgppY+dtvutXFk4DDLeK0vuthZH7N4uZZZcNM2cxi4Ym5t3TqTqbhgddd6pwmXKsksOXdrdPuiSH2C0M6n3s5v6h3B+dZ8A/wDNlT539wzr69QgUByHYQ5WxCH3g5v8JHB+deXwLrNli+d/Vks6+vUIKDtziAuEdfGRkjUeZLAn/sDH4Vy8ZNRwSb7UCXw/DGPCBDuIySOpBJH3mp4XG8eCMXzoFP8A2eYQCASnVmVVHRVF7fiYn7q5f0uH+NyfdpeX/JLOsr0yDlO0w52Mw2HGuXNI/QEgD7wH+Vefxq8SePF3d/JEmrisa/8AFI+YAVaJBYi4OsotY9SKy4pf9Xi1ct/r/QOkXhWHG0EI/wDjX8q9LwodkQbkwkY2jQeigf7VOiPYFT2z7QDA4SSfulgAEUm2ZiQAPOwvc2qxDdI+Adqu1M3EZkeVQMq5VRSco1uTr4nS/oKN0iiuTLHhOGcDQLr1P5V5eeabPYwxpHQYUjRWGU+R8fQ7H036VyuPU1skY7iCxFFsSzbADwFr3PhuKvGLa8ire4xccU8brmXTcgglGH0gfMf+vGkXKEk6/sNKSoosJxiZo5Yyp5sK95QNX3Fhfw2/EPPTZ4opqSez/gosjaardfyVWMLlHEd1LOJEynUjUKc3UXsTa+m9axq1q6bMpK6enzROl4jK8ShgM6BQW0N8222t7iwNvAnQms3BJ7cjSMn1OlSUEXuBfzOvxv41yb2bHadgsMMskt73IUbaW1P8xXo8FBJOR5/FytqJ1tdxyCgFAKAUAoBQCgFAKAUAoBQCgFAKAUAoBQCgFAKAUBC4vw5Z4jG2mxU/VYbH/b0JrLPhjmg4S6gp8FPjMOBHJAZkXRWjYXt5Wa1/jb41x4JZ8K8PJHUlya+qZJLGPxcmkeF5X787rp1EcZYsehZfWutZJS5RrzIJ6YMmIxzOZcwYMSAtwb6ALsNbDx6netNNxqW4KDB4XFYMlUTnwk3sGAYdbHx6bHfSvNxY83CycYrVB9ua/f8AOpJYDi+IbSPAyg+crxov3qzNb0Wu2OWUuUH86X1IJMeCkkjdcSyPnFsqLZUFtlJ7xPjmPkLAVo46otT6gq+HxYnCXTlmeG5IKEZ1v+6xG/lf8q4cGPLw3uVqj0rmvNfYknTcTnYZYMLJmP0pcqIvVrMXPoqm/mN67XNv/VfvsQZ8C4QIFYsxklkYtJId2Y+Q8FGwHgLVXFhUG5Pdvm/p5AgxTzwTz3gllidwyFMpIvGgbQsNMwOnTrWWvJDLJOLcXVNdAS24rM2kWDmv4GVkjT4kMz/cprfW3yi/QHvBOEmIySysHnlN3YCyiwACIDrlAAGu9qpjw6ZOcub/AIXYEDiHB5o5ziMLYk6uhNr33t4WNrnrrXLn4fJDL4+Hn1XckkpxufY4DEZujR5fxM4PyrojxEmt4NP5fcglYP2p3DS8uJBf9Gpzs2lhncgAedlHl3vCto6nz2BA4hweVJ/aMNYsffjJsG87HrYfEXrizcPOOXx8PPqu5JLXjD21wmJzfVAQ3PRi4FuptXVHK2t4tP8APkQR4uGSzzLPigqrHflQhs2Un/mSHYv0Gg8zc1WWJ5JJz5LdL492C4xf6t/8rfyNdDByHY2OdMNHJDZ1IAeJmy6gAZkbYG3gd7V5H6fHJHHrjum3a+fNfYll7Jxea1kwU5fYBjEqg+bOJD3fQE9K9LxHX+r/AI+5B5wHg7Rs80zB8RKbuR7qjwjS+uUAAdbVTFhqbyT/ANn/AAuy+oMu0PBvaFUqcsiXyt62upI1tcA38CKpxfDePHZ01umCNBxTFxjLNhJJCPpRFDm6kFgB9/wFVx58yWnLB33VNMG8T4yXRYlwy/WkYO/+mNe6D1LH0NdClOXJV5/0D59/bzMogwsRYM4dmubZsoTKTYeBJF7C2grVFJnzjgPD7nMf/wAFcnE5uiOzhsPVna4CDyrzG7PQLZMKCLEA33BoQVPHOFPZXUlmjPdvqctwcp+sQQLHc63ud9Yz6PqQlumRuzeD78pWQGN7nLbvhmvmDaWsNLHxqcuRSS23RWOJwtdDVg8HI86TBVJMfLk7xVlYaknz2sALeHkDUykoxcPjaCTclL4UbIJMPO5CSK5isyBLgZrKc+mhJJI1vsfM0lrgveVWTFxnyd0aMBgizSGW4UEEG3d94G2uuW6AnTwHWkslL3SVHudDEWA0CEeam3yOnzrB0XO17CuSkg8Ay/MGvQ4F+60efxa95HT13HKVGL4/GshiRJJXUXYRgHKOpJA8dt6mtrBJ4XxaKdC8baD3gRYqd7EHaoJcXF0yqn7Z4ZWIAdlBsWUaXuBprc6sNgdxU6WKdOXRfUuBxOLlc7OOXa+bwtUEFPF2xgLWKyIpPvsBbXxIvdR6gVFo0eGajqa2OiU31FSZntAKAUAoBQCgFAKAUAoBQCgFAKAUAoBQCgFAKAUAoBQCgFAKAUAoBQCgFAKAUAoBQGrFOoRi5AWxuSbC1vE0BQ9gZB7FELi4GovqPUeFcH6bXgLzfqyWdHXeQKAUAoBQH59/ttxTPxDLZ7JEqi6kXNyTluO8NRqKWUe7KXg501FieljXmcRzPYwJ6TvOBkaBgCAoHltp4HeuRTuVtGko1HZlpKwW1tr669DRtIqk2Pa187VHiInQzVHOgOgtfyG9UU1ZZxZog4dKJHYOOWSSFO6kklrC1rEm9WlJSXLchbMwiwKRDLGqjTwAWw8tPCqznOXNloxS5HuMgblGQAhFZczDw31+G/w61rhxy0udbFJZI6lHqa0t9LuN4kaBuvkfQ6j51D/gsdZ2GxCh5EvqwBHwvf8AnXbwLSuJxcWnszsWr0TiPnvYoTR4/FRy7conW183M1N97EEHy+6uqcoPh4pc09ykU/EIfZTAzth8TkvrDlFju12OUHzCm1+tvCuDCmo7nr/q+XHk4lvH8/iyHLiWLKOeoRQwznCJ+j1iAjIuRlBYam2XKfCreHkbST7m+PiOFjic9HJxtW+e+/Lp8O5fRQuMHzHDNH7SJD3Qt0uLvkBsBm79qjIpODUXvR5LlHxbiqV+ZGfH4Pf2c7WvkXvX8Ac2pO2m9eQsHGOa96q+L+x62RyWNuU00/idtwCJ0w0Sye+EUH1tXtniFhQCgFAKAUBRY3jzrivZ4oBIFWNpWMgUojsyhkQi72CljtYW3JqyjtZlLI1KkiPwjtthZYoXeRY2lcoqnN74IFrlRp3l72guwF6l42mVhnhJJ9yTiO12CTOXnAyPkfuP3XuwsbL+43oBfYio0SLPNBdSQ/aLCiYQGZeaVzZbHbKXuWtlHdBO+1vMU0urJ8WGrTe5v4RxaDEpzIJA6hipIBFiLGxBAOxB9CKhxa5loTjNXEhY3tZgoXeOWdUeP3gQ2ndVvLXRwdL+PkbSoSe6KyzQi6bNkvaTCLI8bTAPHGZGFm0QKHJBtZu6QbC5tTQw8sE2r5Ghu1+BEfN9oXl8zl5srWz2DWPd0GUg3OlvGmiXIjxoVdkiXtHhFmMDTKJQpYrroAmcktbKLLrvtbzppdWS8sE9N7kc9sMDkWQ4hQjlgpytuuXMCMtxbMDrbQ32qdEuVEeNCrs2SdqsEsYlOITlmQxhtffG42vYb5tra3tUaJXVE+NCrs0cU7XYaJZwsivNDHI5j7wuUUHLmy23K66738KlQboiWaKvuiTL2kwyYdMTJJlie1jlc6kHS2XN4Hw8KjS7ol5YqOp8jNe0WFMwgEy81gCF11BTmAg2tquu9NLqyfEjem9yPwDtFHipMRy2VooigVxcXupLXv4AjQ+VJRqrKwyKbdckQsR23woMTLKhgZpVeQhhlZFRgALa3zg3sRbWp8NlXnjs72LOTtLhFeWMzAPCheQZW0QAEkG1msCDYX3FRoZd5YJtXyIg7WYcF3aaMQ5Y8rBZM12aVde7axMZtbex8xedDK+NG+exKftNhA0Kmdc04VogAxzBzZToNLnzt4+RqNDLeLDZXzN2L45h4pVhklVZWUsq63IAJ8BYe6bA72NqKLasl5Ip6W9yjwvayRuHnGCONyZVVEDMos8yRKHZl0YZrmwI8qs4e9RnHNcNYx3bB4GyYiBVf2WWeyy5hmRmAjByC91F7+GosbUUL5ESzaXUl0bN/C+0c080aJh0yGGCWRjNqnNQtlVMneta17iocUkWjkcnVdE/3LPFdoMLG7xyShXjTO4IPdW173tbxqFFsu8kU2m+Rrj7T4RjCBOpM9+Vo3escpvp3e8CO9bXTemhkeLDbfmaX7YYEI0hxC5Fk5ZIVjZ7E2sFvayk5trA61OiRHjQq7N03abCI0itOoMaB30awUhCDe1jfOtrb3qNDJeWCvfkRMF2sgfE8nmJZ1iMBs15M6uxvcaWyeNvLepcHVlVmi5V+xZy8YgWTlM9nDRrbK3vSBigva2oVvuqul1ZprjdFce1WHkXNh5o2yyRK+YSCwdraALfMbEDwuNbVbQ1zKeNFr3WV2H4/hsXHFPNDEYBFM7vJGX5UivCoRWZfpBydBc202qs8Kl7slZWOZNKXSvsWM8vDuQuKZMPyrDK5hF9TYADLmvfS1r1muGxqW0VfkjTxI6dV7Gvg/a6CSODnOqTSxcwIA1rd46GxGynS9zY1tKDV0Uhmi0r5tWOD9s8LNHh2dxG84sqEObPoCmbKB7xsCbA+FHjabEc8Gl8TpKobCgFAfPv7YOx8mOgSWAXmgzWX66NbMB+8CoI+NLoq42fCFGJhOzjXXx18iAaxbxZNn9jdR4jHur9fQuOFcbxbMFVFPUl1A9Tmrmy4MEVbfobYs2eTrT6o6uSSTunNe24B0NwRpfbevMcou0ekotUyUr6aa+tZFyXgt77eu330RDNPGu0JgMa3XvN3xcXEdjc23ufCurDic0/zcwySUWixXCFnGdzy77jfL59TVFC5b8i0p1HbmdzPhk9laNIhy8ul2Gv72l7m+texpXh6UtqPJ1NT1N7nF4zhcsByuunh4gjo3l0Oteblxzxv3l8z0seWM1sRBLIrqYiQ6kEZRc338tulVhNp3HmTNRaqR9L4FipZIVaaMxud1/3t4X8q9nHKUo3JUzyppKVJ2Z4/hMExBliVyNiRr99XKkmCBUUKihVGwAsBQEKfgeGd+Y0KFvO386An5Ba1hbyoCvg4DhkfOsKBr3vbY+Y8qAsqAUAoBQCgFAcd2i4LLNjYZEwwvG8TLihKFKIr5pI3jvd7i4Gh947a30jJKPM58mNymml23Kluz2NMaR+zj3JMOzGVO4hnSUYga3IIBGX3rqNKtqjd2Z+HOqr4fzzJvGOEYw4UxxRM2fE4ouizLGWjkMpjJfN7t2Ulb3I0I3FQpRu/ImUJ6KS6v6lPjOHSNiPZO4GlznMJFJUnhvIKugOYBWF77d4WvVk0lf5zKSg3LT+f60dJ2YEsLRxHDGFpS7S58Q05YRxRpnVi7WBZkUAnYbCqS33s3x3FpVV/Mh8Z4BiHlxDLFmDyTlTmTVW4asI3bxkGXX121qYySr86lMmOTul39KIfEOA46SRwYmZRh5UjPOTKM2C5YjEeb3+bmu58xrYaSpRX58Ss8c3e3R+n3HGuA44xzpFExWVrFVmRCw9giiUlswuglU3W/esNxSMo9fzcmeOdNL82+5Cx3DpXxMmEGTNIMSwbmKSDJgI48siC7LZgNToQwtepTVX+cyji3PT5+iJuI7PYh4Wy4N4naLGBlfEiZmkkw8MaMXeQkZimUC9gFBNr1GpJ8zTRJrlXPrfRGfEuzU5Z3OGaZDiJ7xLiOSXjlw8CZs6uO7mjIKk6gnQ0U13IeKVt1e79EbMb2bxLmYLFYP7aFJdbWlwsUaXN72LKRtfS5opLb5eoeKW+3f0Racew+MlwcASFw9wJolmVGy8t1tzQbWz5Scp1FxVYtJs0mpOKpeZWQ9nMScgMeWzYe5zJ3QuAeFjo3hIwGnqNNatqX55mfhStfL/AOaJ3ZLhmISPECbDiMtDDGqcxWD8uHlnVDoCR9xqs2rVMvijJJ2q/wCClg7OY04co0chAjxixJJNG7Rq+GSOOMuCAbuGA8ha9qtqjd+Rn4U9NefobeIcDx0kk+aJ2Hs08cTc5MtngiVY1jzd05w12I187WopRVEyxzbe3R+iLfH8GnbFiQR3TNhNcy/8vn59L30zr9+lVUlprzLvHLxL8vqc77JLBLhInRAzjAAjmJnQxSyErkBJYEEm40GU61e07fmY6XFxX/r/AAzouL8GxD40MkYMTvhnaXOAY+QXJTKdTmuALeZvVFJaTacJOe3Lb+DHiPB5m4SmH5OeUcjNFmQZgk8bsuYtl90HxopLXZMoN4tNdiFiOyhnKH2U4ZI4BkjDRnLIssp5d1a1mVr3271vOpU66lJYdT5V97MuB8DljxMDy4LPlwuGQTcyP9A6Rsri2bMdwLqDSUk1syceNqSbXRE3j/A55Rjci/rDhWj7+XOYmDsuYG6nu2B0sSDURklROSEnqr4fwV0fAsRzcO0OGlw3v80nFCUBWlkd1mzMzSMxbOCCbFjfap1KnbK6JNppV8/Ugx9nsamGEaYWQMMscpGM1nRYpVUoWf8ARRh2U5BlJBItarao3zK+HNRqv55lkvAMSIJv0QLh8DIiF1/SciODOl7kDvIw10v01qNSv9yVjnpe3b+EiQeF4mScTNh+XeXCOVzocoQT59Q2pGdb23JNr1W1VF9MnK67fUy4pwjEnHiRIs0TSYV2fOoy8oSqwyk3Pvg6UTWkShLxLS22+pBwPZ7EqIrxWypgg3fTQx4iV3+l4KwPW+l6s5L1KRxzXTpH1LFeGTnhjYeTDsXU5QqzIrOqyhhIj3spt3gG8RrVbWqzTQ3j0tCbh+M9iwuZDNiIZo5GQuoZwCwylz3S4DAk+JU70tamQ4z0R6tMqOGcDxyyYJZIm5cIhJtMmWMgTCQMgbvsSyWbWwvbc1ZyjuZxx5E4prlX1MRwbiBjwcTQPkhEKsFnQKGinQ81wGGdTGCVXW3le1NUbbHh5Kiq5V6n0esTsFAKAUBynbPsHhsetyOVMPdlQWPo4+kvrr5WqKQt9GfHOJdnsbgGKYiFmj+jNGpdCP3rC4+IHx3rlz8Pq3idfD8Vp92f7/c1w8RZDYhmUnUWJK38QNyOlcMsGvbk/U7vFUVfQ6HCRTMwEcTuT4BTYj1tpWCwTbqmXllgldnQxdk8c47kccV/pSvqP9CXvbyJFdOP9PlfvnNPjY17pf8AZ3+zzC4fM03+Jla+Z5Bob+AS5AFvCvRjhiq+HI4ZZZSIXGOCNhiSgJg+jYn9H+6f3R4GuLisDi9UeR1YM2paXzJ/ZzEBlaJ5HAI0By2IO4vax++rcJO04tmfEw31JHScOUmFM5znKCSQNdPKu6C91Xucr5khIlGygegq1EGdSBQCgFAKAUAoBQCgFAKAUAoBQCgNC4OMSGURoJCLF8ozEeRa1yOlTb5EaVd0brVBJ7QCgFAaEwcYdpBGgkYAM4UBmA2Ba1yKm3yI0q7o31BIoBQCgFAKAUAoBQGh8HGZBIY0MighXKgsoO4DWuBrU2+RGlXdG+oJFAKAUAoBQCgFAKAUAoBQCgFAKAUAoBQCgFAKA1+zpmzZFzedhf76ikLNlSBQCgPCL6GgKDiHBTGWkwwGqkNH4EEa5fI9K5ZYFGWqH7G6yuS0yLvDRqqgKLC2g8uldKSS2MXz3NtSQKAUAoBQC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B/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356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5575" y="2276475"/>
            <a:ext cx="2693988" cy="601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561" name="AutoShape 8" descr="data:image/jpeg;base64,/9j/4AAQSkZJRgABAQAAAQABAAD/2wCEAAkGBhMSEBMTExITExISFxcWFRcUGBUXExUYFhUVFRUVEhcYHCYeFxkkGRgXIC8gIycpLCwsFR4xNTAqNSYrLCkBCQoKDgwOGg8PGi0kHyQqKSksLCwpKSwsLCwpLCwpLCwsLiwsLCwsLCwsLCwsLCksLCwsLCwsLCwsLCksLCwsKv/AABEIAHQBsgMBIgACEQEDEQH/xAAbAAEAAwADAQAAAAAAAAAAAAAABQYHAQMEAv/EAEgQAAEDAgEGCgcECAQHAAAAAAEAAgMEESEFBhIxQVEHEyJhcXKBkaGxMjNCUpKywRQjYtEXQ1NUY3OC0iQ04fAWZJOio8Li/8QAGgEAAwEBAQEAAAAAAAAAAAAAAAMEBQIBBv/EADARAAICAQIEBAUDBQEAAAAAAAABAgMRBDESEyFRFDNBYSIyUoGRI6HwBRVxscFC/9oADAMBAAIRAxEAPwDcUREAEREAERQeVc6WR3bHZ7tpvyR27excTsjWsyZ43gnLrxVGWIWelI2+4YnuCqs32icacr+Li3vOhH2Dao6Wroo9cz5TuiaA34na0mM77fKh07s4lYluXF2dVOPacehpX1HnPTn27dLXfkqKc46QaqeU9MgB8AuWZeo3a4p2c4c1w7im+H1q68KF8+Pc0iCsY/0Htd0EFdyz2nigk9RVN09jZPu39AJwJUlDluopzoytLh+LX/S7b4pLunU8XQa9xqmmXBF48nZVjmbdhx2tPpDpH1XsVMZKSyjsIiL0AiIgAiJdABFxdLoA5REQAREQAREQARFC5XzlZFyWWe/bjyW9Y/RcTsjBZkzxvBMucBicAo2pzjgYbaekfwgnx1KtTNmmHGTSCOL3pDos/pbtUZNlejiwHG1BG0fdx9m1Jg9Rf5UOndi5WKO5a355R7GPPToj6rhuece2N46NE/VU454tHo0cAH4i5x+i4GeQPpUlORzaTSn+C1vdCvER7l9gzogd7Rb1gR4jBSkcocLtII3g3CzSLL1JIbPilgO9jhI3tBAPcpKnp3tHGUswlaNfFnlDrs1pM1qafMhld0MjapbF7RV3JWdYcdCYBrtWl7JP4h7KsQKZXbGxZixqeQiImHoREQARF8SShouSAN5Nh3lAH2iip86KVmBqI78ztL5brqbnlRn9eztDh5hd8ufZ/g4449yaReSlytDL6uWN/Vc0nu1r13XLTW50nnYIiLw9CIiACIiACIiACIiACEoq7nVlYtAhYeU70ra7HU3pP+9aXbYq48TPG8Hmyzlx0z+JguQcCRrdvA3NUHXZTipOS0NmqRrvjFEd34nLjLOUfsjOJYf8Q8AyPGuNpxEbTscRa551ULqjRaDmfrX7+i7EV12HhbnqyhlOWd2lK8vPPqHQBgF5UV3ouDXTja50+i5wBIDLgXF7X0hdbM7IVJZ6E0YSsfQpCK/fovH7wf8Apj+5P0Xj94P/AEx/cl+Kq7/szvw9nYoKmcl50SxDQfaWHbG/H4DraVMZZ4PuIgklE+lxYvYstcbcdIqnLtOu+ON0ctTrfYvEWiW/aKV5s30mn1kR3OG1vOrXkPLYnbY2EjdY2HnasnyZlN8EgkjNiNY2OG1rhtCt3HizKqn5LCcW/s37WHmOzpXz+q0r0cuZX8j3XYsqt4i/IvNk6tEsbXjbrG47QvSu001lFQXxLKGgucQABck4ADeSuqvr2Qxuke7Ra0XJ8gN5KyrOPOiSqdbFkQPJYD4v3nyVFNDtfsJttVa9y05Z4RmNu2nbxh951wzsGt3gqpW53VUuuZzRuZyB4Y+Kh0WpCiENkQTunLdn3JM52LnEnnJPmuYql7cWvc0/hJHkutE7AonKHPSri/W6Y3SAOHfr8Vb8icIEMtmyjinnacYz2+z296zREienhP0GwunH1N2a665WW5rZ4vpyGSEvhOG8x87ebmWnwzBzQ5pBBFwRiCDtCy7aZVPDNCu1WLofaIovOHKnExYem+4bzb3dimnNQi5MayPzhy8QeJiPK1OI19VvOq/W1cdGOUBLUnEM1si3GTe7mXNRWfZIRLrqJr8UD7Ddsp5zsVNkkLiXOJJJuScSSdZKZotG73z7tvREV13D0W56Mo5UlnfpyvL3bL6hzNAwAXlRWrIWYMswD5TxTCLgWvIez2R09y3ZTjWuvREkYym+hVUWrU2YdIwYxl53vc7yBAXa/MqjP6gDoLx5FTeMh2Y/ws/YyRdtNVPjcHscWOGojAq+5S4NWEEwSFp2Nfym9FxiPFUbKOTpIJDHI3RcO4jeDtCfXbCzYVOuUNyy0GWo6rkTaMdQcGyAWZIdVpBsPOpzI2WHwP4ma4be2Otm7H3Vmqt2Rcofao+Jeb1EYJicdcjRiY3byNiyNdoeD9ejo1uu5RTc28Pc0gFcqvZq5VLmmF3pMHJvrI3disKmrsVkVJFqeQviWUNBc4gAC5JwAG8riaYMaXOIAAuSdQA1krLM6s6nVLy1pLYGnAbX/if9BsVVNLtfTYXbaq0TmXeEWxLKYA/xHDD+hv1PcqZXZTlmN5ZHPPOcB0DUF5l9NjJ1AnoC166oV7IzZ2SnufKL74l3unuK+S0jWCE04OAp3JOedTBYafGMHsyY9ztYUEi5lFSWJI9jJx6o17IOdMNULNOjIBdzHekOdp9oKZWFwzOY4OaS1zTcEGxB5lp+aOdQqW6D7CZgx3PHvNG/eFmajTcHxR2L6b+LpLcsqIiiKgiIgAiIgAiIgDrnmDGucdTQSexUaKrtx1XJjxeLQdTpHeg3oCsedlRo09vfcG9mLj5KkZ0S6FPTQj2wZn8+lyWeAKTCvn6mMHsurE2y4Vkrk8znuc5xu5xJJO0lfCIvqDLAW4Uh+6Z1G/KFh4W30nqmdRvyhZ+t2iWaT1MzOf8AWe+z4An6QKz32fAFXXLhV8mv6UTc2fdk3X55VU0bo3vboOwNmgEjddQiIu4xUeiRy5OW4U5mnlEMlMLz91Uch3M72HDnBt3qDQFeWQVkXF7MIy4XlGmZsTmKd8Dtt/ibu6R9FaiVQ5awk01SNcjGud1mHRf5Kw53ZV4mle4GznDQZ0v2jobcr5jSwalKns8fk1VJKOSkZ65wmeYxsP3MRsLe07UXfQf6qtoi+nhBQjwoypScnlhXrg6ydFJHK58bHuDgAXAGwtfC6oq0Pgx9TN1x8qTqm1W8DdOszRB8INEyOpYI2NYHRgkNFgTpOF7dACrCt3CX/mo/5Q+d6qK7oea0c3fOwiInCgrnmBnCWu+zPPJcSYydjtreg+fSqYvqKUtcHNNnNIII2EG4KXZBWRcWdwm4SyjdAVTa6UVFWbn7qO+kdgYy5ce0+anqLK+nSCffHpdDgLOHxBU2abi6Kof7UpbCDtx5T/BfM21uy6FPd9fsac5LGfuV3LeUzUTvkOAJs0e60YNHd5rwoi+pSSWEZTeXlly4P83RI77RILtYbMB1Fw1uPR59Cs+dOdDaRgAAdK70WnUB7zrbPNe/IdAIaeKMC2i0X6xxce8lZTnHlAzVUr73GkWt5mt5LfK/as2C8Ra29kXSfJrSW7Pmvy/UTG8krzzA6LR0ALzQ18jDdsj2kbnH810ItFRSWEiLib6l6zVz6cXtiqCCHYNk1G5wAfbC3OrJnRkEVUBaAOMbjGeceyeY6lkK2PNrKBnpYpCbuIs7paS0nwv2rP1NfLash0LaJ8xOEjHXNsbHWMCvumqXRva9ps5hDgecG6k87qTi62ZoFgXaQ/rAd5kqIWhFqUU+5E1wvBfJKyz4atmDZRpEDY4YSt7796vLJAQHDURcdBxWZZBn06KWM64Htkb0Pu1w78VdsjV4+yBztUYdfoYL+Vl8y6+TqZ1LZ9UadUsrJWuEPLxuKZp3Ok82s8j3KjLvrqx0sr5Hek9xce3Z3YLoX0dVariomdZPjlkBbbk2MNhjAFgGNsB1QsSC2+i9SzqN+UKTW7RKdJuyL/40o/24+F/5Lsjzqo34cfHj72A/7gshdrK4Xfgod2c+Kl2RrtfmvS1DbljQTqfHYHpBGB7bqgZyZoyUp0hd8J1PtiDueNnTqXnyDnLLSvBaS6O/KYTySNtvdPOFqsUkVVADg+KVuo7QdYO4g+ISm7NO1l5iMSheunRmKLvoax0UjJGGzmG4/I8xGHavRl7JZp6iSLY03ad7Ti093kvAtBNSXsyJ5izasj5SbPCyVup4vbcdTm9hXtVB4NspH7yEnAfeN8GvHiCr8sS6HBNxNWqfHFMIiJQwIiIAIiIArGe7+TGOsfAKm57O/wAXo7I442DoDQfqtVnjBBuAcDrF1lefTLVrzsc1hHwAfRP0NeL5T7r/AES6lfD9yAREW2ZwC3CkH3TOo35QsPC3CjP3TOo35Qs/W7R+5bpPUy45i1n7IfGz80/4FrP2Q+Nn5qwnhPZ+7u+MfkuP0ns/d3fGPyXXHqPpX8+5zwUfV/PwVPKebVRTsD5Y9FpNr3aceexUYrTnNnqKqERNiLOUHElwOq9gLBVZVVubj8awxFiin8OwRETBZbaF2lk+H8EsjB0EafmvvPysvHSs3sLz3NaPI9692alY2Cha57dIOlfYYbrXx6FEZ+TaclO4CwdCCBuu5yxaYR8dN5+xdPyfwVhERbRCFofBj6mbrj5Vni0Pgx9TN1x8ql1XlMo0/mIiuEv/ADUf8ofO9VFW7hL/AM1H/KHzvVRXen8uJxd87CIieKCIiALxmtUudk6aMAkscQAMTZ9ned1H5yNcyjgaQRpSyEggg4BoC9OYteIYah5BIDocBrxLwu3PmfjqaGUAgcY8Y68QPyWLwxWvznrjYu3p+3/Skrto2XkYN7mjvcF1LtpH2kYdzmnucFsvYiRtda/RieRsa49zSVh5N8d63Gqj0o3tHtNcO8ELD3NsSNxt3KDRbS+xZq/Q4REWgRBafwdOvRdEjx5H6rMFqXB7Faiafee8+Nvoo9Z5f3KdN85VOERlqy+9jfC4VYVj4QJb1rh7rWDwv9VXE+ny4/4F2/OyxZmDSdUs16VO4252uaQp6Vzo8m1OkC0nAXBHp6LTr5lE8HzbSzu92Ijtc5tvJSWV8qvnoanTtdnFahbAvxWTqFHxsM7lNflfkoaIi2yEBbfRepZ1G/KFiAW30XqWdRvyhZ+t2iW6TdmIu1lcLl2srhaBGFofBpXExSxE+g4OHQ4Y+I8VniunBj62bdoN+Y2+qm1KzUx2neLEdnCdSgOgk2kOYeyxHmVR1ofCdbiod+mflx+izxGleakGoX6jJ7MefRrotzw5h7Wn6gLV4zcDoWQ5otvWwdfyBK0LN3LD5nva7R0WjCwsfSsL47lBr5qNkU/VFOlfw49yeREUpWEREAEREAFnPCLSWdDJ+ExnpYbjwd4LRlBZ0ZJ4+F8Y9Jw0o/5jRgO0YJ1E+CabFXR4oNGSouXNsbHAhcLcMkBbfSeqZ1G/KFiAW30nqmdRvyhZ+t2iW6T1MRcuFy5cLQIgiIgAiKXzWyVx9Q24+7j5ch5hiB2mwXMpKKbZ1FOTwi3PyeWZOibtjDHO5jIS4/MFXc6GaUFI/c18R5ixwI8CtHnpOMhe065Aew7O7BUR9PxtLPD7cZ45g28nkyN7rL52uzg1im//AF0NG2HwYXb/AEVBERfSGYFofBj6mbrj5Vni0Pgx9TN1x8ql1XlMo0/mIiuEv/NR/wAofO9VFW7hL/zUf8ofO9VFd6fy4nF3zsIiJ4oIi5a0kgAXJwA3k6ggCz5Hj0aAn9tOAOiNpv4qwZWyZpZNLfaEbZR0tJc7/tKjpaQgwUrdcTQ138ySzn911eJ4bMFhfQ2bxaxHcvmVZx6udq9MI1IQ+DhfYxBFKZx5J+zzuaPVu5UZ3tOru1dii19JGSksozWmnhm0ZBrxNTRSD2mi/SMHeIKy7OvJpgq5W2s1zi9u7Rdjh0G47FL5iZzCFxglIEbzdrjqa44WO4Hz6VdMvZvx1cYa+4LcWObrF/Mcyzk/D2vOzLmudWsbox1FZavg/q2HktbIN7XAeDrLqgzErHHGIMG9z2fQkq7nV4zxIj5U+xBQQOe5rGi7nEADeTgFtGS6IU8DI7i0bbE7N7j33KiM2czWUp03HTmta/st36A+p8FG5950tax1NE673YSEamt2tv7x8lDbPnyUIbFdceTFyluUrLVdx1RLJse8kdGpvgAvEi9GTqF00rI2DlPNujeTzAXPYtHpFf4IusmXrg9ydaEvP65+HVjv/wCx8F5GQYVcG18b7De6IlwHmrjkmjbGxrW+gxoY3nA1u7Tiq7nAwwVbJgMCQ48+x47vNfNaux82N3Z/saahwwUTOUUnnFk4Q1Dmt9W6z4zsLHYi3iOxRi+ljJSSaMxrDwwFt9F6lnUb8oWIBbfRepZ1G/KFDrdolek3ZiLtZXC5drK4WgRhaBwZUlmTSe8WsH9IufNUnJuS5KiQRxtLnHXuaN7jsC17JlAylp2sBs2MEuce9ziotXYlHg9WU6aDcuLsU/hOqRpQR7QHOPbogeRVHUnnHlX7RUySezfRZ1W4N79faoxPphwQSFWy4ptk/mW2075Tqgie/ttojzVxzJhs2R3Vb3Ak+YVZyfT8TRi/rKpwcRtETPR73K+5Bo+LgYDrPKPSf9LLB1c+bq8LaKLaI4ivySCIi6KQiIgAiIgAuueLSFtR2HcdhXYiAM4z0zeN3VDG21cc0eyf2g/CfNU9bfU02liMHDfiCNrXDaFQsv5l3JfTizsS6E+cJ9ocy0tPqVjhmQ30PPFEpoWkwcINMImg8ZpBoFtHaBbXeyziSItJDgWkawQQR0gr5VVlUbMZJ4WSr2BKIicKCIvbkzI0tQ60bCRtccGN6zjgF42kss9Sb6I81NTuke1jAXOcbADWStSzayCII9AWJveVw1OdsaPwt8105uZtMgHIOk5ws+W1ulsO4c6sscYaAALALK1Go5nwx2NGing6vc+lTc4KZ1PUtmYMCdK2w++w9I8+ZXJebKNC2aMsdt1HcdhCzbq3OPTddUUNZMozjyWI3iSPGCblRnd7zDuIN1EK6SxcUX09Q0mF5u62th2Sx/UKt5XyK+Bwvy4n4xyN9B42Y7DzLX0OsV8eGXzLdGbdVwvK2I9aHwY+pm64+VZ4pLI2cU1LpcUW2fa4cLjDUdetV3wc4OKOKpqEss0DObM77XK2TjdDRaG20NLa43vpDeoj9F//ADP/AI//ALUX+kSr/hfAf7k/SJV/wvgP9yljXqIrCa/n2KJTpk8tEp+i/wD5n/x//apmUKMwyvjJuY3FtxqNtqn/ANIlX/C+A/3KuVNS6R7nuN3PJcTzlUVK1P8AUYmx1tfAjrVgzYoQ0GrkF2RG0bT+slPogcw1noXlyNkEy/eSniqdvpPPtfgjHtOPMrHSUzqqRjWs4uGMWa0amN2k73lRf1DWKqPLh1kzumrL4mSeaVAXPdO/E3NidribuP07Va1101OGMaxos1osF2LNpr5ccfk0EsFezkyA2ePQNmm94nn2HHW134Xeay6rpHRPcx7S1zTYg/71LcHsBBBFwVXs4M3GTNAkvyfQlaLvZzPHtNWhp9Ry/hlsT3U8fVbmVqeyNnpUU4Db8YwYBr9nVdrHQvJlXN2aDFzdKPZIzlMPaNXQVGLTahYu6IMyg+xoMPCdH7UDwfwuaR42X3JwmxezDITzloHmVnaJPhauw3xFncs2V8/p5hos+5adeibuP9VsOyyrJKL25NyNNObRsLt7tTB1nHAJyjCtdOiFOUpvr1PG1pJAAuTgANZ5gtGzTzZ4gXeBxzxyj+yYfYB947V9ZuZrNhOk0iSW2MhHIZvEQ2n8StUEAYLD/UneVn6jU8fwx2LaaOH4pbn21tgANQUdl7JnHREActuLenaO1SSLPnFTi4srM2ko/tMPEW+/iu6En2m63RdIxIVSc0gkEWIwIOsEbCtOzmyCb8dFcEG7tHWCPbb9VXK6hbWYjRjqxrGAZUc7djX821N0Gr5T5Fv2ZFdVnqtyphbfQG8MfOxvyhYpPTuY4te0tcNYcLEL1QZdqGNDWzytaNQD3ADoWtfS7UsMTTby28ovx4Oab3pfiH5Luh4PqRpuWvd1nm3hZZ9/xJVfvE3xu/NdcmW6h2ueU/1u/NK5F31nfNq+k1Z81LRR/q4W7hbSd2a3FUTOrPR1QDHECyHbf0n9O4cyq5N8TiUTK9NGD4n1ZxO9yWF0QUrm/kjjnl78IIuVK7m2MH4jq7VxkjIDpuW48VA30pXauhnvO5grDDEZyyCBhZCw3AOtx2yzHfzbFPrdbGiPDHrJ7IKquLq9j2ZJpjVVOmW2jbazdjWNwZGP971dl5cm5PbDGGN7TtJ2lepZFNbgsy3fVmklgIiJ56EREAEREAEREAF1T0zXjEatR2jnB2LtRAEJlPN9svrI2zDYTyZR0PGvtVXrsxYr8iSSLmkZpjscxaGibC6cNmLlVGW6MtOY79lRAekvH/qvqPMc35VTF/Q17z5BacYxuHcuQwbgm+Ls7i/D1lLydmRA2xLJJjvkPFx/CMT2qy02SgGhrtENGpjBoxjsGvtUgiROyU/mY2MIx2RwBZcoi4OwiIgDw5VyQydtnYOHou2j8xzKm1FNLS3jexskLjjG7GN3Ow+w5aAviWFrgWuAcDsIuEiynL44PEu5y45MumzfimP+Gk0H/sZjZ39D9TlEV2RpoTaSJ7ee129jhgtHyjmWx99A6P4XC7ezaPFRRyLWw4RvlDRqDHaTfhdq7lRX/Ub6ulsc+6JpaeL9igXXIV6fUVftRMd16fFcsmrD6DGs544AD34p394r+livDe/7FUoM36ib0InEe8eS0drsFK02R6eA/eu+0SD9XETxYP8AEk29AU03N2rn9a95H8R3J+AYeCmcnZoRR2LzpkbLWZ3bUiz+oai3pXHhXdjYaeK9yCo8nTVbgXWbGzBoAtFGNzG7TbarnQUDIWaLBYbTtJ3lehrQBYAADUBqXKRXSoPiby+5UlgIiJ56EREAeSXJwx0To31jWw9ZpwKgq7NCF+Lqdt/ehdoH4DyVaEXUZyjszlxUt0Z/PmJFsfOzrMa/xaQvmLMSLbLM7qxBvi4rQkTvE29xfIr7FSo8y4G6oHPO+d+HwNwPQp6DJYAAdbRGpjAGxj+ka+1e9EqU5S+ZjIxjHZHDWgCwwC5RFwdBERABVvLeaYfyorB2st1Ane0+yf8AeCsiJdlcbFiR41kzmpmJ+7q4jMG4B3o1DOh3tjpUa/NuOQ/4eoZf3J7xyDmv6Lj0LUaqiZILPaHdOsdB2KCrMyY3ei4jmcA4fRc126nT9IviXuJnUpboos2Z9W39Q53O0tcPArpbmxVHVTyd1vNW52ZMrfQeB1XOb4LgZp1JwL3W55XEeap/ul3rWJ8NH3K43MycC8pihbvle0eAuV6aWipIsbOq5OgxwDpvyneSsMGYZvdz2A8wLj3mymqHNmGPG2md77Edg1JU9ZqreiSihkaIr0/JWqTJk9WQXWEbfRAGjEzmjYNZ5/FXDJ2TGQt0WDXrJ1np/JeoBcpVdKg+JvL7lCWAiInnoREQAREQAREQAREQAREQAREQAREQAREQAREQAREQAREQAREQAREQAREQAREQAREQAREQAREQAREQAREQAREQAREQAREQAREQAREQAREQAREQAREQAREQAREQB/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3562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3452813"/>
            <a:ext cx="1760538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Picture 11" descr="https://encrypted-tbn1.gstatic.com/images?q=tbn:ANd9GcQxMx-QQneqZXplnmmrnhuH5WP9acuZ6BJNxBX8RaHQXGt7i1wjyhO_VjO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11363" y="3311525"/>
            <a:ext cx="693737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Yannis Tzitzikas et al., LWDM 2014, Athens</a:t>
            </a:r>
            <a:endParaRPr lang="el-G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81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ea typeface="MS PGothic"/>
              </a:rPr>
              <a:t>Marine Information: </a:t>
            </a:r>
            <a:r>
              <a:rPr lang="en-US" sz="2800" dirty="0" smtClean="0">
                <a:ea typeface="MS PGothic"/>
              </a:rPr>
              <a:t/>
            </a:r>
            <a:br>
              <a:rPr lang="en-US" sz="2800" dirty="0" smtClean="0">
                <a:ea typeface="MS PGothic"/>
              </a:rPr>
            </a:br>
            <a:r>
              <a:rPr lang="en-US" sz="2800" b="1" dirty="0" smtClean="0">
                <a:solidFill>
                  <a:srgbClr val="FFFF00"/>
                </a:solidFill>
                <a:ea typeface="MS PGothic"/>
              </a:rPr>
              <a:t>in </a:t>
            </a:r>
            <a:r>
              <a:rPr lang="en-US" sz="2800" b="1" dirty="0">
                <a:solidFill>
                  <a:srgbClr val="FFFF00"/>
                </a:solidFill>
                <a:ea typeface="MS PGothic"/>
              </a:rPr>
              <a:t>several sources</a:t>
            </a:r>
            <a:endParaRPr lang="el-GR" sz="2800" dirty="0" smtClean="0">
              <a:ea typeface="MS PGothic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6888" y="5837238"/>
            <a:ext cx="1004887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9588" y="4581525"/>
            <a:ext cx="1063625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916238" y="985838"/>
            <a:ext cx="5976937" cy="546735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mtClean="0">
                <a:solidFill>
                  <a:srgbClr val="FF0000"/>
                </a:solidFill>
              </a:rPr>
              <a:t>Taxonomic</a:t>
            </a:r>
            <a:r>
              <a:rPr lang="en-US" smtClean="0"/>
              <a:t> information</a:t>
            </a:r>
          </a:p>
          <a:p>
            <a:pPr marL="0" indent="0" eaLnBrk="1" hangingPunct="1">
              <a:buFont typeface="Arial" charset="0"/>
              <a:buNone/>
            </a:pPr>
            <a:endParaRPr lang="en-US" smtClean="0"/>
          </a:p>
          <a:p>
            <a:pPr marL="0" indent="0" eaLnBrk="1" hangingPunct="1">
              <a:buFont typeface="Arial" charset="0"/>
              <a:buNone/>
            </a:pPr>
            <a:endParaRPr lang="en-US" smtClean="0"/>
          </a:p>
          <a:p>
            <a:pPr marL="0" indent="0" eaLnBrk="1" hangingPunct="1">
              <a:buFont typeface="Arial" charset="0"/>
              <a:buNone/>
            </a:pPr>
            <a:endParaRPr lang="en-US" smtClean="0">
              <a:solidFill>
                <a:srgbClr val="FF0000"/>
              </a:solidFill>
            </a:endParaRPr>
          </a:p>
          <a:p>
            <a:pPr marL="0" indent="0" eaLnBrk="1" hangingPunct="1">
              <a:buFont typeface="Arial" charset="0"/>
              <a:buNone/>
            </a:pPr>
            <a:r>
              <a:rPr lang="en-US" smtClean="0">
                <a:solidFill>
                  <a:srgbClr val="FF0000"/>
                </a:solidFill>
              </a:rPr>
              <a:t>Ecosystem</a:t>
            </a:r>
            <a:r>
              <a:rPr lang="en-US" smtClean="0"/>
              <a:t> information (e.g. which fish eats which fish)</a:t>
            </a:r>
          </a:p>
          <a:p>
            <a:pPr marL="0" indent="0" eaLnBrk="1" hangingPunct="1">
              <a:buFont typeface="Arial" charset="0"/>
              <a:buNone/>
            </a:pPr>
            <a:endParaRPr lang="en-US" smtClean="0"/>
          </a:p>
          <a:p>
            <a:pPr marL="0" indent="0" eaLnBrk="1" hangingPunct="1">
              <a:buFont typeface="Arial" charset="0"/>
              <a:buNone/>
            </a:pPr>
            <a:endParaRPr lang="en-US" smtClean="0"/>
          </a:p>
          <a:p>
            <a:pPr marL="0" indent="0" eaLnBrk="1" hangingPunct="1">
              <a:buFont typeface="Arial" charset="0"/>
              <a:buNone/>
            </a:pPr>
            <a:r>
              <a:rPr lang="en-US" smtClean="0">
                <a:solidFill>
                  <a:srgbClr val="FF0000"/>
                </a:solidFill>
              </a:rPr>
              <a:t>Commercial codes</a:t>
            </a:r>
          </a:p>
          <a:p>
            <a:pPr marL="0" indent="0" eaLnBrk="1" hangingPunct="1">
              <a:buFont typeface="Arial" charset="0"/>
              <a:buNone/>
            </a:pPr>
            <a:endParaRPr lang="en-US" smtClean="0"/>
          </a:p>
          <a:p>
            <a:pPr marL="0" indent="0" eaLnBrk="1" hangingPunct="1">
              <a:buFont typeface="Arial" charset="0"/>
              <a:buNone/>
            </a:pPr>
            <a:endParaRPr lang="en-US" smtClean="0"/>
          </a:p>
          <a:p>
            <a:pPr marL="0" indent="0" eaLnBrk="1" hangingPunct="1">
              <a:buFont typeface="Arial" charset="0"/>
              <a:buNone/>
            </a:pPr>
            <a:r>
              <a:rPr lang="en-US" smtClean="0"/>
              <a:t>General information, </a:t>
            </a:r>
            <a:r>
              <a:rPr lang="en-US" smtClean="0">
                <a:solidFill>
                  <a:srgbClr val="FF0000"/>
                </a:solidFill>
              </a:rPr>
              <a:t>occurrence</a:t>
            </a:r>
            <a:r>
              <a:rPr lang="en-US" smtClean="0"/>
              <a:t> data,  including information from other sources</a:t>
            </a:r>
          </a:p>
          <a:p>
            <a:pPr marL="0" indent="0" eaLnBrk="1" hangingPunct="1">
              <a:buFont typeface="Arial" charset="0"/>
              <a:buNone/>
            </a:pPr>
            <a:endParaRPr lang="en-US" smtClean="0"/>
          </a:p>
          <a:p>
            <a:pPr marL="0" indent="0" eaLnBrk="1" hangingPunct="1">
              <a:buFont typeface="Arial" charset="0"/>
              <a:buNone/>
            </a:pPr>
            <a:endParaRPr lang="en-US" smtClean="0"/>
          </a:p>
          <a:p>
            <a:pPr marL="0" indent="0" eaLnBrk="1" hangingPunct="1">
              <a:buFont typeface="Arial" charset="0"/>
              <a:buNone/>
            </a:pPr>
            <a:r>
              <a:rPr lang="en-US" smtClean="0"/>
              <a:t>General information, figures</a:t>
            </a:r>
            <a:endParaRPr lang="el-GR" smtClean="0"/>
          </a:p>
        </p:txBody>
      </p:sp>
      <p:sp>
        <p:nvSpPr>
          <p:cNvPr id="24581" name="AutoShape 2" descr="data:image/jpeg;base64,/9j/4AAQSkZJRgABAQAAAQABAAD/2wCEAAkGBhQQEBUUEBQWFBQVGBkXGRUYGBUaHxsaFx0YFxoVGhgXHCcfGBsjHBUVHzEgIyc1LSwsFx4xNTAqNSYrLCkBCQoKDAwNFA8NFCkYFBgpKSkpKSkpKSkpKSkpKSkpKSkpKSopKSkpKSkpKSkpKSkpKSkpKSkpKSkpKSkpKSkpKf/AABEIAHcBlAMBIgACEQEDEQH/xAAcAAACAwEBAQEAAAAAAAAAAAAABgUHCAQBAwL/xABMEAACAQMCAwYDAwkCCwgDAQABAgMABBEFEgYhMQcTIkFRYRRxgTJCkQgjUmJygpKhsRVzJDM1Q1N0srPBwtIXRFRjg6Kj0SU08Bj/xAAVAQEBAAAAAAAAAAAAAAAAAAAAAf/EABQRAQAAAAAAAAAAAAAAAAAAAAD/2gAMAwEAAhEDEQA/AKTooooCiiigKKKKAooooCiiigKKarTsu1KaFJorVnjkUMpDR8wehwWyM19P+ybVf/BSfjH/ANdAo0Ux6x2eX9nCZrm2aOJSAWJQ4ycDIDE9a+egcC3t/G0lpA0qK2wsCgG4ANjxMPJlP1oICim5uybVR/3KT8Y/+uj/ALJtUwSbNwAMnLRjpz6bqBRoqd4e4JvNQRns4TKqEKxDIMEjIHiI8qlf+x/Vf/Bt/HF/10CbRUtxHwtc6fIsd3H3bsu8DcrZXJGcqT5g15w7wxcahKYrSPvHVS5G5V8IIGcsR5kUEVRTm3Y9qoOPhG/ji/6q+Gtdl2oWVu9xcxKkSFQT3iE+IhRhQcnmRQKdFFFAUUUUBRRTevZJqhRXW0ZlYBhh4uh5jluoFCinBOyLVT/3Nx82iH/PXXH2I6qf+7qPnLF/90CJRTpd9juqx9bUt+w8bfyDZNKmoabLbvsnjeJ/0XVlPzww6e9BzUUUUBRU1w9wbd6gHNnCZe7xuwUGN2cfaI9DUwOx/Vf/AAjfxxf9VAm0V361ok1nM0NzGY5FwSp9D0II5EH1FcFAUUUUBRRXtB5RThpvZLqVzBHPFb5jkG5cuikqejbWOQD1HsRXw17szv7G3M91EscYIXPeRk5Y4GFByaBWoor9KpJAAyTyAH9KD80U66R2O6ncqGFv3SnoZWCH+E+L8RUrL+T/AKkBkGBvYSEf1XFBWtFTvEHBF7YH/Crd0GcBwNyE+gdcjPt1qJvbGSBykyPG4xlHUqRnmMhuY5UHwooooCiivpHAzAlQSFG4n0HTJ/EfjQfOiiv3DCzsFQFmPIKoJJPoAOZoPxRTvo/Y3qdyAe47lT5zME/9v2v5UxQ/k53hK77i3AJG4jvSQPMgFQGPtkfMUFTV6q5IA6nlVuT9mcNuTt03UrzYSrOZIYVYjzREBcqfWof+3Y9PuRJBphsX2hUkuRNL3bePdKqlAWYgqM88behzQI2q6TLaymK4Qo4wcH0PMMPUEc81x0y8Y6FeR93dXj98t14o59xO8AA/ZYBlABHIgAeVLVBO8Pcb3lgym2ndVX/NliYyOpBQnGD7c61JwZxQmpWUdzHy3DDrnO115Mv0PT2INY+q2/ye+Ju6u5LRz4JxvQf+Yg54+aZ/gFBxdvd7cjUjFJI/w5jjeKPJC4wVJ2jkW3q/M8+lV7p2sT2xJt5pIiepjdkzj12kZ+tX7+UBwz39il0g8ds3i/u5MBvwbYfxrO1Bo/sU7QpNQie3un33EOGDnGXjPLJx1ZTyJ8wV965vyhrq4jsoe6dlhaQpKFJG7K5RWI6rybl0PKqZ4D4mOnahDcfcVtsg9Y38L/gDuHuorT3GfD66np80AIPeJujbyDjxRsD6ZA+hNBk7SdUnt5A1rLJFISACjMpJzyBx1GfI1pftK4wk0zSt27/CpFWJDy5OR45AP1QGPzxVL9kHCputWQSKdlsTLID5NGcKh/8AUxy9FNdfbnxT8XqJhQ5jtR3Y95Dzkb6eFf3D60FfXV08rl5WZ3bqzEsT8yeZry3uGjYNGzIw6MpKkfIjmK+Vfa0tmlkSNBl3YKo9SxAA/E0GnOxrUrifSUlvJDIS8mx2OT3anaNzHm2GWTmfLFUV2mcZvqV9IwcmBGKQrk7Qq8t+OmW5nPuB0FXH2j6oNG0JLWE4kdFtkI64x+dk/Ddz9XBrOFB5RRRQFFFFAVM6BxddWMivbTOu0g7NzbGA+6yZwQenSoaig2npt8J4I5V6SIrj5MA3/Gssar2majJPI3xcyZdsKjbVUAnChR5CtLcF/wCTLP8A1aH/AHa1kK6/xj/tN/U0FicL9ut9bOBdEXUWeYYAOB6q6jr7MCPl1q8FSx12xViqzwyA4yMMjdCM9Y3B9P5g1karh/Jz1plubi1J8Dx96B6MjKpx8w4/hoELj/g5tKvXgJLIRvjc/eRs4z+sCCp9xnzFLdXZ+UnbjdZP94iVfoNhH8yapOg6bHUZYG3wyPE36SMyn8VNX/2Ldpcl/vtbxt08a70k5AugIBDY5blJXn5g+xrO9OfY/eGLWrUj7zMh+Tow/rg/SgtTt+4S+Is1u4xl7Y4f3ibqf3WwfkWrPNbWvLRZo2jkAZHUqynzDDBH4Gsf8W8Otp97NbP/AJtiFP6SHmjfVSPrkeVBEUUUUBU/wLwydRv4bcA7WbdIR5Rrzc58uXIe5FQFaD7AOFRBaPeSDD3HhQnyiU/8zjP7q0Fi8QagLKxmlQACCFmVccvAvhGPTIArIWp6tNdSGS4kaV2OSzEnr5DPQew5VqztLH/4i98vzD/0rJFB7V16fpEPDOmLe3ESy6jNgRq/SMsM7R6bV5sw5k+EEVVvBdssuo2iOMq08QI9RuBx/Kre/KQsHaC0lA8CPIjexkCFf90w+tBUms8b3t45ae5lbJztDsqj2CKQo/CvNK43vrUgwXUy48i7Mv1VyV/lUHRQaF7NO2pb11tr8LHO3JJV5JIfJSPuOfLyPscAofb9Z7NX3f6WGNv4dyf8tVurEHIOCOhH9adO0PjKPU4rF8k3McLRz5GPECuCD0OfG3LpuoEqiiigKb+DeJ4I7e4sb/d8Lc4YOgy0Uy42ygeYwBn9ke9KFWnwfwCY4IpWhhluZgJQtzkQ20BzsnlUEFmcg7VPLAJ8jQdXD/DdjP8A5MsJbzBCm6vZDFACeX2UA3nOBtAzzFXHwzwlDZruWGBJ2UCR4YwgJHko5kKOnXJxk5NQujcGF1ilnma4eNlaPehjgj2nIaG2jKj2DMff2PZrfHLWs4iNncSlt2O5UucDGGPIKFPlhiRjmBVDXRUFwxr8t1G7zQCDDlVUSpKeXUPs5I46Fc1F8UwJd3UNuLm5R1BZ4reVUCoc5lmYLlRyCgbgTu5eZqD58e/C3HdRPetZTlmEM6PtG9eTRMQQGGduVJHPHPNVVxfq2uaWjw3kxmt5laPvSqurK4II34DI2M8jz+dIHEWoCWdwmO5RnWIAADZuOG/WZhgljkn16VJ8NccyW0kQuVF3bxhl7iXxBVkADd2WzsOFGPL8aojuIOKbm/ZWupC+xdqLhVVRy5KqgAdB+AqJp34/4SgjjivtN3tY3Gcbv81ICQYj5+Rxn0IyeVJFQFdmkao9rcRTxHDxOrr81OcH2PQ+xNcdFBsq1ni1CyDY3Q3MXMfqyLgqffmR9KyNxDozWd1Nbv8Aaicrn1A+y31GD9au/wDJ74p722ks3PigO+P+7c8x+6+f4x6VB/lEcMbJob1BykHdSftrzRj81yv7goKbrTnYnxT8bpixucy2x7pvUrjMbfw+H5oazHVj9g+rSRassSAsk6MrgeWwF1f6EY/foLh1a2t9Dt9QvkHjnbvMfrlQiRj2MhZj+2fSstzzF2ZnOWYliT5knJP1JrUPbHw617pUojzvhxOFH3u7zuXHn4SxHuBWWqAqyOwnhv4rUxM4zHar3n758MY+nib90VW9X9wiBoPDj3TjE847xQeu6TwwJ8gMOR5ZagQe2zij4zU2jQ5ith3S+hbrI38Xh+SCq/r9SOWJJOSSSSfMnmTU/wAEcGS6rdCGHwqPFJIRkInr7k9APM+wJoIS1tXlcJEjO56KqlifkqjJpmg7KtUcZFlLg+uxT+DMDTpxvxLFoQ/s/R1EcoUd/dYDSZIyE3EfaxgnyGQABzxV0uvXDNvaeYt13GSTP45oOjWeEruzGbq2liXpuZTtz6bxlc/WoirR7PO2KWGQW+pOZ7WTwF5PE0eeWST9tPUNnlzHTBlu1nshSKNr3TlwijdLCvMBeplj9AOpX05jpigpiiva8oNhcF/5Ms/9Wh/3a1kK6/xj/tN/U1r3gr/Jln/q0P8AsLVR6h+T7mVyl/EFLEgOmCMknBw/l60FM1cP5OmiM1zPdEfm0j7kH1d2Vjj5BB/HUrpH5OMYYNc3bSLyJSOMJn23szcvkM+9RXaN2gPpwbS9NgNnHENrSfeYMM5jx0DZzvJLH2xQQvblxWl7qAjhYNHbKY9w6GQnL49QMBc+oNVxXteUBTX2VITrNnj/AEmfwVjSpTp2OR7tbtfYyH8I3P8AwoL8teLgNbmsJG6wRyxA/pDd3ij1JXa37rUj/lC8Jb4o76Mc48RS/sMfA30Ykfvj0pT7Vdce14jM8R8cHcED5KCVPsQxH1q+cw6pYcvFDdRfXDj+TD+RFBjuvK79c0d7O5lt5Rh4nKH3x0YexGCPYiuCgluFdAa/vIbZM5kYAkfdUc3b6KCfpV39o3FS2txp+mWvhUS25kA8o1dBHF9cbj7Kvqahuw/Rks7S51W55KFZUJ8kTnIwz5swCj9k+tVk2vvd6ot1KcPJcI/so3rtXn5KAB8hQad7QY92lXgP+gk/kpNZDFbE4yTOnXYxn/B5v9hqx2OlB1aZftbzxzJ9qJ1kHzQhgP5YrW8ZttYsASBLb3CA4Pl7cvsurD6Fax9TbwJ2kXOkv+a/OQscvAxOCf0lP3G9x9QaBn4o7ALuBmayZbmPyUkJIB6EHwsfcEZ9BVb6npE1q+y4ieJ/0XUqfmM9R7itN8Ldr9hfADvRBKf81MQvP9V/st+Ofam2+0+K4TZNGkqH7rqGH4GgxXRWguNewOCZWk049xL17okmNvYZ5xn8R7DrVDahp8lvK8UyGORDtZG6gj/+6+dBzUUUUExwnw5NqF3HBbgF2OSW+yqrzZ2/VHp59POtKavwp3dtczCQNOxW4LNGrJugTwRiN84jG0kDdlScg1UnYDrcNvfSrMQrTIscbH9Ld9jPlu5fUD2rQt3ZiVdrZwfQkdOfl/Sgq3ibt0jt7SLuFWS8kjVmXOUiLAE7jnmfRM59SPOqNV7VtTuY2jlumCN1CKiZB+7lQDj2zV3cYdk+myRz3LwyB1V5WMUjBnKgueTZXccdcVUXFfZLc2tvHdQpI8LoHdDhpISRnD7QNy/rADHmBQItvAzuqxqWdiAqqMkk9AAOZPsKtDXLf+xtKhw80eo3gYzKzP8A4tlZGDLnGQCoBPiByR50kcHcSDT7jv8Au97hSqNkZjJI3OAwILbN6jPTdnnjB6Nc1e51zUQ23MszLHHGCSEXoq5PkMklv2jyoFyOMscKCT6AZ/pX0uLR4ziRGQjyZWX1HQj1B/A1prs20BNOtltwM3DgvISI8ocLuQuh8aqzpgZzh8/KJvHkk1C7s53W4jEfefDDc0jxd0Y1iDEbY2LkOWDAjeD0PhCtez7XIxZXtpfnbZSoWV+RKTjG3u1zl2OFOB+iM4BNV/Vh9p3AkdoqXNqV7hyECxrIygAeFu+OVZjjnkjmeQOCRXlAUUUUDJ2ecTf2dqMM5OE3bJP7t+Tfhyb92tM8ccNrqWnzQctzrujbyEi+JDn0yAD7E1kKtR9jfFHx2lxhjmW3/Mv6naBsb6oRz9Q1Bl+WIoxVgQykgg9QRyIPuDV29g2iLbWtzqVx4V2sqsfKOPxSv9WAH7hpf7YuBHj1ZDbr4b9hsA8piQrr9SVf94+lNPbBfJpmj2+mwHBkAU4/0ceC7H9p8fPxUFj8G8TpqdlHcKAN+5WTOdrKSGU/1+RFZj7Q+GTp2ozQAYTO+P8Au35rj5c1+amnr8nrijurmSzc+GYd5GP/ADEHiA9ygz/6dMf5QnDHe2sd4g8UB2P/AHbnkT+y+P4zQU7wJw0dR1CG3H2WbdIfSNPE5/AYHuwp87f+Jg88VjFgJbgM4HTew8K4/VTH8ftUr2MaYmn6dc6pcDAKsEz/AKOPrj3eTwj12j1qmtV1F7meSaU5eV2dj7sc/gOn0oOWtK9hWgrb6Us2PHcs0jH9VSURflhS375rNQrV/ZTcB9FsyPKLb9UZkP8ANTQZe16+M91PKxy0ksjE/NjXBUjxFZGC8uIm6pLIp+jGo6g9rUXY7rfxmjxCTxNFugbPPITG3P8A6bIPxrLlaF/J0J/s+f0+IP8AsJn/AIUFK8baILLULm3X7MchC/sthk/9rLUJTh2u3Qk1q8K9A6J9Y444z/NDSfQbC4L/AMmWf+rQ/wC7WshXf+Mf9pv6mte8F/5Ms/8AVof92tZCuv8AGP8AtN/U0FrdhfaD8PN8DcN+amP5ok8kkP3OfRX/ANr9qnvtm7P/AO0LXv4F/wAJtwSABzkj6tH8x9pffI8+Wa1YggjkRzBH9a1F2Tcef2pZgSEfEw4SUfpfoygfrY5+4PtQZcryrQ7buAPgrj4uBcW87eIDpHKeZHsrc2HvuHpVX0BT72IR51qA/opMf/jYf81IVWT2Ax51fP6MEp/mg/40EX2ySbtbu/PBjH4RR/8AHNWH+TzxXviksZG8UeZYs/oMfGo+TEH98+hqte1n/LV5/eD/AGEqI4S4hawvYblM/m2ywH3kPJ1+qk0Fp/lDcJ4eK+jHJsRS4HmMmNz8xlc+y+tVHomkPd3MUEQ8crhB7Z6sfYDJ+la21vTItUsHiyGiuIwVcc/tAMkg+R2t9KqbsY4P+Dku729Gz4TvIRnyZP8AHOPkoCgjruag97atZSxsrfSbXkuxTJ0z3afYB93cFj+z71TNo+2RD6Mp/Ag138U8QPf3k1zJ1lckD9FeiJ9FAFReaDZPEibrG4A84JR+KNWNRWz9RAe1k8w0TdPQqaxjQeUUz9nPDcWo36207Mqukm0rjO9VJXr1HLOPPFQF/ZNBK8Ugw8bMjD0ZSVI/EUHPU/oHHd7Y4+GuHVR/mydyfwNkD6VAUUGg+z/t0S7kS3v0WGVztWVSdjMeikNzQnoOZBPpXw/KE4VR7eO+QYkjYRyH9JH+yT7q2B8nPoKoTNaG4/1Yy8KxyTc5Jo7bJPUuShLfM4JoM8UUUUEpw1xFLp9ylxARvQ9GGQwPVWHoR9R1FaB4e7d7C4UfEM1rJ5q4LLn2dR0+YFZqooNi2PF1lcELDdW8hP3VljJP7uc/yrq1iadIi1rGksgwQjuUDDzUOAdpx0JGKxhUxpfF95a4+HuZowPuh22/wnI/lQXBrkGj6hIY9Qgk0u9P3nAj3HpkOPzUgz5nr60uydmGo6PcpeWG28SMllKZyQQRhowcsCD9wmoiLtovHTu72O2vI/NZohn5gpjB98GvtY8c6eh3RQ31g+cn4S5DJn17uUYx7YoHTs97Ybfe8V5E0Ezu8jOAWXO0FgQR3iACPod2MYzgABzu7CW/lcxTrDazwBPDAy3DjxByHlVSi4dcHB8iMZzVYR8e6bM2++drlgCFka0WKYAjaVMkTlJAV5YZeYJ51EaHx5LBqsqvqMrWsjyqbggsPEGEcwiPIYbacAYwOmKCxONOGorez2XLxixhBPdKziRSFdYY4QTsZyTu3uOZB5HyztVwccdrEccksdg/f967GR23d3sKBBHHhg/LxZPIZLcjkYp6gKKKKAqx+wvib4TUhC5xHdDuz/eDnGfqcr++Kriv3DMUYMpwykMCPIg5B/EUG0rmxjkZGdFZom3oSPstgruHocMR9ayt2ocT/wBoanNIpzGh7qP9iPIyP2mLN+9Vw8SdqSHh/wCJicCedO5CgjcspGJOXUbRuYfNfWs50HXpGpvazxTxHDxOrr81OcfI9PrWvLaWHUrFWIDwXMXNT+i45r7EZx7EVjerw7Du0GGG0ltryZIhDmWMuwGUbm6jPUhsnA5nf7UHvbtrEdpZ22mW3hXCsygnlFH4Y1PrlgTz/Qqjqm+M+I21C+muWzh28AP3UXwov4AfUmoSgKu38n/jVVD2EzAEsZIM+ZP24x78twHnlqpKv3HIVYMpIYEEEHBBHMEEdCDQW92+cDtHN8fCuY5MLNj7rjwq59AwAGfUfrVT1W9wv29ssXcapD8ShG0yLt3FTyxJG3hfl55HyNRGr2/D07F4J7q1J5mMRb1HyByR8t2KCuQK0Zw3OnDmgK91ymk3Sd0TzaWTGyPHsoTd6Yaq00/iDSNNYS2kE97cLzR7jZHGjeTBFGSR7/iKVuKeLbjUpu9un3EclUclQfoqvl8+p8yaCMvLtppHkkO53Yux9WY5J/E18sV5TzwRqukWgjmvI7me5Qk92BH3QIbwEDILHGD4jjPlQaS4ds+5s7eM9UhjQ/uqoP8ASsf6rbGO4lRgQySOpB8iGIIq+f8A/Rtnn/8AXuMev5r+m+lTijjbQtSk7y4tbqOU9ZYu7VjjpuG4qx9yM0FTVPcFcVyaZeR3EeSB4ZEzjfGftL/IEe4FcGtrbidxZGVoOWwyhQ/QZ3beXXP0xXBQbDmittXsMZEtvcpyI/kR+i6sPoV9qy1xnwfNpd00M4yOZjkxykTyYe/qPI/SpPs/7TbjSHIUd7bucvCxxz/TRvuN9MHzHQizNV7X9G1GDu76CYjrtMYJU+qujcj7gigoKrd/Jy08teXM2PCkIjz7yOrY/CI/jSbfSaQ95EIlu4rTxd6xZGcnB27FIOBnAOSeR6cudjaB2xaVpsPc2VrcBM5JIjyx82Ys+SeQ/wCFAh9slm0WtXO4cnKOp9VZFGfxDD6Ul1c3E3aVouqhfjba5Vl5LKoQMoPUZV+Y9iDVTa2sAncWZkaDPgMoUPjAzuC8uuaC+ewDivv7NrSRvzlvzT3iY8vntYkfvLXnb7xULezW0jIElycvjyiXrn9pgo+QaqT4Q4ok027juYgGK5DISQHRuTISOnrnyIB8q/XGXFUmp3j3Mo27sBUBJCIvIKCevmSccyTyHSghKAM8hXlOXAWs6ZaMs19BcTzo+5AuzuxjBVtpILMDnry6cqDUdvCRCqnqEC/XGKxdPGVZlYYIJBB8iDgj8avuT8o+1+7azn5tEP6MaT+IOJ9C1CR5Zba8glcks8Ri8THmWKliuT5nHOgR+EtY+DvrefyjkVm/Zzhv/aWq5+2Dsme7Y3lguZsfnYh1kx0dP18ciPPA8+tBNjJx09/SrY4R7fpraNIryETqgCiRW2vgchuB8LnGOfL3zQVTNEyMVcFWU4KkEEEdQQeYNfmr41HtL0DUPFe27b/V4fF8t8ZyfxqDk1vhiHxR2kszDopEpH/yOBQJPAfAc+q3ASNSsKkd7Njki+YBPIuR0X6nlTX218YRytFp9oR8PaYDEcwXUbAgPmEXI+ZPpXDxR2xzTxfD2ES2NtgjbHjeQeo3KAEB9FGfc1XdAUUUUBRRRQFFFFAUUUUBRRRQFFFFAxNwTJ8D8aJoGgDKhwz7g7Y8DLs5EA59MdM5Gep+zmYC1YTW7LevsgZWkIZumCdnh8RC8/M+xxIdllws7XGmzHEd9EVQn7s8YLxt/I/PAFMXZz8QdOvoDFmaxZ5LYseaTlJEkRB95gAzAdMnn1FAiaTwU9zeSWsc8HeRhjuJfYdn28Nt6KATk4BxypfmQKxAIYAkBhnB9xkA4PvTNo5Nrp084/xt2fhIfXZye4cfMGOPP67elfm+4etrS5FrdyyiQbRLJGqFInYA7dpO6ULkZII6HGepBYqd4T4ZF/JInfCIxxSS4KsxYRqWIXHIHp1Iqb0rs6U3t1aXc5ikt4pJQyqGR1VA4ctnKrhlbG0kgnpXfwRbWqX7/BTSTIbG5LGSMRkPsIIwCcjkD9fOgrimHXOFBbWVrdLMsoujJgKjLt7shSCW5k7tw6Y5cia5bfR0S1W5uCwSR2jiRMbnKBS7lm5Kq7lHQkkkcsZpq42WMaJpXcFzHuusbwobnIcg7SQcHIyOuM4GcUCbomkm7nSFXRHkIVN5YAsxAC5AOCSfPlTAezSdpZYIZ7ea4h3b7dHcP4ftBQ6ASEeimoPhk4vbbH+ni/21qz30UQ6xf6jHMtw1nJLM1rEHEmTuUBi6hdi5JYrnkpA60FPMuDg8iK8qf4d4fk1KeYjIVEeeUou44znai5G5mZgoBOOeSeVSd72fMYbeSHvI2mnW2MM+1WV3+w6lftRnmM4BBHnQJtdMmnyLEszIwidiqyEHazL9oA+ZGacdP4JtJZ7uEzzJ8CrySOY0IkSHlLsUMCjZ+yGJyDzx0rjv9BH9m2UiTyFZ7iSMRSYCRN4QSME58sty5eVAo0U2cT8JxWLNHMbiORJVX85Gu2WLxBpoSDjlgeEtz3DnyNS/F/B9mt4lpYmf4hxboiMiBMyKhMjybs5IJY4XqfQUFeUU8y9nOY7nYZke2VnDzIqRzqhwwTnuRupUHOQOeKF4P09LS2ubi8mRbjvQNsAJDRnb9nd9kHOTnJyMAczQI1Ffa2tmlkWOMbmdgqj1LHAH8xTG/D1pHeGzmnkEgbumnVVMay52kbCd7RhuRfIPmF9QgNN057iVY4hljk8zgAKCzMx8lVQST6Cvtq2nxQlBDcJcBlyxVJF2nONpDgE9M59KeOCtBjtn1WK8MgmgtLhG2KjAJlAzoWYEsR0GANrHnVf3wj7xu5LmPPhLhQxHqQpIHPPIGgldY4QltrWG63xywTllWSMsQGXqrBlBU8m5fqmomxsnnlSKMbnkYIo9SxwP61afBaR3WkJpsuN94bmSBz92aAx7Fz5bhv8A5jzpe7PYfg5fjJl8aTJawow/z0jASNg9e7j3fvOlAtcSaA1jcNbySJI6cn2bsK3XblgMkZ8qi6euM9MSfXr1ZpVgQPJIWbaCQiBwibiAXbkACeeaitU4chFlb3kEkvdSytC6SKu5GQBtylTh1Kn26UC3X3utPkiVGkRkWVd6FgQGXONy56jI6038QcIWFpGha8mMk1rHcQr3I5mQFgH8XgBGABk4wST0FfHiPQ0jGmhrmeSKeAMCygmNWcjYke/GAT03c/bpQJ1FWDc8B2S6k+n/ABM/flhHG/doYw7KCqvzDHJPVRgZHXrUHovBMswuXZXK2rBHWMBnaQsVEa55AciSx6AdCTigWqkNK0V7jewKpHEA0krkhUBOFzgEkseQUAk/Q1KcWcJfBpBKpfZOreCQKJI3TAZHCnBHMENyyD0FffgnX7WKO4tdQRzb3QjzJFjfG8RYo4B6jxHI5/I86DivuEyls1zDcQXEKsqOYy4ZGfO0NG6hgDg+LofWoGnjXOC1htZLnTb1bq0JVJgo2yICwK95Geo3KOfLmOmM15qvC+nWgtWmuLpluYFm8EUWVDMw3EM/IDGNoJJwTkchQJFFOr9mri6mjVzLBFCtyJYlyZIpMd0EQn7bE4wTgYY88c/xfdnUhS1e3DhrmXuDDNtV0kPMHw/ajIDHdgY2nl0oE2ui40+SNI3kRlSUFo2IIDgHaSp8xnlUzc6dYqs6CebvogdjGNe7lZTgqoB3oDzILeQ54ziu/VOGXlGmRW80kxuoz3ayeER5kZSqgE7VBDEnPPry6UCfRTzN2c/m7nZ3yPbKzh5URI5lTk+znuVurKDnIHka5NU4OjtbdXnM6mW3SaKYRgwu7qHEAYcwQDtyT1HTGDQKNFFFAUUUUBRRRQFFFFAUUUUBRRRQfeyvHhlSWM7XjZXU+jKQwP4gVZHEHajGNRtLiyXbGjC4nUZG+aZVWdTnriNQgPTOTVYUUDRxzxBFPeD4Ebba38MA5j7xkd8HnlpGY/IKPKvvxPqFnqNz8WZWt2l2meHu2fa4ADNEwOGDYyAxGCfSlCigsDTONreTUbu5uS0Mc1s9tGqqZGAZFhQnGBkKgJPmTyqM4C1a2s7uV7iVu7MMsSskbMW70bd20kbcDnzpSooHK21OznsBZXMzxtbyu9vcrEWVkkxvjePO5eY3A/8A1zOJNatJdLs7aCWRpLVps7otoYSuWyDuOOXPHv60m0UErwxNFHeQyXDlI45FkYhSxIRg20AeZxjNMN7xittrD39jIZFlkd2jZGTwOfFE4OQQQTgj0B5Uk0UFh2nEOm213OYu8ayvomilg2bXgDYbKMTtcK3TB6fLnDWejWpuoI7Oea4keZMFYxBtQHLHLsTvwM8sAYzk9KVa+1pdvDIskTFHQhlZTggjoQaCzNYjF690LLUbRnnDsyLBJDJKkeZCjSFMHkuTz8RXJzUB/bVo2mWVvI7M0E7zSxiNvEkhGUV843BQefTnUBLxJMysoKJ3gw5jjjjZgeqsyKCQfMdD51F0Dtq/Faf2fNaC5e8R5EMHeIwMCoSSdz5O4qQm1SR9o59enWOLbc38GpW8jGWMW+bZo2B3RKsbr3mdu0qpwRz59B1pAooGziGLTHkknt5psSZZbbuQGR257TKWK7AT1AJxyx50azqlvLpVnAkp7+270spjYA98+/areqjrnly5e6nRQdOnXpgmjlXBaN1cA9MqQwB/CmjWryxub74xZZI0kfvpIDGWdXyGdEYHYwZs4YkYzzHLmnUUD9pvGkM1zqc947RNfQSQoqoZNu8rtyQRyVUVfU9aQm6nHOvKKBwvNZgitLH4W4PxNmzuR3TqGaRxJ4W/Vxg56+VdHFHGsN/qMEiqba3jZZCAuT3jFZJpNo+0zMAufMKDSPRQWJf8R6fLrUt47GSGZXK74ie6l2KiO8ZyJAGBOB7elcWscQwTaYLZrl5J4rhpgzRMFcOu3YhzlAuM8wBzOKSKKBr441S3uVtTbyl2gtobZ1MbLkxKQXUnqp5cjg866OINYtZ49OVJmzaxpFJmJ/Ji7OvPxAdMciaTKKB61biK1k15L5JX7gzJM2YmDLsC+DbnxEleoPnX2h4nsnfULa4Zza3svfpOsfiikDMy5jJ8Qw2Dg+XvkV/RQSWr21tHtW2lec89zmPu1xywFUksT1yTj0A867dAmtHglgvWeIlleGdIw+1gGV0dcglGBXoeRXNQFFAyfHwWltPFbytPJcqsbvsaNEjV1kIAfxO7MijOAFGeueU/xnZQSW2lmW47lxZR+ExO4KbnwwKfezuGDjy5+leVMazxXPeJGk5jZYlCJiKJSqr0QMighfagZtP48gaWaG5R/gpraK0BAUyItuB3UxHQtu3MVH6XLpzirG/tdNu4J7WV7p4pVc5i7ldgyCvNixcg+wHv5K1FA08RQ6a0kk1tPMQ+5ltzDhkZskKZC23YCeoyccsedSL8WQwDS5beQyTWK7XjKMobLs5CufZ2Xp5ZpFooGviOPTHklntppsSbmW27kKUdsnaZS23YCfIE45e9SlvxfDbw3CQTyPbT27ILB0YhJXUAsHbKhVfLgrzPIY86QKKAooooCiiigKKKKAooooCiiigKKKKAooooCiiigKKKKAooooCiiigKKKKAooooCiiigKKKKAooooCiiigKKKKAooooCiiigKKKKAooooCiiigKKKKAooooCiiigKKK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458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575" y="908050"/>
            <a:ext cx="26892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AutoShape 5" descr="data:image/jpeg;base64,/9j/4AAQSkZJRgABAQAAAQABAAD/2wCEAAkGBxITEhUUEhITFRUXFRcaGBgYFRoaHRgYHBYYGB0WFxgaHCggHRolGxgbITEhJSksLi4uHR8zODMsNygtLisBCgoKDg0OGxAQGzQlICIsLCwsNCw3LCwvLCw0LCwwNCwsLCwsLCwsLDQsLywsLCwsLCwsLCwsLCwsLCwsLCwsLP/AABEIAGoB2wMBEQACEQEDEQH/xAAcAAEAAgMBAQEAAAAAAAAAAAAABAUCAwYBBwj/xABEEAACAQIEAwUEBgcGBgMAAAABAgMAEQQSITEFE2EGIkFRcRQygaFCUlORktEjM1Rik7HSBxckcoLBFUNjorLhg/Dx/8QAGgEBAAMBAQEAAAAAAAAAAAAAAAECAwQFBv/EADQRAAICAQIEAwcEAgEFAAAAAAABAhEDEiEEMUFRE3GxFCJhgcHR8AWRoeEjMvEkQlJysv/aAAwDAQACEQMRAD8A4HmdfnXtUePY5nX50oWOZ1+dKFjmdfnShY5nX50oWOZ1+dKFjmdfnShY5nX50oWOZ1+dKFjmdfnShY5nX50oWOZ1+dKFjmdfnShY5nX50oWOZ1+dKFjmdfnShY5nX50oWOZ1+dKFjmdfnShY5nX50oWOZ1+dKFjmdfnShY5nX50oWOZ1+dKFjmdfnShY5nX50oWOZ1+dKFjmdfnShY5nX50oWOZ1+dKFjmdfnShY5nX50oWOZ1+dKFjmdfnShY5nX50oWOZ1+dKFjmdfnShY5nX50oWOZ1+dKFjmdfnShY5nX50oWOZ1+dKFjmdfnShY5nX50oWe3oBegF6AXoDZBE7nKis7HYKCxPoBrRtLmSk3yPJUZSVYMrDQgggg+RB1FNmQZ4XDySMEjVnYgkKoJNgLk2HkATUNpbslJvZGnN1qSDPI2XNZst7ZrG17Xtfa9tbU2BhegF6AXoDakDlGcKxRSoZgDZS18oJ8L2NRauiadWar1JAvQG1DpUEn6i9ji+zT8I/KvHtnrUh7HF9mn4R+VLYpD2OL7NPwj8qWxSHscX2afhH5UtikPY4vs0/CPypbFIexxfZp+EflS2KQ9ji+zT8I/KlsUh7HF9mn4R+VLYpD2OL7NPwj8qWxSHscX2afhH5UtikPY4vs0/CPypbFI1yRQKbMsQNr2IUaXtf0vpS2KR4scB2ERuCRouoG59BS2KQyYfTSHUEjRdQNyPMClsUj0RQXy5Yr6i1lvcbi3SlsUjD/AA1r/oLXtfuWv5etLYpGxsPCCAUiBOwsuvp50tikYpHhyCQISBuQFIHqfClsUjJIICAQsRB2ICkH0NLYpGDjDC9+SLGxvlFj5HrS2KRm+HhAuUiAOmoUanwpbFI85UH1Yvey7L72+X16UtikYsMMCQeSCNx3dPXy3FLYpHpTD3AtDcmw0XU7WHWlsUj0RQWLZYso3NlsPU0tikYuuHG4hGgOuUaHY+lLYpHg9mO3J2J+hsL3PpofupbFIzSKArmCxFfMBbadaWxSPRh4dO5FqLjRdR5jzGtLYpHhiguBliu2wstz6DxpbFIxAw2v6nQXPu6AG1z8aWxSMo4oGJCrESNwApt6+VLYpGKrhyCwEJUbnu2HqaWxSM+RDe2WK9r2st7edvKlsUjWBhv+jtf6GwNr/fS2KR64ww35Isba5d/L16UtikeL7MdByD+Dx0pbFIyeOAbiIbbhRvt99qWxSNvscX2afhH5UtikPY4vs0/CPypbFIexxfZp+EflS2KQ9ji+zT8I/KlsUh7HF9mn4R+VLYpEXiuDj5Mv6NP1b/RH1T0qYt2iGlR+YE2HpXsnkom4Lhsst8i3A8b2rHLxGPF/u6NceDJk/wBFZI/4LIvelAVF1Y3v8LCso8Zim9ON2zSXC5ILVkVIjcS9+4FlZQVHTbXrpW+PZV2Mcm7svewOISKWeeRmCxYWS2Rgr5nKoOWT9OxJHpVM6bSS6svhaTbfRF1iuN4bEiOSaGEe0YlYS8vfkiw0ccaF+ZoQ5Lk5thr5XrNQlG0nyV/M0eSMqbXN/wAG7FLChmKxYVJY8FjC4iVCEzShMPqtxzMrXJBuRvvUK3Vt02v7JelXS3Sf9EnH4Hh+dI4oICVSVsOWeHLOVhGRZCrXYM5B/SkEkEbVEZT5t+fPbf8AORLjj2SXkUPaHEsOHogTCDNiZeaIVjsjosarkA1GbK5uuljbYitMaXideXUzyN6OnPeiwTD4KOPD5kwrKz4Eo3caSRi98TzdzkAIXK2g0qtzbfPr/RaoJL5f2TOH4Xh6zSxiKCVsOIl15IEmZ2eaS8pCsq3VL7qAcu9Vk8lJ3z8/kWioamuxAwQwjSYbCiDCBZ4JnMrqrOjSe0cpTIdsgyHa+2oqz1U5W9n9ii02o1zX3JPDjgZDlyRCJsWyxr3F5i4fDWQuTYHmSte7aE6GolrXnXq/sWjoe3S/REjBxcPaVzJBAgjnwoZCIjmaRDGw7ncyhmDsq90FTUN5K2fR9yyUL5cmjhu1QiXEGOEJkhVIsygfpGQWeQkbkuW18gK6cd6bfU5claqXQrE2qxU/VVeMeuKAUAoBQCgFAKAUAoBQFJxXDynExSIhZFXvDSzXkXTU7rbOP8tAQW4VMM2RTkJ5mUkXzc+N5I97ZXVCR4XZr2oDPF8GkkvpZZJ5MwvqsMkIRxofFlzafWoDdg4JlOHeSMlxHKJLEaMxjsCSfJdx5UBqw+ElCKDE5tiXcjue4WmIA11HeB1+v62A9wmAniCjIHOXCrc2IUI/fGpB7oJYHxNASuEYd1ilVkYEtMwvl2aSRlUWPkc2v1vuArMJgMQsCLkN45EkHu5myiK6GzAAkmQA7ZQPE0Bul4fKGYIjiPnK6+4WUlpWe190uQwB8XIoCfj8O7MjcvMpgkQpcaMwS17m1rAqT1oCJgOGTRzRt7wJVZiTuUw2RZl18Wup8dvKgNhwj8zE5o2ZZW0HdykGCGMte+YaqRby19QNScNkcQxyq1k5yu+neGZSH3uM+W/mCT60Blh8NMFj/RsAmKmkYXXvo8k5W2u45iPr5edAaYuFyqkylCc2GcJtoWknZYxruqyKvl1oCZ7M4nDBGy8hF0C2zfpSb63B73huT9wHnAMFJHG2dCpMMK5dLlkiCsdDbXRf9IoCFw3hs8bLdWIXDyRIbg5VMkeS4v7wW9/8g6UBgeGzf4cGIlYQyGxAuqYmEoV72l0jD28gRuaAyl4XMVzKhEitiiLkWZJcQ5KHXxRgw6qNqAtuFQussxZWAZ2Kk5bAabW173X6tAQOHYOVRCWjciNmLA5LjMjKCtjrl+/vnyoD2ThsjAqY7AyrINRpHyQhjBB0O6eVmvQDD4CUci6sckzqW7oYwZCRzLGxOdIgbbgX9AMf+HyiORRGcvNhaMHLmA5yvIua+qC1wTr4eAoDzEcNdhOmRwHkGUgJZVBh7ym9/oXt+74eIGn/AIfiCHdkPOMiuuqlCTCiNGwJ1j0Kk76AigOsoBQCgFAKAi8UF4ZR/wBN/wDxNTHmiHyPyymw9K9o8g7js5h8qk32A+A3v6nT7q+b/Uc2pqPxv6L8+J7/AAGLStXwr6v8+BbyAag5iPEEH8q8/G9LtczvlFNUzh+P4fI2rEtc+Fu7uN/WvquFyrJDUlt9T5nicXhy0t7/AE6FTXSc4oCdgsROYzh42PLdgzIAO8RtmNr2Fr2vbS9Z5JQh78+hpCM5+5HqWcXZY/TkAJ8AB/uf9q86X6vBP3YtnoR/Spte9JIh43gbR6g39Rb4XBPztW2D9Rx5Xp5Mxzfp+TGrW6Kq1egcItQC1ALVAFqkHtQDYm1QSfqqvGPXFAKAUAoBQCgFAKAUAoBQCgFAKAUBSLxaWdmXCIhRCVaaQnKWG6xqur28TcDyJrLxHJ1HoDViOLz4dl9pSNo2NuZFmGU/vI1/XQ7Dx2rDLxMsLXiL3X1XTzQL9GBAINwRcHzFdidgrOLcbSFliVWlmf3Ykte31mJ0VOp62vWeTKoUur5IGonHlc3+FU/U/SP8OZdf/Goby1aSv860Dd2f4i08RZ1CsHZSBfceu3laqcNmeWLbVNNpg1Y7jZEpgw8fOmABYZsqRg7c17GxI2UAn03q8sqUtK3f5zAk9vAuPZWP1LOvwDljr6iok8qVpJ/nkDPgvGlnzKVMcq+8hN7a2uD4i+mwqmDiY5bVVJc0wbOL8YSDIpDPLIbRxpYsx8TqQAovqxNhWuTLGFX15fEGi+PYXAwsR8FJeT72GQfcPvo3krZIHvAuISyNLHOqK8TAHJexuL3sfC1j8aywZpTlKM1TXzBN4lxCOCMyStlUfEknZVA1JPkK3nNQWqXIFfh8XjJhmSKOBD7vNJZyPNkQgJ6ZjVIznJWlS+P2B5w7iOI9oaCdY75M6smYXFwNmv18dxWUM8/G8KcelprqCdxbikeHTPITqcqqouzsdkRfEmt5zjBXIEOKXHSDMEggB2Vy0jW/eylVU9AW9aqnN71XmDSvHJIpBHi41UN7sqElD6g6r95+7WsHxTxzUcqq+T5r+gTeM4ueNS0UUbqFLMXlKWsCdFCG+nUV0ZJSirirBq7M8SkxEReQIDmIGW9rWB8TvrWPCcR48NdVuDTieOSO7RYOITMhs8jNljRhut93ceKjbz8KvLK70wVv+F8wR8Jx2dJxDi441zWyslwNTYbk3BOl76eVcy4yUcqx5Y1fJ3aJOinmVFLOQqqCSSbAAakk+VegQU2G4hicQM8EcccR9x5gxaQfWEa2yqdwSbnyFYxyOauPL4gxw/GpEmEOKRFLe5IhOVvDY6jXTc7+Gl8vanHIseVVfJ9GC+rrAoDF3A3IF/M0sH557admDhMS+WxgLXRgbhQT+ra2zDbqLH09KHERcd3uedkwSUtuRfcLT9FH1yk38lXT5qLV8rmbcmfTY0lFE55BWSkaUVXG+DDEKGzBCt9T5eINejwPHeC2numcPGcH4yTTpo4/iPCpYT3108GGoP8A7r6DDxGPKrgzws3D5MTqaIQFbGJ2fZ7ActNfeIBY+QPuqD5nc/CvmOP4l5clLkuX3Po+B4ZYoW+b5/YtpoxY3W48dBb5158bbqPM7W1W5xHFeJlyVQnlg6XN7/E626V9TwXBrDG5f7HznF8W8zqP+vqVtdxxCgFAKAUAoDYm1QSfqqvGPXFAKAUAoBQCgFAKAUAoBQCgFAKA57tvjmjw+RDZ5mEYI0IBBLEHwOUEA+BIrl43M8WFtc3svMFhw94IYkjWSIKige8o2+NbYoxhBRXQFd2p4lhmwsqmeItkJQB1JLr3lAAN7lgBWXFaJYpKT6AcE4jy8AZXuRGrnqQpJCj+QrHgMn/SqUul/siTHsVhDkfEy6zTsSzeQBsFH7otYdAKngryJ5pc5cvgl0IOkruBS8amGEw88sY7zNcA6jmvljBt5ZrE/GsMjjhhKfz+fIHnY/ACLDKd3ku7sd2Zje5Pn4+pNZcFF+Frlzlu/wA8gXddgOR4uOVxKF105gW/U35Zv/pK/dXlcUvD4rHNddn6fX+CRxvNBjlxTIWjyKlx9H37joe9frrU8XKWLPDK1cUq8gdDw/isM36uRSfFdmHqp1FehjzQyK4OyCSsChi4HeYAE+YF7fzNX0q7ByuGPtnEHZtYsKSqL4GQHKzkeebMB0Xqa4G/G4nR/wBsN/N9P29STrq9Ag0PhFMiyEd5VZQejWuD+EVVwTkpdUDmOEn2rHyzNqmHzRxDyIbKzepZW18gvlXDGXjcU+0PUk66vQIKPtpAGwjtbVCrjpY2P/aWFcnHY1PBJPpv+wPeHzF8Bdtf0Lrr45Qy/wC1ODm58PFvt6bA57gmIkbCw4aFisk5Ys43jhUKHcfvEkKvUk+FcnASfgKMebb+S7ks7TAYKOGNY4lCoosAP/u/WvUhBQVIg5rt+LDDt48xl+BQt/NBXm/qq/xxl1TJRl2tm5k2HwpNkY8ybWwKqe6h6Egn/QK24uduGL/ye/l1IOh9vhA/Wxgf51/Ou20gcz22x2HeNAk0bSCQWVXBJBBDaA7bH4CvO/U9Dwc91VEo6jh0paKNm3aNCfUqCa7cM3PHGT6pP+CCn7c8WTD4R2bEGBmFkZVDNm3sqk66DpbzrUhuj5Hw3tLJJmzRkszFr5r7289TXm5sdO3I9DDPUuVETjcjFQ2R5Gvbvs5y38VAPyFa4s7k6cqMsnDqKtRsvMK8jxA5LErse7Y+VhXBJpSo7o8rZHwmNkjkWOcaNorA318tgfga0cIyjqiVUmnTLLiuGLRlR4m172sDpuNhrYnyJ0O1Z43UrLSVojGeMpypAGNrMpGUINrMb732y6nw862hOcHqiVnCM1pkiNHwfCx81GjR5MyiMiQ90X1zgNbbTUdda7fb8vhtNnD7Dj8RNLzJ2GTxPncdb7tbwv4eQ9bV5jZ6NFzwLhiYiXlyLeMq2cXIuLWtmFiNT4V0cJbyprpuc/FV4bXfYvv7teF/sx/iy/117ftOTueP7Pj7eo/u14X+zH+LL/XT2nJ3Hs+Pt6j+7Xhf7Mf4sv8AXT2nJ3Hs+Pt6j+7Xhf7Mf4sv9dPacncez4+3qP7teF/sx/iy/wBdPacncez4+3qP7teF/sx/iy/109pydx7Pj7eo/u14X+zH+LL/AF09pydx7Pj7epkP7N+Gfs5/iy/109pydyfZ8fb1OsrA2FAKAUAoBQCgFAKAUAoBQCgFAKA5Lt2LNhmPuh3B9SFP8lavM/VHUIt8tSJR0C8Kwx1EEPn+rX8q7/Ch2RBuTBRDaNB6KB/tVtEewKntpH/gpAB4xHTyEyE/IGsOMX+CVdgSuzTg4aK31bfEEg/Oq8C0+HhXYFnXWDne3aE4W/gJYyfxgfzIri/UU3w8q+HqEWvBJA2HiI+oo+4WPzFbcLJSwwa7IE2twcljxzuKRquohjUt0JJex+AT8VebxC8TiscV03f55knWMAdDqK9IgpeI9l8PJqF5bbgppY+dtvutXFk4DDLeK0vuthZH7N4uZZZcNM2cxi4Ym5t3TqTqbhgddd6pwmXKsksOXdrdPuiSH2C0M6n3s5v6h3B+dZ8A/wDNlT539wzr69QgUByHYQ5WxCH3g5v8JHB+deXwLrNli+d/Vks6+vUIKDtziAuEdfGRkjUeZLAn/sDH4Vy8ZNRwSb7UCXw/DGPCBDuIySOpBJH3mp4XG8eCMXzoFP8A2eYQCASnVmVVHRVF7fiYn7q5f0uH+NyfdpeX/JLOsr0yDlO0w52Mw2HGuXNI/QEgD7wH+Vefxq8SePF3d/JEmrisa/8AFI+YAVaJBYi4OsotY9SKy4pf9Xi1ct/r/QOkXhWHG0EI/wDjX8q9LwodkQbkwkY2jQeigf7VOiPYFT2z7QDA4SSfulgAEUm2ZiQAPOwvc2qxDdI+Adqu1M3EZkeVQMq5VRSco1uTr4nS/oKN0iiuTLHhOGcDQLr1P5V5eeabPYwxpHQYUjRWGU+R8fQ7H036VyuPU1skY7iCxFFsSzbADwFr3PhuKvGLa8ire4xccU8brmXTcgglGH0gfMf+vGkXKEk6/sNKSoosJxiZo5Yyp5sK95QNX3Fhfw2/EPPTZ4opqSez/gosjaardfyVWMLlHEd1LOJEynUjUKc3UXsTa+m9axq1q6bMpK6enzROl4jK8ShgM6BQW0N8222t7iwNvAnQms3BJ7cjSMn1OlSUEXuBfzOvxv41yb2bHadgsMMskt73IUbaW1P8xXo8FBJOR5/FytqJ1tdxyCgFAKAUAoBQCgFAKAUAoBQCgFAKAUAoBQCgFAKAUBC4vw5Z4jG2mxU/VYbH/b0JrLPhjmg4S6gp8FPjMOBHJAZkXRWjYXt5Wa1/jb41x4JZ8K8PJHUlya+qZJLGPxcmkeF5X787rp1EcZYsehZfWutZJS5RrzIJ6YMmIxzOZcwYMSAtwb6ALsNbDx6netNNxqW4KDB4XFYMlUTnwk3sGAYdbHx6bHfSvNxY83CycYrVB9ua/f8AOpJYDi+IbSPAyg+crxov3qzNb0Wu2OWUuUH86X1IJMeCkkjdcSyPnFsqLZUFtlJ7xPjmPkLAVo46otT6gq+HxYnCXTlmeG5IKEZ1v+6xG/lf8q4cGPLw3uVqj0rmvNfYknTcTnYZYMLJmP0pcqIvVrMXPoqm/mN67XNv/VfvsQZ8C4QIFYsxklkYtJId2Y+Q8FGwHgLVXFhUG5Pdvm/p5AgxTzwTz3gllidwyFMpIvGgbQsNMwOnTrWWvJDLJOLcXVNdAS24rM2kWDmv4GVkjT4kMz/cprfW3yi/QHvBOEmIySysHnlN3YCyiwACIDrlAAGu9qpjw6ZOcub/AIXYEDiHB5o5ziMLYk6uhNr33t4WNrnrrXLn4fJDL4+Hn1XckkpxufY4DEZujR5fxM4PyrojxEmt4NP5fcglYP2p3DS8uJBf9Gpzs2lhncgAedlHl3vCto6nz2BA4hweVJ/aMNYsffjJsG87HrYfEXrizcPOOXx8PPqu5JLXjD21wmJzfVAQ3PRi4FuptXVHK2t4tP8APkQR4uGSzzLPigqrHflQhs2Un/mSHYv0Gg8zc1WWJ5JJz5LdL492C4xf6t/8rfyNdDByHY2OdMNHJDZ1IAeJmy6gAZkbYG3gd7V5H6fHJHHrjum3a+fNfYll7Jxea1kwU5fYBjEqg+bOJD3fQE9K9LxHX+r/AI+5B5wHg7Rs80zB8RKbuR7qjwjS+uUAAdbVTFhqbyT/ANn/AAuy+oMu0PBvaFUqcsiXyt62upI1tcA38CKpxfDePHZ01umCNBxTFxjLNhJJCPpRFDm6kFgB9/wFVx58yWnLB33VNMG8T4yXRYlwy/WkYO/+mNe6D1LH0NdClOXJV5/0D59/bzMogwsRYM4dmubZsoTKTYeBJF7C2grVFJnzjgPD7nMf/wAFcnE5uiOzhsPVna4CDyrzG7PQLZMKCLEA33BoQVPHOFPZXUlmjPdvqctwcp+sQQLHc63ud9Yz6PqQlumRuzeD78pWQGN7nLbvhmvmDaWsNLHxqcuRSS23RWOJwtdDVg8HI86TBVJMfLk7xVlYaknz2sALeHkDUykoxcPjaCTclL4UbIJMPO5CSK5isyBLgZrKc+mhJJI1vsfM0lrgveVWTFxnyd0aMBgizSGW4UEEG3d94G2uuW6AnTwHWkslL3SVHudDEWA0CEeam3yOnzrB0XO17CuSkg8Ay/MGvQ4F+60efxa95HT13HKVGL4/GshiRJJXUXYRgHKOpJA8dt6mtrBJ4XxaKdC8baD3gRYqd7EHaoJcXF0yqn7Z4ZWIAdlBsWUaXuBprc6sNgdxU6WKdOXRfUuBxOLlc7OOXa+bwtUEFPF2xgLWKyIpPvsBbXxIvdR6gVFo0eGajqa2OiU31FSZntAKAUAoBQCgFAKAUAoBQCgFAKAUAoBQCgFAKAUAoBQCgFAKAUAoBQCgFAKAUAoBQGrFOoRi5AWxuSbC1vE0BQ9gZB7FELi4GovqPUeFcH6bXgLzfqyWdHXeQKAUAoBQH59/ttxTPxDLZ7JEqi6kXNyTluO8NRqKWUe7KXg501FieljXmcRzPYwJ6TvOBkaBgCAoHltp4HeuRTuVtGko1HZlpKwW1tr669DRtIqk2Pa187VHiInQzVHOgOgtfyG9UU1ZZxZog4dKJHYOOWSSFO6kklrC1rEm9WlJSXLchbMwiwKRDLGqjTwAWw8tPCqznOXNloxS5HuMgblGQAhFZczDw31+G/w61rhxy0udbFJZI6lHqa0t9LuN4kaBuvkfQ6j51D/gsdZ2GxCh5EvqwBHwvf8AnXbwLSuJxcWnszsWr0TiPnvYoTR4/FRy7conW183M1N97EEHy+6uqcoPh4pc09ykU/EIfZTAzth8TkvrDlFju12OUHzCm1+tvCuDCmo7nr/q+XHk4lvH8/iyHLiWLKOeoRQwznCJ+j1iAjIuRlBYam2XKfCreHkbST7m+PiOFjic9HJxtW+e+/Lp8O5fRQuMHzHDNH7SJD3Qt0uLvkBsBm79qjIpODUXvR5LlHxbiqV+ZGfH4Pf2c7WvkXvX8Ac2pO2m9eQsHGOa96q+L+x62RyWNuU00/idtwCJ0w0Sye+EUH1tXtniFhQCgFAKAUBRY3jzrivZ4oBIFWNpWMgUojsyhkQi72CljtYW3JqyjtZlLI1KkiPwjtthZYoXeRY2lcoqnN74IFrlRp3l72guwF6l42mVhnhJJ9yTiO12CTOXnAyPkfuP3XuwsbL+43oBfYio0SLPNBdSQ/aLCiYQGZeaVzZbHbKXuWtlHdBO+1vMU0urJ8WGrTe5v4RxaDEpzIJA6hipIBFiLGxBAOxB9CKhxa5loTjNXEhY3tZgoXeOWdUeP3gQ2ndVvLXRwdL+PkbSoSe6KyzQi6bNkvaTCLI8bTAPHGZGFm0QKHJBtZu6QbC5tTQw8sE2r5Ghu1+BEfN9oXl8zl5srWz2DWPd0GUg3OlvGmiXIjxoVdkiXtHhFmMDTKJQpYrroAmcktbKLLrvtbzppdWS8sE9N7kc9sMDkWQ4hQjlgpytuuXMCMtxbMDrbQ32qdEuVEeNCrs2SdqsEsYlOITlmQxhtffG42vYb5tra3tUaJXVE+NCrs0cU7XYaJZwsivNDHI5j7wuUUHLmy23K66738KlQboiWaKvuiTL2kwyYdMTJJlie1jlc6kHS2XN4Hw8KjS7ol5YqOp8jNe0WFMwgEy81gCF11BTmAg2tquu9NLqyfEjem9yPwDtFHipMRy2VooigVxcXupLXv4AjQ+VJRqrKwyKbdckQsR23woMTLKhgZpVeQhhlZFRgALa3zg3sRbWp8NlXnjs72LOTtLhFeWMzAPCheQZW0QAEkG1msCDYX3FRoZd5YJtXyIg7WYcF3aaMQ5Y8rBZM12aVde7axMZtbex8xedDK+NG+exKftNhA0Kmdc04VogAxzBzZToNLnzt4+RqNDLeLDZXzN2L45h4pVhklVZWUsq63IAJ8BYe6bA72NqKLasl5Ip6W9yjwvayRuHnGCONyZVVEDMos8yRKHZl0YZrmwI8qs4e9RnHNcNYx3bB4GyYiBVf2WWeyy5hmRmAjByC91F7+GosbUUL5ESzaXUl0bN/C+0c080aJh0yGGCWRjNqnNQtlVMneta17iocUkWjkcnVdE/3LPFdoMLG7xyShXjTO4IPdW173tbxqFFsu8kU2m+Rrj7T4RjCBOpM9+Vo3escpvp3e8CO9bXTemhkeLDbfmaX7YYEI0hxC5Fk5ZIVjZ7E2sFvayk5trA61OiRHjQq7N03abCI0itOoMaB30awUhCDe1jfOtrb3qNDJeWCvfkRMF2sgfE8nmJZ1iMBs15M6uxvcaWyeNvLepcHVlVmi5V+xZy8YgWTlM9nDRrbK3vSBigva2oVvuqul1ZprjdFce1WHkXNh5o2yyRK+YSCwdraALfMbEDwuNbVbQ1zKeNFr3WV2H4/hsXHFPNDEYBFM7vJGX5UivCoRWZfpBydBc202qs8Kl7slZWOZNKXSvsWM8vDuQuKZMPyrDK5hF9TYADLmvfS1r1muGxqW0VfkjTxI6dV7Gvg/a6CSODnOqTSxcwIA1rd46GxGynS9zY1tKDV0Uhmi0r5tWOD9s8LNHh2dxG84sqEObPoCmbKB7xsCbA+FHjabEc8Gl8TpKobCgFAfPv7YOx8mOgSWAXmgzWX66NbMB+8CoI+NLoq42fCFGJhOzjXXx18iAaxbxZNn9jdR4jHur9fQuOFcbxbMFVFPUl1A9Tmrmy4MEVbfobYs2eTrT6o6uSSTunNe24B0NwRpfbevMcou0ekotUyUr6aa+tZFyXgt77eu330RDNPGu0JgMa3XvN3xcXEdjc23ufCurDic0/zcwySUWixXCFnGdzy77jfL59TVFC5b8i0p1HbmdzPhk9laNIhy8ul2Gv72l7m+texpXh6UtqPJ1NT1N7nF4zhcsByuunh4gjo3l0Oteblxzxv3l8z0seWM1sRBLIrqYiQ6kEZRc338tulVhNp3HmTNRaqR9L4FipZIVaaMxud1/3t4X8q9nHKUo3JUzyppKVJ2Z4/hMExBliVyNiRr99XKkmCBUUKihVGwAsBQEKfgeGd+Y0KFvO386An5Ba1hbyoCvg4DhkfOsKBr3vbY+Y8qAsqAUAoBQCgFAcd2i4LLNjYZEwwvG8TLihKFKIr5pI3jvd7i4Gh947a30jJKPM58mNymml23Kluz2NMaR+zj3JMOzGVO4hnSUYga3IIBGX3rqNKtqjd2Z+HOqr4fzzJvGOEYw4UxxRM2fE4ouizLGWjkMpjJfN7t2Ulb3I0I3FQpRu/ImUJ6KS6v6lPjOHSNiPZO4GlznMJFJUnhvIKugOYBWF77d4WvVk0lf5zKSg3LT+f60dJ2YEsLRxHDGFpS7S58Q05YRxRpnVi7WBZkUAnYbCqS33s3x3FpVV/Mh8Z4BiHlxDLFmDyTlTmTVW4asI3bxkGXX121qYySr86lMmOTul39KIfEOA46SRwYmZRh5UjPOTKM2C5YjEeb3+bmu58xrYaSpRX58Ss8c3e3R+n3HGuA44xzpFExWVrFVmRCw9giiUlswuglU3W/esNxSMo9fzcmeOdNL82+5Cx3DpXxMmEGTNIMSwbmKSDJgI48siC7LZgNToQwtepTVX+cyji3PT5+iJuI7PYh4Wy4N4naLGBlfEiZmkkw8MaMXeQkZimUC9gFBNr1GpJ8zTRJrlXPrfRGfEuzU5Z3OGaZDiJ7xLiOSXjlw8CZs6uO7mjIKk6gnQ0U13IeKVt1e79EbMb2bxLmYLFYP7aFJdbWlwsUaXN72LKRtfS5opLb5eoeKW+3f0Racew+MlwcASFw9wJolmVGy8t1tzQbWz5Scp1FxVYtJs0mpOKpeZWQ9nMScgMeWzYe5zJ3QuAeFjo3hIwGnqNNatqX55mfhStfL/AOaJ3ZLhmISPECbDiMtDDGqcxWD8uHlnVDoCR9xqs2rVMvijJJ2q/wCClg7OY04co0chAjxixJJNG7Rq+GSOOMuCAbuGA8ha9qtqjd+Rn4U9NefobeIcDx0kk+aJ2Hs08cTc5MtngiVY1jzd05w12I187WopRVEyxzbe3R+iLfH8GnbFiQR3TNhNcy/8vn59L30zr9+lVUlprzLvHLxL8vqc77JLBLhInRAzjAAjmJnQxSyErkBJYEEm40GU61e07fmY6XFxX/r/AAzouL8GxD40MkYMTvhnaXOAY+QXJTKdTmuALeZvVFJaTacJOe3Lb+DHiPB5m4SmH5OeUcjNFmQZgk8bsuYtl90HxopLXZMoN4tNdiFiOyhnKH2U4ZI4BkjDRnLIssp5d1a1mVr3271vOpU66lJYdT5V97MuB8DljxMDy4LPlwuGQTcyP9A6Rsri2bMdwLqDSUk1syceNqSbXRE3j/A55Rjci/rDhWj7+XOYmDsuYG6nu2B0sSDURklROSEnqr4fwV0fAsRzcO0OGlw3v80nFCUBWlkd1mzMzSMxbOCCbFjfap1KnbK6JNppV8/Ugx9nsamGEaYWQMMscpGM1nRYpVUoWf8ARRh2U5BlJBItarao3zK+HNRqv55lkvAMSIJv0QLh8DIiF1/SciODOl7kDvIw10v01qNSv9yVjnpe3b+EiQeF4mScTNh+XeXCOVzocoQT59Q2pGdb23JNr1W1VF9MnK67fUy4pwjEnHiRIs0TSYV2fOoy8oSqwyk3Pvg6UTWkShLxLS22+pBwPZ7EqIrxWypgg3fTQx4iV3+l4KwPW+l6s5L1KRxzXTpH1LFeGTnhjYeTDsXU5QqzIrOqyhhIj3spt3gG8RrVbWqzTQ3j0tCbh+M9iwuZDNiIZo5GQuoZwCwylz3S4DAk+JU70tamQ4z0R6tMqOGcDxyyYJZIm5cIhJtMmWMgTCQMgbvsSyWbWwvbc1ZyjuZxx5E4prlX1MRwbiBjwcTQPkhEKsFnQKGinQ81wGGdTGCVXW3le1NUbbHh5Kiq5V6n0esTsFAKAUBynbPsHhsetyOVMPdlQWPo4+kvrr5WqKQt9GfHOJdnsbgGKYiFmj+jNGpdCP3rC4+IHx3rlz8Pq3idfD8Vp92f7/c1w8RZDYhmUnUWJK38QNyOlcMsGvbk/U7vFUVfQ6HCRTMwEcTuT4BTYj1tpWCwTbqmXllgldnQxdk8c47kccV/pSvqP9CXvbyJFdOP9PlfvnNPjY17pf8AZ3+zzC4fM03+Jla+Z5Bob+AS5AFvCvRjhiq+HI4ZZZSIXGOCNhiSgJg+jYn9H+6f3R4GuLisDi9UeR1YM2paXzJ/ZzEBlaJ5HAI0By2IO4vax++rcJO04tmfEw31JHScOUmFM5znKCSQNdPKu6C91Xucr5khIlGygegq1EGdSBQCgFAKAUAoBQCgFAKAUAoBQCgNC4OMSGURoJCLF8ozEeRa1yOlTb5EaVd0brVBJ7QCgFAaEwcYdpBGgkYAM4UBmA2Ba1yKm3yI0q7o31BIoBQCgFAKAUAoBQGh8HGZBIY0MighXKgsoO4DWuBrU2+RGlXdG+oJFAKAUAoBQCgFAKAUAoBQCgFAKAUAoBQCgFAKA1+zpmzZFzedhf76ikLNlSBQCgPCL6GgKDiHBTGWkwwGqkNH4EEa5fI9K5ZYFGWqH7G6yuS0yLvDRqqgKLC2g8uldKSS2MXz3NtSQKAUAoBQC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B/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458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5575" y="2276475"/>
            <a:ext cx="2693988" cy="601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4585" name="AutoShape 8" descr="data:image/jpeg;base64,/9j/4AAQSkZJRgABAQAAAQABAAD/2wCEAAkGBhMSEBMTExITExISFxcWFRcUGBUXExUYFhUVFRUVEhcYHCYeFxkkGRgXIC8gIycpLCwsFR4xNTAqNSYrLCkBCQoKDgwOGg8PGi0kHyQqKSksLCwpKSwsLCwpLCwpLCwsLiwsLCwsLCwsLCwsLCksLCwsLCwsLCwsLCksLCwsKv/AABEIAHQBsgMBIgACEQEDEQH/xAAbAAEAAwADAQAAAAAAAAAAAAAABQYHAQMEAv/EAEgQAAEDAgEGCgcECAQHAAAAAAEAAgMEESEFBhIxQVEHEyJhcXKBkaGxMjNCUpKywRQjYtEXQ1NUY3OC0iQ04fAWZJOio8Li/8QAGgEAAwEBAQEAAAAAAAAAAAAAAAMEBQIBBv/EADARAAICAQIEBAUDBQEAAAAAAAABAgMRBDESEyFRFDNBYSIyUoGRI6HwBRVxscFC/9oADAMBAAIRAxEAPwDcUREAEREAERQeVc6WR3bHZ7tpvyR27excTsjWsyZ43gnLrxVGWIWelI2+4YnuCqs32icacr+Li3vOhH2Dao6Wroo9cz5TuiaA34na0mM77fKh07s4lYluXF2dVOPacehpX1HnPTn27dLXfkqKc46QaqeU9MgB8AuWZeo3a4p2c4c1w7im+H1q68KF8+Pc0iCsY/0Htd0EFdyz2nigk9RVN09jZPu39AJwJUlDluopzoytLh+LX/S7b4pLunU8XQa9xqmmXBF48nZVjmbdhx2tPpDpH1XsVMZKSyjsIiL0AiIgAiJdABFxdLoA5REQAREQAREQARFC5XzlZFyWWe/bjyW9Y/RcTsjBZkzxvBMucBicAo2pzjgYbaekfwgnx1KtTNmmHGTSCOL3pDos/pbtUZNlejiwHG1BG0fdx9m1Jg9Rf5UOndi5WKO5a355R7GPPToj6rhuece2N46NE/VU454tHo0cAH4i5x+i4GeQPpUlORzaTSn+C1vdCvER7l9gzogd7Rb1gR4jBSkcocLtII3g3CzSLL1JIbPilgO9jhI3tBAPcpKnp3tHGUswlaNfFnlDrs1pM1qafMhld0MjapbF7RV3JWdYcdCYBrtWl7JP4h7KsQKZXbGxZixqeQiImHoREQARF8SShouSAN5Nh3lAH2iip86KVmBqI78ztL5brqbnlRn9eztDh5hd8ufZ/g4449yaReSlytDL6uWN/Vc0nu1r13XLTW50nnYIiLw9CIiACIiACIiACIiACEoq7nVlYtAhYeU70ra7HU3pP+9aXbYq48TPG8Hmyzlx0z+JguQcCRrdvA3NUHXZTipOS0NmqRrvjFEd34nLjLOUfsjOJYf8Q8AyPGuNpxEbTscRa551ULqjRaDmfrX7+i7EV12HhbnqyhlOWd2lK8vPPqHQBgF5UV3ouDXTja50+i5wBIDLgXF7X0hdbM7IVJZ6E0YSsfQpCK/fovH7wf8Apj+5P0Xj94P/AEx/cl+Kq7/szvw9nYoKmcl50SxDQfaWHbG/H4DraVMZZ4PuIgklE+lxYvYstcbcdIqnLtOu+ON0ctTrfYvEWiW/aKV5s30mn1kR3OG1vOrXkPLYnbY2EjdY2HnasnyZlN8EgkjNiNY2OG1rhtCt3HizKqn5LCcW/s37WHmOzpXz+q0r0cuZX8j3XYsqt4i/IvNk6tEsbXjbrG47QvSu001lFQXxLKGgucQABck4ADeSuqvr2Qxuke7Ra0XJ8gN5KyrOPOiSqdbFkQPJYD4v3nyVFNDtfsJttVa9y05Z4RmNu2nbxh951wzsGt3gqpW53VUuuZzRuZyB4Y+Kh0WpCiENkQTunLdn3JM52LnEnnJPmuYql7cWvc0/hJHkutE7AonKHPSri/W6Y3SAOHfr8Vb8icIEMtmyjinnacYz2+z296zREienhP0GwunH1N2a665WW5rZ4vpyGSEvhOG8x87ebmWnwzBzQ5pBBFwRiCDtCy7aZVPDNCu1WLofaIovOHKnExYem+4bzb3dimnNQi5MayPzhy8QeJiPK1OI19VvOq/W1cdGOUBLUnEM1si3GTe7mXNRWfZIRLrqJr8UD7Ddsp5zsVNkkLiXOJJJuScSSdZKZotG73z7tvREV13D0W56Mo5UlnfpyvL3bL6hzNAwAXlRWrIWYMswD5TxTCLgWvIez2R09y3ZTjWuvREkYym+hVUWrU2YdIwYxl53vc7yBAXa/MqjP6gDoLx5FTeMh2Y/ws/YyRdtNVPjcHscWOGojAq+5S4NWEEwSFp2Nfym9FxiPFUbKOTpIJDHI3RcO4jeDtCfXbCzYVOuUNyy0GWo6rkTaMdQcGyAWZIdVpBsPOpzI2WHwP4ma4be2Otm7H3Vmqt2Rcofao+Jeb1EYJicdcjRiY3byNiyNdoeD9ejo1uu5RTc28Pc0gFcqvZq5VLmmF3pMHJvrI3disKmrsVkVJFqeQviWUNBc4gAC5JwAG8riaYMaXOIAAuSdQA1krLM6s6nVLy1pLYGnAbX/if9BsVVNLtfTYXbaq0TmXeEWxLKYA/xHDD+hv1PcqZXZTlmN5ZHPPOcB0DUF5l9NjJ1AnoC166oV7IzZ2SnufKL74l3unuK+S0jWCE04OAp3JOedTBYafGMHsyY9ztYUEi5lFSWJI9jJx6o17IOdMNULNOjIBdzHekOdp9oKZWFwzOY4OaS1zTcEGxB5lp+aOdQqW6D7CZgx3PHvNG/eFmajTcHxR2L6b+LpLcsqIiiKgiIgAiIgAiIgDrnmDGucdTQSexUaKrtx1XJjxeLQdTpHeg3oCsedlRo09vfcG9mLj5KkZ0S6FPTQj2wZn8+lyWeAKTCvn6mMHsurE2y4Vkrk8znuc5xu5xJJO0lfCIvqDLAW4Uh+6Z1G/KFh4W30nqmdRvyhZ+t2iWaT1MzOf8AWe+z4An6QKz32fAFXXLhV8mv6UTc2fdk3X55VU0bo3vboOwNmgEjddQiIu4xUeiRy5OW4U5mnlEMlMLz91Uch3M72HDnBt3qDQFeWQVkXF7MIy4XlGmZsTmKd8Dtt/ibu6R9FaiVQ5awk01SNcjGud1mHRf5Kw53ZV4mle4GznDQZ0v2jobcr5jSwalKns8fk1VJKOSkZ65wmeYxsP3MRsLe07UXfQf6qtoi+nhBQjwoypScnlhXrg6ydFJHK58bHuDgAXAGwtfC6oq0Pgx9TN1x8qTqm1W8DdOszRB8INEyOpYI2NYHRgkNFgTpOF7dACrCt3CX/mo/5Q+d6qK7oea0c3fOwiInCgrnmBnCWu+zPPJcSYydjtreg+fSqYvqKUtcHNNnNIII2EG4KXZBWRcWdwm4SyjdAVTa6UVFWbn7qO+kdgYy5ce0+anqLK+nSCffHpdDgLOHxBU2abi6Kof7UpbCDtx5T/BfM21uy6FPd9fsac5LGfuV3LeUzUTvkOAJs0e60YNHd5rwoi+pSSWEZTeXlly4P83RI77RILtYbMB1Fw1uPR59Cs+dOdDaRgAAdK70WnUB7zrbPNe/IdAIaeKMC2i0X6xxce8lZTnHlAzVUr73GkWt5mt5LfK/as2C8Ra29kXSfJrSW7Pmvy/UTG8krzzA6LR0ALzQ18jDdsj2kbnH810ItFRSWEiLib6l6zVz6cXtiqCCHYNk1G5wAfbC3OrJnRkEVUBaAOMbjGeceyeY6lkK2PNrKBnpYpCbuIs7paS0nwv2rP1NfLash0LaJ8xOEjHXNsbHWMCvumqXRva9ps5hDgecG6k87qTi62ZoFgXaQ/rAd5kqIWhFqUU+5E1wvBfJKyz4atmDZRpEDY4YSt7796vLJAQHDURcdBxWZZBn06KWM64Htkb0Pu1w78VdsjV4+yBztUYdfoYL+Vl8y6+TqZ1LZ9UadUsrJWuEPLxuKZp3Ok82s8j3KjLvrqx0sr5Hek9xce3Z3YLoX0dVariomdZPjlkBbbk2MNhjAFgGNsB1QsSC2+i9SzqN+UKTW7RKdJuyL/40o/24+F/5Lsjzqo34cfHj72A/7gshdrK4Xfgod2c+Kl2RrtfmvS1DbljQTqfHYHpBGB7bqgZyZoyUp0hd8J1PtiDueNnTqXnyDnLLSvBaS6O/KYTySNtvdPOFqsUkVVADg+KVuo7QdYO4g+ISm7NO1l5iMSheunRmKLvoax0UjJGGzmG4/I8xGHavRl7JZp6iSLY03ad7Ti093kvAtBNSXsyJ5izasj5SbPCyVup4vbcdTm9hXtVB4NspH7yEnAfeN8GvHiCr8sS6HBNxNWqfHFMIiJQwIiIAIiIArGe7+TGOsfAKm57O/wAXo7I442DoDQfqtVnjBBuAcDrF1lefTLVrzsc1hHwAfRP0NeL5T7r/AES6lfD9yAREW2ZwC3CkH3TOo35QsPC3CjP3TOo35Qs/W7R+5bpPUy45i1n7IfGz80/4FrP2Q+Nn5qwnhPZ+7u+MfkuP0ns/d3fGPyXXHqPpX8+5zwUfV/PwVPKebVRTsD5Y9FpNr3aceexUYrTnNnqKqERNiLOUHElwOq9gLBVZVVubj8awxFiin8OwRETBZbaF2lk+H8EsjB0EafmvvPysvHSs3sLz3NaPI9692alY2Cha57dIOlfYYbrXx6FEZ+TaclO4CwdCCBuu5yxaYR8dN5+xdPyfwVhERbRCFofBj6mbrj5Vni0Pgx9TN1x8ql1XlMo0/mIiuEv/ADUf8ofO9VFW7hL/AM1H/KHzvVRXen8uJxd87CIieKCIiALxmtUudk6aMAkscQAMTZ9ned1H5yNcyjgaQRpSyEggg4BoC9OYteIYah5BIDocBrxLwu3PmfjqaGUAgcY8Y68QPyWLwxWvznrjYu3p+3/Skrto2XkYN7mjvcF1LtpH2kYdzmnucFsvYiRtda/RieRsa49zSVh5N8d63Gqj0o3tHtNcO8ELD3NsSNxt3KDRbS+xZq/Q4REWgRBafwdOvRdEjx5H6rMFqXB7Faiafee8+Nvoo9Z5f3KdN85VOERlqy+9jfC4VYVj4QJb1rh7rWDwv9VXE+ny4/4F2/OyxZmDSdUs16VO4252uaQp6Vzo8m1OkC0nAXBHp6LTr5lE8HzbSzu92Ijtc5tvJSWV8qvnoanTtdnFahbAvxWTqFHxsM7lNflfkoaIi2yEBbfRepZ1G/KFiAW30XqWdRvyhZ+t2iW6TdmIu1lcLl2srhaBGFofBpXExSxE+g4OHQ4Y+I8VniunBj62bdoN+Y2+qm1KzUx2neLEdnCdSgOgk2kOYeyxHmVR1ofCdbiod+mflx+izxGleakGoX6jJ7MefRrotzw5h7Wn6gLV4zcDoWQ5otvWwdfyBK0LN3LD5nva7R0WjCwsfSsL47lBr5qNkU/VFOlfw49yeREUpWEREAEREAFnPCLSWdDJ+ExnpYbjwd4LRlBZ0ZJ4+F8Y9Jw0o/5jRgO0YJ1E+CabFXR4oNGSouXNsbHAhcLcMkBbfSeqZ1G/KFiAW30nqmdRvyhZ+t2iW6T1MRcuFy5cLQIgiIgAiKXzWyVx9Q24+7j5ch5hiB2mwXMpKKbZ1FOTwi3PyeWZOibtjDHO5jIS4/MFXc6GaUFI/c18R5ixwI8CtHnpOMhe065Aew7O7BUR9PxtLPD7cZ45g28nkyN7rL52uzg1im//AF0NG2HwYXb/AEVBERfSGYFofBj6mbrj5Vni0Pgx9TN1x8ql1XlMo0/mIiuEv/NR/wAofO9VFW7hL/zUf8ofO9VFd6fy4nF3zsIiJ4oIi5a0kgAXJwA3k6ggCz5Hj0aAn9tOAOiNpv4qwZWyZpZNLfaEbZR0tJc7/tKjpaQgwUrdcTQ138ySzn911eJ4bMFhfQ2bxaxHcvmVZx6udq9MI1IQ+DhfYxBFKZx5J+zzuaPVu5UZ3tOru1dii19JGSksozWmnhm0ZBrxNTRSD2mi/SMHeIKy7OvJpgq5W2s1zi9u7Rdjh0G47FL5iZzCFxglIEbzdrjqa44WO4Hz6VdMvZvx1cYa+4LcWObrF/Mcyzk/D2vOzLmudWsbox1FZavg/q2HktbIN7XAeDrLqgzErHHGIMG9z2fQkq7nV4zxIj5U+xBQQOe5rGi7nEADeTgFtGS6IU8DI7i0bbE7N7j33KiM2czWUp03HTmta/st36A+p8FG5950tax1NE673YSEamt2tv7x8lDbPnyUIbFdceTFyluUrLVdx1RLJse8kdGpvgAvEi9GTqF00rI2DlPNujeTzAXPYtHpFf4IusmXrg9ydaEvP65+HVjv/wCx8F5GQYVcG18b7De6IlwHmrjkmjbGxrW+gxoY3nA1u7Tiq7nAwwVbJgMCQ48+x47vNfNaux82N3Z/saahwwUTOUUnnFk4Q1Dmt9W6z4zsLHYi3iOxRi+ljJSSaMxrDwwFt9F6lnUb8oWIBbfRepZ1G/KFDrdolek3ZiLtZXC5drK4WgRhaBwZUlmTSe8WsH9IufNUnJuS5KiQRxtLnHXuaN7jsC17JlAylp2sBs2MEuce9ziotXYlHg9WU6aDcuLsU/hOqRpQR7QHOPbogeRVHUnnHlX7RUySezfRZ1W4N79faoxPphwQSFWy4ptk/mW2075Tqgie/ttojzVxzJhs2R3Vb3Ak+YVZyfT8TRi/rKpwcRtETPR73K+5Bo+LgYDrPKPSf9LLB1c+bq8LaKLaI4ivySCIi6KQiIgAiIgAuueLSFtR2HcdhXYiAM4z0zeN3VDG21cc0eyf2g/CfNU9bfU02liMHDfiCNrXDaFQsv5l3JfTizsS6E+cJ9ocy0tPqVjhmQ30PPFEpoWkwcINMImg8ZpBoFtHaBbXeyziSItJDgWkawQQR0gr5VVlUbMZJ4WSr2BKIicKCIvbkzI0tQ60bCRtccGN6zjgF42kss9Sb6I81NTuke1jAXOcbADWStSzayCII9AWJveVw1OdsaPwt8105uZtMgHIOk5ws+W1ulsO4c6sscYaAALALK1Go5nwx2NGing6vc+lTc4KZ1PUtmYMCdK2w++w9I8+ZXJebKNC2aMsdt1HcdhCzbq3OPTddUUNZMozjyWI3iSPGCblRnd7zDuIN1EK6SxcUX09Q0mF5u62th2Sx/UKt5XyK+Bwvy4n4xyN9B42Y7DzLX0OsV8eGXzLdGbdVwvK2I9aHwY+pm64+VZ4pLI2cU1LpcUW2fa4cLjDUdetV3wc4OKOKpqEss0DObM77XK2TjdDRaG20NLa43vpDeoj9F//ADP/AI//ALUX+kSr/hfAf7k/SJV/wvgP9yljXqIrCa/n2KJTpk8tEp+i/wD5n/x//apmUKMwyvjJuY3FtxqNtqn/ANIlX/C+A/3KuVNS6R7nuN3PJcTzlUVK1P8AUYmx1tfAjrVgzYoQ0GrkF2RG0bT+slPogcw1noXlyNkEy/eSniqdvpPPtfgjHtOPMrHSUzqqRjWs4uGMWa0amN2k73lRf1DWKqPLh1kzumrL4mSeaVAXPdO/E3NidribuP07Va1101OGMaxos1osF2LNpr5ccfk0EsFezkyA2ePQNmm94nn2HHW134Xeay6rpHRPcx7S1zTYg/71LcHsBBBFwVXs4M3GTNAkvyfQlaLvZzPHtNWhp9Ry/hlsT3U8fVbmVqeyNnpUU4Db8YwYBr9nVdrHQvJlXN2aDFzdKPZIzlMPaNXQVGLTahYu6IMyg+xoMPCdH7UDwfwuaR42X3JwmxezDITzloHmVnaJPhauw3xFncs2V8/p5hos+5adeibuP9VsOyyrJKL25NyNNObRsLt7tTB1nHAJyjCtdOiFOUpvr1PG1pJAAuTgANZ5gtGzTzZ4gXeBxzxyj+yYfYB947V9ZuZrNhOk0iSW2MhHIZvEQ2n8StUEAYLD/UneVn6jU8fwx2LaaOH4pbn21tgANQUdl7JnHREActuLenaO1SSLPnFTi4srM2ko/tMPEW+/iu6En2m63RdIxIVSc0gkEWIwIOsEbCtOzmyCb8dFcEG7tHWCPbb9VXK6hbWYjRjqxrGAZUc7djX821N0Gr5T5Fv2ZFdVnqtyphbfQG8MfOxvyhYpPTuY4te0tcNYcLEL1QZdqGNDWzytaNQD3ADoWtfS7UsMTTby28ovx4Oab3pfiH5Luh4PqRpuWvd1nm3hZZ9/xJVfvE3xu/NdcmW6h2ueU/1u/NK5F31nfNq+k1Z81LRR/q4W7hbSd2a3FUTOrPR1QDHECyHbf0n9O4cyq5N8TiUTK9NGD4n1ZxO9yWF0QUrm/kjjnl78IIuVK7m2MH4jq7VxkjIDpuW48VA30pXauhnvO5grDDEZyyCBhZCw3AOtx2yzHfzbFPrdbGiPDHrJ7IKquLq9j2ZJpjVVOmW2jbazdjWNwZGP971dl5cm5PbDGGN7TtJ2lepZFNbgsy3fVmklgIiJ56EREAEREAEREAF1T0zXjEatR2jnB2LtRAEJlPN9svrI2zDYTyZR0PGvtVXrsxYr8iSSLmkZpjscxaGibC6cNmLlVGW6MtOY79lRAekvH/qvqPMc35VTF/Q17z5BacYxuHcuQwbgm+Ls7i/D1lLydmRA2xLJJjvkPFx/CMT2qy02SgGhrtENGpjBoxjsGvtUgiROyU/mY2MIx2RwBZcoi4OwiIgDw5VyQydtnYOHou2j8xzKm1FNLS3jexskLjjG7GN3Ow+w5aAviWFrgWuAcDsIuEiynL44PEu5y45MumzfimP+Gk0H/sZjZ39D9TlEV2RpoTaSJ7ee129jhgtHyjmWx99A6P4XC7ezaPFRRyLWw4RvlDRqDHaTfhdq7lRX/Ub6ulsc+6JpaeL9igXXIV6fUVftRMd16fFcsmrD6DGs544AD34p394r+livDe/7FUoM36ib0InEe8eS0drsFK02R6eA/eu+0SD9XETxYP8AEk29AU03N2rn9a95H8R3J+AYeCmcnZoRR2LzpkbLWZ3bUiz+oai3pXHhXdjYaeK9yCo8nTVbgXWbGzBoAtFGNzG7TbarnQUDIWaLBYbTtJ3lehrQBYAADUBqXKRXSoPiby+5UlgIiJ56EREAeSXJwx0To31jWw9ZpwKgq7NCF+Lqdt/ehdoH4DyVaEXUZyjszlxUt0Z/PmJFsfOzrMa/xaQvmLMSLbLM7qxBvi4rQkTvE29xfIr7FSo8y4G6oHPO+d+HwNwPQp6DJYAAdbRGpjAGxj+ka+1e9EqU5S+ZjIxjHZHDWgCwwC5RFwdBERABVvLeaYfyorB2st1Ane0+yf8AeCsiJdlcbFiR41kzmpmJ+7q4jMG4B3o1DOh3tjpUa/NuOQ/4eoZf3J7xyDmv6Lj0LUaqiZILPaHdOsdB2KCrMyY3ei4jmcA4fRc126nT9IviXuJnUpboos2Z9W39Q53O0tcPArpbmxVHVTyd1vNW52ZMrfQeB1XOb4LgZp1JwL3W55XEeap/ul3rWJ8NH3K43MycC8pihbvle0eAuV6aWipIsbOq5OgxwDpvyneSsMGYZvdz2A8wLj3mymqHNmGPG2md77Edg1JU9ZqreiSihkaIr0/JWqTJk9WQXWEbfRAGjEzmjYNZ5/FXDJ2TGQt0WDXrJ1np/JeoBcpVdKg+JvL7lCWAiInnoREQAREQAREQAREQAREQAREQAREQAREQAREQAREQAREQAREQAREQAREQAREQAREQAREQAREQAREQAREQAREQAREQAREQAREQAREQAREQAREQAREQAREQAREQB/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4586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3452813"/>
            <a:ext cx="1760538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Picture 11" descr="https://encrypted-tbn1.gstatic.com/images?q=tbn:ANd9GcQxMx-QQneqZXplnmmrnhuH5WP9acuZ6BJNxBX8RaHQXGt7i1wjyhO_VjO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11363" y="3311525"/>
            <a:ext cx="693737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Yannis Tzitzikas et al., LWDM 2014, Athens</a:t>
            </a:r>
            <a:endParaRPr lang="el-GR" dirty="0"/>
          </a:p>
        </p:txBody>
      </p:sp>
      <p:sp>
        <p:nvSpPr>
          <p:cNvPr id="2" name="Rectangular Callout 1"/>
          <p:cNvSpPr/>
          <p:nvPr/>
        </p:nvSpPr>
        <p:spPr>
          <a:xfrm>
            <a:off x="6156325" y="115888"/>
            <a:ext cx="2879725" cy="1503362"/>
          </a:xfrm>
          <a:prstGeom prst="wedgeRectCallout">
            <a:avLst>
              <a:gd name="adj1" fmla="val -149517"/>
              <a:gd name="adj2" fmla="val -24466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</a:rPr>
              <a:t>Storing </a:t>
            </a:r>
            <a:r>
              <a:rPr lang="en-US" sz="3200" b="1" dirty="0">
                <a:solidFill>
                  <a:srgbClr val="FF0000"/>
                </a:solidFill>
              </a:rPr>
              <a:t>complementary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information</a:t>
            </a:r>
            <a:endParaRPr lang="el-GR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813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>
                <a:ea typeface="MS PGothic"/>
              </a:rPr>
              <a:t>Marine Information: </a:t>
            </a:r>
            <a:r>
              <a:rPr lang="en-US" sz="3200" dirty="0" smtClean="0">
                <a:ea typeface="MS PGothic"/>
              </a:rPr>
              <a:t/>
            </a:r>
            <a:br>
              <a:rPr lang="en-US" sz="3200" dirty="0" smtClean="0">
                <a:ea typeface="MS PGothic"/>
              </a:rPr>
            </a:br>
            <a:r>
              <a:rPr lang="en-US" sz="3200" b="1" dirty="0" smtClean="0">
                <a:solidFill>
                  <a:srgbClr val="FFFF00"/>
                </a:solidFill>
                <a:ea typeface="MS PGothic"/>
              </a:rPr>
              <a:t>in </a:t>
            </a:r>
            <a:r>
              <a:rPr lang="en-US" sz="3200" b="1" dirty="0">
                <a:solidFill>
                  <a:srgbClr val="FFFF00"/>
                </a:solidFill>
                <a:ea typeface="MS PGothic"/>
              </a:rPr>
              <a:t>several sources</a:t>
            </a:r>
            <a:endParaRPr lang="el-GR" sz="3200" b="1" dirty="0" smtClean="0">
              <a:solidFill>
                <a:srgbClr val="FFFF00"/>
              </a:solidFill>
              <a:ea typeface="MS PGothic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6888" y="5837238"/>
            <a:ext cx="1004887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79588" y="4581525"/>
            <a:ext cx="1063625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916238" y="1130300"/>
            <a:ext cx="5976937" cy="546735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mtClean="0">
                <a:solidFill>
                  <a:srgbClr val="FF0000"/>
                </a:solidFill>
              </a:rPr>
              <a:t>Web services (SOAP/WSDL)</a:t>
            </a:r>
          </a:p>
          <a:p>
            <a:pPr marL="0" indent="0" eaLnBrk="1" hangingPunct="1">
              <a:buFont typeface="Arial" charset="0"/>
              <a:buNone/>
            </a:pPr>
            <a:endParaRPr lang="en-US" smtClean="0">
              <a:solidFill>
                <a:srgbClr val="FF0000"/>
              </a:solidFill>
            </a:endParaRPr>
          </a:p>
          <a:p>
            <a:pPr marL="0" indent="0" eaLnBrk="1" hangingPunct="1">
              <a:buFont typeface="Arial" charset="0"/>
              <a:buNone/>
            </a:pPr>
            <a:endParaRPr lang="en-US" smtClean="0"/>
          </a:p>
          <a:p>
            <a:pPr marL="0" indent="0" eaLnBrk="1" hangingPunct="1">
              <a:buFont typeface="Arial" charset="0"/>
              <a:buNone/>
            </a:pPr>
            <a:r>
              <a:rPr lang="en-US" smtClean="0">
                <a:solidFill>
                  <a:srgbClr val="FF0000"/>
                </a:solidFill>
              </a:rPr>
              <a:t>RDF + OWL files</a:t>
            </a:r>
            <a:endParaRPr lang="en-US" sz="1600" smtClean="0"/>
          </a:p>
          <a:p>
            <a:pPr marL="0" indent="0" eaLnBrk="1" hangingPunct="1">
              <a:buFont typeface="Arial" charset="0"/>
              <a:buNone/>
            </a:pPr>
            <a:endParaRPr lang="en-US" sz="1600" smtClean="0"/>
          </a:p>
          <a:p>
            <a:pPr marL="0" indent="0" eaLnBrk="1" hangingPunct="1">
              <a:buFont typeface="Arial" charset="0"/>
              <a:buNone/>
            </a:pPr>
            <a:endParaRPr lang="en-US" sz="1400" smtClean="0"/>
          </a:p>
          <a:p>
            <a:pPr marL="0" indent="0" eaLnBrk="1" hangingPunct="1">
              <a:buFont typeface="Arial" charset="0"/>
              <a:buNone/>
            </a:pPr>
            <a:endParaRPr lang="en-US" sz="1400" smtClean="0"/>
          </a:p>
          <a:p>
            <a:pPr marL="0" indent="0" eaLnBrk="1" hangingPunct="1">
              <a:buFont typeface="Arial" charset="0"/>
              <a:buNone/>
            </a:pPr>
            <a:r>
              <a:rPr lang="en-US" smtClean="0">
                <a:solidFill>
                  <a:srgbClr val="FF0000"/>
                </a:solidFill>
              </a:rPr>
              <a:t>SPARQL Endpoint</a:t>
            </a:r>
          </a:p>
          <a:p>
            <a:pPr marL="0" indent="0" eaLnBrk="1" hangingPunct="1">
              <a:buFont typeface="Arial" charset="0"/>
              <a:buNone/>
            </a:pPr>
            <a:endParaRPr lang="en-US" smtClean="0"/>
          </a:p>
          <a:p>
            <a:pPr marL="0" indent="0" eaLnBrk="1" hangingPunct="1">
              <a:buFont typeface="Arial" charset="0"/>
              <a:buNone/>
            </a:pPr>
            <a:endParaRPr lang="en-US" smtClean="0"/>
          </a:p>
          <a:p>
            <a:pPr marL="0" indent="0" eaLnBrk="1" hangingPunct="1">
              <a:buFont typeface="Arial" charset="0"/>
              <a:buNone/>
            </a:pPr>
            <a:endParaRPr lang="en-US" smtClean="0"/>
          </a:p>
          <a:p>
            <a:pPr marL="0" indent="0" eaLnBrk="1" hangingPunct="1">
              <a:buFont typeface="Arial" charset="0"/>
              <a:buNone/>
            </a:pPr>
            <a:r>
              <a:rPr lang="en-US" smtClean="0">
                <a:solidFill>
                  <a:srgbClr val="FF0000"/>
                </a:solidFill>
              </a:rPr>
              <a:t>Relational Database</a:t>
            </a:r>
          </a:p>
          <a:p>
            <a:pPr marL="0" indent="0" eaLnBrk="1" hangingPunct="1">
              <a:buFont typeface="Arial" charset="0"/>
              <a:buNone/>
            </a:pPr>
            <a:endParaRPr lang="en-US" smtClean="0"/>
          </a:p>
          <a:p>
            <a:pPr marL="0" indent="0" eaLnBrk="1" hangingPunct="1">
              <a:buFont typeface="Arial" charset="0"/>
              <a:buNone/>
            </a:pPr>
            <a:endParaRPr lang="en-US" smtClean="0"/>
          </a:p>
          <a:p>
            <a:pPr marL="0" indent="0" eaLnBrk="1" hangingPunct="1">
              <a:buFont typeface="Arial" charset="0"/>
              <a:buNone/>
            </a:pPr>
            <a:r>
              <a:rPr lang="en-US" smtClean="0">
                <a:solidFill>
                  <a:srgbClr val="FF0000"/>
                </a:solidFill>
              </a:rPr>
              <a:t>SPARQL Endpoint</a:t>
            </a:r>
          </a:p>
        </p:txBody>
      </p:sp>
      <p:sp>
        <p:nvSpPr>
          <p:cNvPr id="25605" name="AutoShape 2" descr="data:image/jpeg;base64,/9j/4AAQSkZJRgABAQAAAQABAAD/2wCEAAkGBhQQEBUUEBQWFBQVGBkXGRUYGBUaHxsaFx0YFxoVGhgXHCcfGBsjHBUVHzEgIyc1LSwsFx4xNTAqNSYrLCkBCQoKDAwNFA8NFCkYFBgpKSkpKSkpKSkpKSkpKSkpKSkpKSopKSkpKSkpKSkpKSkpKSkpKSkpKSkpKSkpKSkpKf/AABEIAHcBlAMBIgACEQEDEQH/xAAcAAACAwEBAQEAAAAAAAAAAAAABgUHCAQBAwL/xABMEAACAQMCAwYDAwkCCwgDAQABAgMABBEFEgYhMQcTIkFRYRRxgTJCkQgjUmJygpKhsRVzJDM1Q1N0srPBwtIXRFRjg6Kj0SU08Bj/xAAVAQEBAAAAAAAAAAAAAAAAAAAAAf/EABQRAQAAAAAAAAAAAAAAAAAAAAD/2gAMAwEAAhEDEQA/AKTooooCiiigKKKKAooooCiiigKKarTsu1KaFJorVnjkUMpDR8wehwWyM19P+ybVf/BSfjH/ANdAo0Ux6x2eX9nCZrm2aOJSAWJQ4ycDIDE9a+egcC3t/G0lpA0qK2wsCgG4ANjxMPJlP1oICim5uybVR/3KT8Y/+uj/ALJtUwSbNwAMnLRjpz6bqBRoqd4e4JvNQRns4TKqEKxDIMEjIHiI8qlf+x/Vf/Bt/HF/10CbRUtxHwtc6fIsd3H3bsu8DcrZXJGcqT5g15w7wxcahKYrSPvHVS5G5V8IIGcsR5kUEVRTm3Y9qoOPhG/ji/6q+Gtdl2oWVu9xcxKkSFQT3iE+IhRhQcnmRQKdFFFAUUUUBRRTevZJqhRXW0ZlYBhh4uh5jluoFCinBOyLVT/3Nx82iH/PXXH2I6qf+7qPnLF/90CJRTpd9juqx9bUt+w8bfyDZNKmoabLbvsnjeJ/0XVlPzww6e9BzUUUUBRU1w9wbd6gHNnCZe7xuwUGN2cfaI9DUwOx/Vf/AAjfxxf9VAm0V361ok1nM0NzGY5FwSp9D0II5EH1FcFAUUUUBRRXtB5RThpvZLqVzBHPFb5jkG5cuikqejbWOQD1HsRXw17szv7G3M91EscYIXPeRk5Y4GFByaBWoor9KpJAAyTyAH9KD80U66R2O6ncqGFv3SnoZWCH+E+L8RUrL+T/AKkBkGBvYSEf1XFBWtFTvEHBF7YH/Crd0GcBwNyE+gdcjPt1qJvbGSBykyPG4xlHUqRnmMhuY5UHwooooCiivpHAzAlQSFG4n0HTJ/EfjQfOiiv3DCzsFQFmPIKoJJPoAOZoPxRTvo/Y3qdyAe47lT5zME/9v2v5UxQ/k53hK77i3AJG4jvSQPMgFQGPtkfMUFTV6q5IA6nlVuT9mcNuTt03UrzYSrOZIYVYjzREBcqfWof+3Y9PuRJBphsX2hUkuRNL3bePdKqlAWYgqM88behzQI2q6TLaymK4Qo4wcH0PMMPUEc81x0y8Y6FeR93dXj98t14o59xO8AA/ZYBlABHIgAeVLVBO8Pcb3lgym2ndVX/NliYyOpBQnGD7c61JwZxQmpWUdzHy3DDrnO115Mv0PT2INY+q2/ye+Ju6u5LRz4JxvQf+Yg54+aZ/gFBxdvd7cjUjFJI/w5jjeKPJC4wVJ2jkW3q/M8+lV7p2sT2xJt5pIiepjdkzj12kZ+tX7+UBwz39il0g8ds3i/u5MBvwbYfxrO1Bo/sU7QpNQie3un33EOGDnGXjPLJx1ZTyJ8wV965vyhrq4jsoe6dlhaQpKFJG7K5RWI6rybl0PKqZ4D4mOnahDcfcVtsg9Y38L/gDuHuorT3GfD66np80AIPeJujbyDjxRsD6ZA+hNBk7SdUnt5A1rLJFISACjMpJzyBx1GfI1pftK4wk0zSt27/CpFWJDy5OR45AP1QGPzxVL9kHCputWQSKdlsTLID5NGcKh/8AUxy9FNdfbnxT8XqJhQ5jtR3Y95Dzkb6eFf3D60FfXV08rl5WZ3bqzEsT8yeZry3uGjYNGzIw6MpKkfIjmK+Vfa0tmlkSNBl3YKo9SxAA/E0GnOxrUrifSUlvJDIS8mx2OT3anaNzHm2GWTmfLFUV2mcZvqV9IwcmBGKQrk7Qq8t+OmW5nPuB0FXH2j6oNG0JLWE4kdFtkI64x+dk/Ddz9XBrOFB5RRRQFFFFAVM6BxddWMivbTOu0g7NzbGA+6yZwQenSoaig2npt8J4I5V6SIrj5MA3/Gssar2majJPI3xcyZdsKjbVUAnChR5CtLcF/wCTLP8A1aH/AHa1kK6/xj/tN/U0FicL9ut9bOBdEXUWeYYAOB6q6jr7MCPl1q8FSx12xViqzwyA4yMMjdCM9Y3B9P5g1karh/Jz1plubi1J8Dx96B6MjKpx8w4/hoELj/g5tKvXgJLIRvjc/eRs4z+sCCp9xnzFLdXZ+UnbjdZP94iVfoNhH8yapOg6bHUZYG3wyPE36SMyn8VNX/2Ldpcl/vtbxt08a70k5AugIBDY5blJXn5g+xrO9OfY/eGLWrUj7zMh+Tow/rg/SgtTt+4S+Is1u4xl7Y4f3ibqf3WwfkWrPNbWvLRZo2jkAZHUqynzDDBH4Gsf8W8Otp97NbP/AJtiFP6SHmjfVSPrkeVBEUUUUBU/wLwydRv4bcA7WbdIR5Rrzc58uXIe5FQFaD7AOFRBaPeSDD3HhQnyiU/8zjP7q0Fi8QagLKxmlQACCFmVccvAvhGPTIArIWp6tNdSGS4kaV2OSzEnr5DPQew5VqztLH/4i98vzD/0rJFB7V16fpEPDOmLe3ESy6jNgRq/SMsM7R6bV5sw5k+EEVVvBdssuo2iOMq08QI9RuBx/Kre/KQsHaC0lA8CPIjexkCFf90w+tBUms8b3t45ae5lbJztDsqj2CKQo/CvNK43vrUgwXUy48i7Mv1VyV/lUHRQaF7NO2pb11tr8LHO3JJV5JIfJSPuOfLyPscAofb9Z7NX3f6WGNv4dyf8tVurEHIOCOhH9adO0PjKPU4rF8k3McLRz5GPECuCD0OfG3LpuoEqiiigKb+DeJ4I7e4sb/d8Lc4YOgy0Uy42ygeYwBn9ke9KFWnwfwCY4IpWhhluZgJQtzkQ20BzsnlUEFmcg7VPLAJ8jQdXD/DdjP8A5MsJbzBCm6vZDFACeX2UA3nOBtAzzFXHwzwlDZruWGBJ2UCR4YwgJHko5kKOnXJxk5NQujcGF1ilnma4eNlaPehjgj2nIaG2jKj2DMff2PZrfHLWs4iNncSlt2O5UucDGGPIKFPlhiRjmBVDXRUFwxr8t1G7zQCDDlVUSpKeXUPs5I46Fc1F8UwJd3UNuLm5R1BZ4reVUCoc5lmYLlRyCgbgTu5eZqD58e/C3HdRPetZTlmEM6PtG9eTRMQQGGduVJHPHPNVVxfq2uaWjw3kxmt5laPvSqurK4II34DI2M8jz+dIHEWoCWdwmO5RnWIAADZuOG/WZhgljkn16VJ8NccyW0kQuVF3bxhl7iXxBVkADd2WzsOFGPL8aojuIOKbm/ZWupC+xdqLhVVRy5KqgAdB+AqJp34/4SgjjivtN3tY3Gcbv81ICQYj5+Rxn0IyeVJFQFdmkao9rcRTxHDxOrr81OcH2PQ+xNcdFBsq1ni1CyDY3Q3MXMfqyLgqffmR9KyNxDozWd1Nbv8Aaicrn1A+y31GD9au/wDJ74p722ks3PigO+P+7c8x+6+f4x6VB/lEcMbJob1BykHdSftrzRj81yv7goKbrTnYnxT8bpixucy2x7pvUrjMbfw+H5oazHVj9g+rSRassSAsk6MrgeWwF1f6EY/foLh1a2t9Dt9QvkHjnbvMfrlQiRj2MhZj+2fSstzzF2ZnOWYliT5knJP1JrUPbHw617pUojzvhxOFH3u7zuXHn4SxHuBWWqAqyOwnhv4rUxM4zHar3n758MY+nib90VW9X9wiBoPDj3TjE847xQeu6TwwJ8gMOR5ZagQe2zij4zU2jQ5ith3S+hbrI38Xh+SCq/r9SOWJJOSSSSfMnmTU/wAEcGS6rdCGHwqPFJIRkInr7k9APM+wJoIS1tXlcJEjO56KqlifkqjJpmg7KtUcZFlLg+uxT+DMDTpxvxLFoQ/s/R1EcoUd/dYDSZIyE3EfaxgnyGQABzxV0uvXDNvaeYt13GSTP45oOjWeEruzGbq2liXpuZTtz6bxlc/WoirR7PO2KWGQW+pOZ7WTwF5PE0eeWST9tPUNnlzHTBlu1nshSKNr3TlwijdLCvMBeplj9AOpX05jpigpiiva8oNhcF/5Ms/9Wh/3a1kK6/xj/tN/U1r3gr/Jln/q0P8AsLVR6h+T7mVyl/EFLEgOmCMknBw/l60FM1cP5OmiM1zPdEfm0j7kH1d2Vjj5BB/HUrpH5OMYYNc3bSLyJSOMJn23szcvkM+9RXaN2gPpwbS9NgNnHENrSfeYMM5jx0DZzvJLH2xQQvblxWl7qAjhYNHbKY9w6GQnL49QMBc+oNVxXteUBTX2VITrNnj/AEmfwVjSpTp2OR7tbtfYyH8I3P8AwoL8teLgNbmsJG6wRyxA/pDd3ij1JXa37rUj/lC8Jb4o76Mc48RS/sMfA30Ykfvj0pT7Vdce14jM8R8cHcED5KCVPsQxH1q+cw6pYcvFDdRfXDj+TD+RFBjuvK79c0d7O5lt5Rh4nKH3x0YexGCPYiuCgluFdAa/vIbZM5kYAkfdUc3b6KCfpV39o3FS2txp+mWvhUS25kA8o1dBHF9cbj7Kvqahuw/Rks7S51W55KFZUJ8kTnIwz5swCj9k+tVk2vvd6ot1KcPJcI/so3rtXn5KAB8hQad7QY92lXgP+gk/kpNZDFbE4yTOnXYxn/B5v9hqx2OlB1aZftbzxzJ9qJ1kHzQhgP5YrW8ZttYsASBLb3CA4Pl7cvsurD6Fax9TbwJ2kXOkv+a/OQscvAxOCf0lP3G9x9QaBn4o7ALuBmayZbmPyUkJIB6EHwsfcEZ9BVb6npE1q+y4ieJ/0XUqfmM9R7itN8Ldr9hfADvRBKf81MQvP9V/st+Ofam2+0+K4TZNGkqH7rqGH4GgxXRWguNewOCZWk049xL17okmNvYZ5xn8R7DrVDahp8lvK8UyGORDtZG6gj/+6+dBzUUUUExwnw5NqF3HBbgF2OSW+yqrzZ2/VHp59POtKavwp3dtczCQNOxW4LNGrJugTwRiN84jG0kDdlScg1UnYDrcNvfSrMQrTIscbH9Ld9jPlu5fUD2rQt3ZiVdrZwfQkdOfl/Sgq3ibt0jt7SLuFWS8kjVmXOUiLAE7jnmfRM59SPOqNV7VtTuY2jlumCN1CKiZB+7lQDj2zV3cYdk+myRz3LwyB1V5WMUjBnKgueTZXccdcVUXFfZLc2tvHdQpI8LoHdDhpISRnD7QNy/rADHmBQItvAzuqxqWdiAqqMkk9AAOZPsKtDXLf+xtKhw80eo3gYzKzP8A4tlZGDLnGQCoBPiByR50kcHcSDT7jv8Au97hSqNkZjJI3OAwILbN6jPTdnnjB6Nc1e51zUQ23MszLHHGCSEXoq5PkMklv2jyoFyOMscKCT6AZ/pX0uLR4ziRGQjyZWX1HQj1B/A1prs20BNOtltwM3DgvISI8ocLuQuh8aqzpgZzh8/KJvHkk1C7s53W4jEfefDDc0jxd0Y1iDEbY2LkOWDAjeD0PhCtez7XIxZXtpfnbZSoWV+RKTjG3u1zl2OFOB+iM4BNV/Vh9p3AkdoqXNqV7hyECxrIygAeFu+OVZjjnkjmeQOCRXlAUUUUDJ2ecTf2dqMM5OE3bJP7t+Tfhyb92tM8ccNrqWnzQctzrujbyEi+JDn0yAD7E1kKtR9jfFHx2lxhjmW3/Mv6naBsb6oRz9Q1Bl+WIoxVgQykgg9QRyIPuDV29g2iLbWtzqVx4V2sqsfKOPxSv9WAH7hpf7YuBHj1ZDbr4b9hsA8piQrr9SVf94+lNPbBfJpmj2+mwHBkAU4/0ceC7H9p8fPxUFj8G8TpqdlHcKAN+5WTOdrKSGU/1+RFZj7Q+GTp2ozQAYTO+P8Au35rj5c1+amnr8nrijurmSzc+GYd5GP/ADEHiA9ygz/6dMf5QnDHe2sd4g8UB2P/AHbnkT+y+P4zQU7wJw0dR1CG3H2WbdIfSNPE5/AYHuwp87f+Jg88VjFgJbgM4HTew8K4/VTH8ftUr2MaYmn6dc6pcDAKsEz/AKOPrj3eTwj12j1qmtV1F7meSaU5eV2dj7sc/gOn0oOWtK9hWgrb6Us2PHcs0jH9VSURflhS375rNQrV/ZTcB9FsyPKLb9UZkP8ANTQZe16+M91PKxy0ksjE/NjXBUjxFZGC8uIm6pLIp+jGo6g9rUXY7rfxmjxCTxNFugbPPITG3P8A6bIPxrLlaF/J0J/s+f0+IP8AsJn/AIUFK8baILLULm3X7MchC/sthk/9rLUJTh2u3Qk1q8K9A6J9Y444z/NDSfQbC4L/AMmWf+rQ/wC7WshXf+Mf9pv6mte8F/5Ms/8AVof92tZCuv8AGP8AtN/U0FrdhfaD8PN8DcN+amP5ok8kkP3OfRX/ANr9qnvtm7P/AO0LXv4F/wAJtwSABzkj6tH8x9pffI8+Wa1YggjkRzBH9a1F2Tcef2pZgSEfEw4SUfpfoygfrY5+4PtQZcryrQ7buAPgrj4uBcW87eIDpHKeZHsrc2HvuHpVX0BT72IR51qA/opMf/jYf81IVWT2Ax51fP6MEp/mg/40EX2ySbtbu/PBjH4RR/8AHNWH+TzxXviksZG8UeZYs/oMfGo+TEH98+hqte1n/LV5/eD/AGEqI4S4hawvYblM/m2ywH3kPJ1+qk0Fp/lDcJ4eK+jHJsRS4HmMmNz8xlc+y+tVHomkPd3MUEQ8crhB7Z6sfYDJ+la21vTItUsHiyGiuIwVcc/tAMkg+R2t9KqbsY4P+Dku729Gz4TvIRnyZP8AHOPkoCgjruag97atZSxsrfSbXkuxTJ0z3afYB93cFj+z71TNo+2RD6Mp/Ag138U8QPf3k1zJ1lckD9FeiJ9FAFReaDZPEibrG4A84JR+KNWNRWz9RAe1k8w0TdPQqaxjQeUUz9nPDcWo36207Mqukm0rjO9VJXr1HLOPPFQF/ZNBK8Ugw8bMjD0ZSVI/EUHPU/oHHd7Y4+GuHVR/mydyfwNkD6VAUUGg+z/t0S7kS3v0WGVztWVSdjMeikNzQnoOZBPpXw/KE4VR7eO+QYkjYRyH9JH+yT7q2B8nPoKoTNaG4/1Yy8KxyTc5Jo7bJPUuShLfM4JoM8UUUUEpw1xFLp9ylxARvQ9GGQwPVWHoR9R1FaB4e7d7C4UfEM1rJ5q4LLn2dR0+YFZqooNi2PF1lcELDdW8hP3VljJP7uc/yrq1iadIi1rGksgwQjuUDDzUOAdpx0JGKxhUxpfF95a4+HuZowPuh22/wnI/lQXBrkGj6hIY9Qgk0u9P3nAj3HpkOPzUgz5nr60uydmGo6PcpeWG28SMllKZyQQRhowcsCD9wmoiLtovHTu72O2vI/NZohn5gpjB98GvtY8c6eh3RQ31g+cn4S5DJn17uUYx7YoHTs97Ybfe8V5E0Ezu8jOAWXO0FgQR3iACPod2MYzgABzu7CW/lcxTrDazwBPDAy3DjxByHlVSi4dcHB8iMZzVYR8e6bM2++drlgCFka0WKYAjaVMkTlJAV5YZeYJ51EaHx5LBqsqvqMrWsjyqbggsPEGEcwiPIYbacAYwOmKCxONOGorez2XLxixhBPdKziRSFdYY4QTsZyTu3uOZB5HyztVwccdrEccksdg/f967GR23d3sKBBHHhg/LxZPIZLcjkYp6gKKKKAqx+wvib4TUhC5xHdDuz/eDnGfqcr++Kriv3DMUYMpwykMCPIg5B/EUG0rmxjkZGdFZom3oSPstgruHocMR9ayt2ocT/wBoanNIpzGh7qP9iPIyP2mLN+9Vw8SdqSHh/wCJicCedO5CgjcspGJOXUbRuYfNfWs50HXpGpvazxTxHDxOrr81OcfI9PrWvLaWHUrFWIDwXMXNT+i45r7EZx7EVjerw7Du0GGG0ltryZIhDmWMuwGUbm6jPUhsnA5nf7UHvbtrEdpZ22mW3hXCsygnlFH4Y1PrlgTz/Qqjqm+M+I21C+muWzh28AP3UXwov4AfUmoSgKu38n/jVVD2EzAEsZIM+ZP24x78twHnlqpKv3HIVYMpIYEEEHBBHMEEdCDQW92+cDtHN8fCuY5MLNj7rjwq59AwAGfUfrVT1W9wv29ssXcapD8ShG0yLt3FTyxJG3hfl55HyNRGr2/D07F4J7q1J5mMRb1HyByR8t2KCuQK0Zw3OnDmgK91ymk3Sd0TzaWTGyPHsoTd6Yaq00/iDSNNYS2kE97cLzR7jZHGjeTBFGSR7/iKVuKeLbjUpu9un3EclUclQfoqvl8+p8yaCMvLtppHkkO53Yux9WY5J/E18sV5TzwRqukWgjmvI7me5Qk92BH3QIbwEDILHGD4jjPlQaS4ds+5s7eM9UhjQ/uqoP8ASsf6rbGO4lRgQySOpB8iGIIq+f8A/Rtnn/8AXuMev5r+m+lTijjbQtSk7y4tbqOU9ZYu7VjjpuG4qx9yM0FTVPcFcVyaZeR3EeSB4ZEzjfGftL/IEe4FcGtrbidxZGVoOWwyhQ/QZ3beXXP0xXBQbDmittXsMZEtvcpyI/kR+i6sPoV9qy1xnwfNpd00M4yOZjkxykTyYe/qPI/SpPs/7TbjSHIUd7bucvCxxz/TRvuN9MHzHQizNV7X9G1GDu76CYjrtMYJU+qujcj7gigoKrd/Jy08teXM2PCkIjz7yOrY/CI/jSbfSaQ95EIlu4rTxd6xZGcnB27FIOBnAOSeR6cudjaB2xaVpsPc2VrcBM5JIjyx82Ys+SeQ/wCFAh9slm0WtXO4cnKOp9VZFGfxDD6Ul1c3E3aVouqhfjba5Vl5LKoQMoPUZV+Y9iDVTa2sAncWZkaDPgMoUPjAzuC8uuaC+ewDivv7NrSRvzlvzT3iY8vntYkfvLXnb7xULezW0jIElycvjyiXrn9pgo+QaqT4Q4ok027juYgGK5DISQHRuTISOnrnyIB8q/XGXFUmp3j3Mo27sBUBJCIvIKCevmSccyTyHSghKAM8hXlOXAWs6ZaMs19BcTzo+5AuzuxjBVtpILMDnry6cqDUdvCRCqnqEC/XGKxdPGVZlYYIJBB8iDgj8avuT8o+1+7azn5tEP6MaT+IOJ9C1CR5Zba8glcks8Ri8THmWKliuT5nHOgR+EtY+DvrefyjkVm/Zzhv/aWq5+2Dsme7Y3lguZsfnYh1kx0dP18ciPPA8+tBNjJx09/SrY4R7fpraNIryETqgCiRW2vgchuB8LnGOfL3zQVTNEyMVcFWU4KkEEEdQQeYNfmr41HtL0DUPFe27b/V4fF8t8ZyfxqDk1vhiHxR2kszDopEpH/yOBQJPAfAc+q3ASNSsKkd7Njki+YBPIuR0X6nlTX218YRytFp9oR8PaYDEcwXUbAgPmEXI+ZPpXDxR2xzTxfD2ES2NtgjbHjeQeo3KAEB9FGfc1XdAUUUUBRRRQFFFFAUUUUBRRRQFFFFAxNwTJ8D8aJoGgDKhwz7g7Y8DLs5EA59MdM5Gep+zmYC1YTW7LevsgZWkIZumCdnh8RC8/M+xxIdllws7XGmzHEd9EVQn7s8YLxt/I/PAFMXZz8QdOvoDFmaxZ5LYseaTlJEkRB95gAzAdMnn1FAiaTwU9zeSWsc8HeRhjuJfYdn28Nt6KATk4BxypfmQKxAIYAkBhnB9xkA4PvTNo5Nrp084/xt2fhIfXZye4cfMGOPP67elfm+4etrS5FrdyyiQbRLJGqFInYA7dpO6ULkZII6HGepBYqd4T4ZF/JInfCIxxSS4KsxYRqWIXHIHp1Iqb0rs6U3t1aXc5ikt4pJQyqGR1VA4ctnKrhlbG0kgnpXfwRbWqX7/BTSTIbG5LGSMRkPsIIwCcjkD9fOgrimHXOFBbWVrdLMsoujJgKjLt7shSCW5k7tw6Y5cia5bfR0S1W5uCwSR2jiRMbnKBS7lm5Kq7lHQkkkcsZpq42WMaJpXcFzHuusbwobnIcg7SQcHIyOuM4GcUCbomkm7nSFXRHkIVN5YAsxAC5AOCSfPlTAezSdpZYIZ7ea4h3b7dHcP4ftBQ6ASEeimoPhk4vbbH+ni/21qz30UQ6xf6jHMtw1nJLM1rEHEmTuUBi6hdi5JYrnkpA60FPMuDg8iK8qf4d4fk1KeYjIVEeeUou44znai5G5mZgoBOOeSeVSd72fMYbeSHvI2mnW2MM+1WV3+w6lftRnmM4BBHnQJtdMmnyLEszIwidiqyEHazL9oA+ZGacdP4JtJZ7uEzzJ8CrySOY0IkSHlLsUMCjZ+yGJyDzx0rjv9BH9m2UiTyFZ7iSMRSYCRN4QSME58sty5eVAo0U2cT8JxWLNHMbiORJVX85Gu2WLxBpoSDjlgeEtz3DnyNS/F/B9mt4lpYmf4hxboiMiBMyKhMjybs5IJY4XqfQUFeUU8y9nOY7nYZke2VnDzIqRzqhwwTnuRupUHOQOeKF4P09LS2ubi8mRbjvQNsAJDRnb9nd9kHOTnJyMAczQI1Ffa2tmlkWOMbmdgqj1LHAH8xTG/D1pHeGzmnkEgbumnVVMay52kbCd7RhuRfIPmF9QgNN057iVY4hljk8zgAKCzMx8lVQST6Cvtq2nxQlBDcJcBlyxVJF2nONpDgE9M59KeOCtBjtn1WK8MgmgtLhG2KjAJlAzoWYEsR0GANrHnVf3wj7xu5LmPPhLhQxHqQpIHPPIGgldY4QltrWG63xywTllWSMsQGXqrBlBU8m5fqmomxsnnlSKMbnkYIo9SxwP61afBaR3WkJpsuN94bmSBz92aAx7Fz5bhv8A5jzpe7PYfg5fjJl8aTJawow/z0jASNg9e7j3fvOlAtcSaA1jcNbySJI6cn2bsK3XblgMkZ8qi6euM9MSfXr1ZpVgQPJIWbaCQiBwibiAXbkACeeaitU4chFlb3kEkvdSytC6SKu5GQBtylTh1Kn26UC3X3utPkiVGkRkWVd6FgQGXONy56jI6038QcIWFpGha8mMk1rHcQr3I5mQFgH8XgBGABk4wST0FfHiPQ0jGmhrmeSKeAMCygmNWcjYke/GAT03c/bpQJ1FWDc8B2S6k+n/ABM/flhHG/doYw7KCqvzDHJPVRgZHXrUHovBMswuXZXK2rBHWMBnaQsVEa55AciSx6AdCTigWqkNK0V7jewKpHEA0krkhUBOFzgEkseQUAk/Q1KcWcJfBpBKpfZOreCQKJI3TAZHCnBHMENyyD0FffgnX7WKO4tdQRzb3QjzJFjfG8RYo4B6jxHI5/I86DivuEyls1zDcQXEKsqOYy4ZGfO0NG6hgDg+LofWoGnjXOC1htZLnTb1bq0JVJgo2yICwK95Geo3KOfLmOmM15qvC+nWgtWmuLpluYFm8EUWVDMw3EM/IDGNoJJwTkchQJFFOr9mri6mjVzLBFCtyJYlyZIpMd0EQn7bE4wTgYY88c/xfdnUhS1e3DhrmXuDDNtV0kPMHw/ajIDHdgY2nl0oE2ui40+SNI3kRlSUFo2IIDgHaSp8xnlUzc6dYqs6CebvogdjGNe7lZTgqoB3oDzILeQ54ziu/VOGXlGmRW80kxuoz3ayeER5kZSqgE7VBDEnPPry6UCfRTzN2c/m7nZ3yPbKzh5URI5lTk+znuVurKDnIHka5NU4OjtbdXnM6mW3SaKYRgwu7qHEAYcwQDtyT1HTGDQKNFFFAUUUUBRRRQFFFFAUUUUBRRRQfeyvHhlSWM7XjZXU+jKQwP4gVZHEHajGNRtLiyXbGjC4nUZG+aZVWdTnriNQgPTOTVYUUDRxzxBFPeD4Ebba38MA5j7xkd8HnlpGY/IKPKvvxPqFnqNz8WZWt2l2meHu2fa4ADNEwOGDYyAxGCfSlCigsDTONreTUbu5uS0Mc1s9tGqqZGAZFhQnGBkKgJPmTyqM4C1a2s7uV7iVu7MMsSskbMW70bd20kbcDnzpSooHK21OznsBZXMzxtbyu9vcrEWVkkxvjePO5eY3A/8A1zOJNatJdLs7aCWRpLVps7otoYSuWyDuOOXPHv60m0UErwxNFHeQyXDlI45FkYhSxIRg20AeZxjNMN7xittrD39jIZFlkd2jZGTwOfFE4OQQQTgj0B5Uk0UFh2nEOm213OYu8ayvomilg2bXgDYbKMTtcK3TB6fLnDWejWpuoI7Oea4keZMFYxBtQHLHLsTvwM8sAYzk9KVa+1pdvDIskTFHQhlZTggjoQaCzNYjF690LLUbRnnDsyLBJDJKkeZCjSFMHkuTz8RXJzUB/bVo2mWVvI7M0E7zSxiNvEkhGUV843BQefTnUBLxJMysoKJ3gw5jjjjZgeqsyKCQfMdD51F0Dtq/Faf2fNaC5e8R5EMHeIwMCoSSdz5O4qQm1SR9o59enWOLbc38GpW8jGWMW+bZo2B3RKsbr3mdu0qpwRz59B1pAooGziGLTHkknt5psSZZbbuQGR257TKWK7AT1AJxyx50azqlvLpVnAkp7+270spjYA98+/areqjrnly5e6nRQdOnXpgmjlXBaN1cA9MqQwB/CmjWryxub74xZZI0kfvpIDGWdXyGdEYHYwZs4YkYzzHLmnUUD9pvGkM1zqc947RNfQSQoqoZNu8rtyQRyVUVfU9aQm6nHOvKKBwvNZgitLH4W4PxNmzuR3TqGaRxJ4W/Vxg56+VdHFHGsN/qMEiqba3jZZCAuT3jFZJpNo+0zMAufMKDSPRQWJf8R6fLrUt47GSGZXK74ie6l2KiO8ZyJAGBOB7elcWscQwTaYLZrl5J4rhpgzRMFcOu3YhzlAuM8wBzOKSKKBr441S3uVtTbyl2gtobZ1MbLkxKQXUnqp5cjg866OINYtZ49OVJmzaxpFJmJ/Ji7OvPxAdMciaTKKB61biK1k15L5JX7gzJM2YmDLsC+DbnxEleoPnX2h4nsnfULa4Zza3svfpOsfiikDMy5jJ8Qw2Dg+XvkV/RQSWr21tHtW2lec89zmPu1xywFUksT1yTj0A867dAmtHglgvWeIlleGdIw+1gGV0dcglGBXoeRXNQFFAyfHwWltPFbytPJcqsbvsaNEjV1kIAfxO7MijOAFGeueU/xnZQSW2lmW47lxZR+ExO4KbnwwKfezuGDjy5+leVMazxXPeJGk5jZYlCJiKJSqr0QMighfagZtP48gaWaG5R/gpraK0BAUyItuB3UxHQtu3MVH6XLpzirG/tdNu4J7WV7p4pVc5i7ldgyCvNixcg+wHv5K1FA08RQ6a0kk1tPMQ+5ltzDhkZskKZC23YCeoyccsedSL8WQwDS5beQyTWK7XjKMobLs5CufZ2Xp5ZpFooGviOPTHklntppsSbmW27kKUdsnaZS23YCfIE45e9SlvxfDbw3CQTyPbT27ILB0YhJXUAsHbKhVfLgrzPIY86QKKAooooCiiigKKKKAooooCiiigKKKKAooooCiiigKKKKAooooCiiigKKKKAooooCiiigKKKKAooooCiiigKKKKAooooCiiigKKKKAooooCiiigKKKKAooooCiiigKKK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560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5575" y="908050"/>
            <a:ext cx="26892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AutoShape 5" descr="data:image/jpeg;base64,/9j/4AAQSkZJRgABAQAAAQABAAD/2wCEAAkGBxITEhUUEhITFRUXFRcaGBgYFRoaHRgYHBYYGB0WFxgaHCggHRolGxgbITEhJSksLi4uHR8zODMsNygtLisBCgoKDg0OGxAQGzQlICIsLCwsNCw3LCwvLCw0LCwwNCwsLCwsLCwsLDQsLywsLCwsLCwsLCwsLCwsLCwsLCwsLP/AABEIAGoB2wMBEQACEQEDEQH/xAAcAAEAAgMBAQEAAAAAAAAAAAAABAUCAwYBBwj/xABEEAACAQIEAwUEBgcGBgMAAAABAgMAEQQSITEFE2EGIkFRcRQygaFCUlORktEjM1Rik7HSBxckcoLBFUNjorLhg/Dx/8QAGgEBAAMBAQEAAAAAAAAAAAAAAAECAwQFBv/EADQRAAICAQIEAwcEAgEFAAAAAAABAhEDEiEEMUFRE3GxFCJhgcHR8AWRoeEjMvEkQlJysv/aAAwDAQACEQMRAD8A4HmdfnXtUePY5nX50oWOZ1+dKFjmdfnShY5nX50oWOZ1+dKFjmdfnShY5nX50oWOZ1+dKFjmdfnShY5nX50oWOZ1+dKFjmdfnShY5nX50oWOZ1+dKFjmdfnShY5nX50oWOZ1+dKFjmdfnShY5nX50oWOZ1+dKFjmdfnShY5nX50oWOZ1+dKFjmdfnShY5nX50oWOZ1+dKFjmdfnShY5nX50oWOZ1+dKFjmdfnShY5nX50oWOZ1+dKFjmdfnShY5nX50oWOZ1+dKFjmdfnShY5nX50oWOZ1+dKFjmdfnShY5nX50oWOZ1+dKFjmdfnShY5nX50oWe3oBegF6AXoDZBE7nKis7HYKCxPoBrRtLmSk3yPJUZSVYMrDQgggg+RB1FNmQZ4XDySMEjVnYgkKoJNgLk2HkATUNpbslJvZGnN1qSDPI2XNZst7ZrG17Xtfa9tbU2BhegF6AXoDakDlGcKxRSoZgDZS18oJ8L2NRauiadWar1JAvQG1DpUEn6i9ji+zT8I/KvHtnrUh7HF9mn4R+VLYpD2OL7NPwj8qWxSHscX2afhH5UtikPY4vs0/CPypbFIexxfZp+EflS2KQ9ji+zT8I/KlsUh7HF9mn4R+VLYpD2OL7NPwj8qWxSHscX2afhH5UtikPY4vs0/CPypbFI1yRQKbMsQNr2IUaXtf0vpS2KR4scB2ERuCRouoG59BS2KQyYfTSHUEjRdQNyPMClsUj0RQXy5Yr6i1lvcbi3SlsUjD/AA1r/oLXtfuWv5etLYpGxsPCCAUiBOwsuvp50tikYpHhyCQISBuQFIHqfClsUjJIICAQsRB2ICkH0NLYpGDjDC9+SLGxvlFj5HrS2KRm+HhAuUiAOmoUanwpbFI85UH1Yvey7L72+X16UtikYsMMCQeSCNx3dPXy3FLYpHpTD3AtDcmw0XU7WHWlsUj0RQWLZYso3NlsPU0tikYuuHG4hGgOuUaHY+lLYpHg9mO3J2J+hsL3PpofupbFIzSKArmCxFfMBbadaWxSPRh4dO5FqLjRdR5jzGtLYpHhiguBliu2wstz6DxpbFIxAw2v6nQXPu6AG1z8aWxSMo4oGJCrESNwApt6+VLYpGKrhyCwEJUbnu2HqaWxSM+RDe2WK9r2st7edvKlsUjWBhv+jtf6GwNr/fS2KR64ww35Isba5d/L16UtikeL7MdByD+Dx0pbFIyeOAbiIbbhRvt99qWxSNvscX2afhH5UtikPY4vs0/CPypbFIexxfZp+EflS2KQ9ji+zT8I/KlsUh7HF9mn4R+VLYpEXiuDj5Mv6NP1b/RH1T0qYt2iGlR+YE2HpXsnkom4Lhsst8i3A8b2rHLxGPF/u6NceDJk/wBFZI/4LIvelAVF1Y3v8LCso8Zim9ON2zSXC5ILVkVIjcS9+4FlZQVHTbXrpW+PZV2Mcm7svewOISKWeeRmCxYWS2Rgr5nKoOWT9OxJHpVM6bSS6svhaTbfRF1iuN4bEiOSaGEe0YlYS8vfkiw0ccaF+ZoQ5Lk5thr5XrNQlG0nyV/M0eSMqbXN/wAG7FLChmKxYVJY8FjC4iVCEzShMPqtxzMrXJBuRvvUK3Vt02v7JelXS3Sf9EnH4Hh+dI4oICVSVsOWeHLOVhGRZCrXYM5B/SkEkEbVEZT5t+fPbf8AORLjj2SXkUPaHEsOHogTCDNiZeaIVjsjosarkA1GbK5uuljbYitMaXideXUzyN6OnPeiwTD4KOPD5kwrKz4Eo3caSRi98TzdzkAIXK2g0qtzbfPr/RaoJL5f2TOH4Xh6zSxiKCVsOIl15IEmZ2eaS8pCsq3VL7qAcu9Vk8lJ3z8/kWioamuxAwQwjSYbCiDCBZ4JnMrqrOjSe0cpTIdsgyHa+2oqz1U5W9n9ii02o1zX3JPDjgZDlyRCJsWyxr3F5i4fDWQuTYHmSte7aE6GolrXnXq/sWjoe3S/REjBxcPaVzJBAgjnwoZCIjmaRDGw7ncyhmDsq90FTUN5K2fR9yyUL5cmjhu1QiXEGOEJkhVIsygfpGQWeQkbkuW18gK6cd6bfU5claqXQrE2qxU/VVeMeuKAUAoBQCgFAKAUAoBQFJxXDynExSIhZFXvDSzXkXTU7rbOP8tAQW4VMM2RTkJ5mUkXzc+N5I97ZXVCR4XZr2oDPF8GkkvpZZJ5MwvqsMkIRxofFlzafWoDdg4JlOHeSMlxHKJLEaMxjsCSfJdx5UBqw+ElCKDE5tiXcjue4WmIA11HeB1+v62A9wmAniCjIHOXCrc2IUI/fGpB7oJYHxNASuEYd1ilVkYEtMwvl2aSRlUWPkc2v1vuArMJgMQsCLkN45EkHu5myiK6GzAAkmQA7ZQPE0Bul4fKGYIjiPnK6+4WUlpWe190uQwB8XIoCfj8O7MjcvMpgkQpcaMwS17m1rAqT1oCJgOGTRzRt7wJVZiTuUw2RZl18Wup8dvKgNhwj8zE5o2ZZW0HdykGCGMte+YaqRby19QNScNkcQxyq1k5yu+neGZSH3uM+W/mCT60Blh8NMFj/RsAmKmkYXXvo8k5W2u45iPr5edAaYuFyqkylCc2GcJtoWknZYxruqyKvl1oCZ7M4nDBGy8hF0C2zfpSb63B73huT9wHnAMFJHG2dCpMMK5dLlkiCsdDbXRf9IoCFw3hs8bLdWIXDyRIbg5VMkeS4v7wW9/8g6UBgeGzf4cGIlYQyGxAuqYmEoV72l0jD28gRuaAyl4XMVzKhEitiiLkWZJcQ5KHXxRgw6qNqAtuFQussxZWAZ2Kk5bAabW173X6tAQOHYOVRCWjciNmLA5LjMjKCtjrl+/vnyoD2ThsjAqY7AyrINRpHyQhjBB0O6eVmvQDD4CUci6sckzqW7oYwZCRzLGxOdIgbbgX9AMf+HyiORRGcvNhaMHLmA5yvIua+qC1wTr4eAoDzEcNdhOmRwHkGUgJZVBh7ym9/oXt+74eIGn/AIfiCHdkPOMiuuqlCTCiNGwJ1j0Kk76AigOsoBQCgFAKAi8UF4ZR/wBN/wDxNTHmiHyPyymw9K9o8g7js5h8qk32A+A3v6nT7q+b/Uc2pqPxv6L8+J7/AAGLStXwr6v8+BbyAag5iPEEH8q8/G9LtczvlFNUzh+P4fI2rEtc+Fu7uN/WvquFyrJDUlt9T5nicXhy0t7/AE6FTXSc4oCdgsROYzh42PLdgzIAO8RtmNr2Fr2vbS9Z5JQh78+hpCM5+5HqWcXZY/TkAJ8AB/uf9q86X6vBP3YtnoR/Spte9JIh43gbR6g39Rb4XBPztW2D9Rx5Xp5Mxzfp+TGrW6Kq1egcItQC1ALVAFqkHtQDYm1QSfqqvGPXFAKAUAoBQCgFAKAUAoBQCgFAKAUBSLxaWdmXCIhRCVaaQnKWG6xqur28TcDyJrLxHJ1HoDViOLz4dl9pSNo2NuZFmGU/vI1/XQ7Dx2rDLxMsLXiL3X1XTzQL9GBAINwRcHzFdidgrOLcbSFliVWlmf3Ykte31mJ0VOp62vWeTKoUur5IGonHlc3+FU/U/SP8OZdf/Goby1aSv860Dd2f4i08RZ1CsHZSBfceu3laqcNmeWLbVNNpg1Y7jZEpgw8fOmABYZsqRg7c17GxI2UAn03q8sqUtK3f5zAk9vAuPZWP1LOvwDljr6iok8qVpJ/nkDPgvGlnzKVMcq+8hN7a2uD4i+mwqmDiY5bVVJc0wbOL8YSDIpDPLIbRxpYsx8TqQAovqxNhWuTLGFX15fEGi+PYXAwsR8FJeT72GQfcPvo3krZIHvAuISyNLHOqK8TAHJexuL3sfC1j8aywZpTlKM1TXzBN4lxCOCMyStlUfEknZVA1JPkK3nNQWqXIFfh8XjJhmSKOBD7vNJZyPNkQgJ6ZjVIznJWlS+P2B5w7iOI9oaCdY75M6smYXFwNmv18dxWUM8/G8KcelprqCdxbikeHTPITqcqqouzsdkRfEmt5zjBXIEOKXHSDMEggB2Vy0jW/eylVU9AW9aqnN71XmDSvHJIpBHi41UN7sqElD6g6r95+7WsHxTxzUcqq+T5r+gTeM4ueNS0UUbqFLMXlKWsCdFCG+nUV0ZJSirirBq7M8SkxEReQIDmIGW9rWB8TvrWPCcR48NdVuDTieOSO7RYOITMhs8jNljRhut93ceKjbz8KvLK70wVv+F8wR8Jx2dJxDi441zWyslwNTYbk3BOl76eVcy4yUcqx5Y1fJ3aJOinmVFLOQqqCSSbAAakk+VegQU2G4hicQM8EcccR9x5gxaQfWEa2yqdwSbnyFYxyOauPL4gxw/GpEmEOKRFLe5IhOVvDY6jXTc7+Gl8vanHIseVVfJ9GC+rrAoDF3A3IF/M0sH557admDhMS+WxgLXRgbhQT+ra2zDbqLH09KHERcd3uedkwSUtuRfcLT9FH1yk38lXT5qLV8rmbcmfTY0lFE55BWSkaUVXG+DDEKGzBCt9T5eINejwPHeC2numcPGcH4yTTpo4/iPCpYT3108GGoP8A7r6DDxGPKrgzws3D5MTqaIQFbGJ2fZ7ActNfeIBY+QPuqD5nc/CvmOP4l5clLkuX3Po+B4ZYoW+b5/YtpoxY3W48dBb5158bbqPM7W1W5xHFeJlyVQnlg6XN7/E626V9TwXBrDG5f7HznF8W8zqP+vqVtdxxCgFAKAUAoDYm1QSfqqvGPXFAKAUAoBQCgFAKAUAoBQCgFAKA57tvjmjw+RDZ5mEYI0IBBLEHwOUEA+BIrl43M8WFtc3svMFhw94IYkjWSIKige8o2+NbYoxhBRXQFd2p4lhmwsqmeItkJQB1JLr3lAAN7lgBWXFaJYpKT6AcE4jy8AZXuRGrnqQpJCj+QrHgMn/SqUul/siTHsVhDkfEy6zTsSzeQBsFH7otYdAKngryJ5pc5cvgl0IOkruBS8amGEw88sY7zNcA6jmvljBt5ZrE/GsMjjhhKfz+fIHnY/ACLDKd3ku7sd2Zje5Pn4+pNZcFF+Frlzlu/wA8gXddgOR4uOVxKF105gW/U35Zv/pK/dXlcUvD4rHNddn6fX+CRxvNBjlxTIWjyKlx9H37joe9frrU8XKWLPDK1cUq8gdDw/isM36uRSfFdmHqp1FehjzQyK4OyCSsChi4HeYAE+YF7fzNX0q7ByuGPtnEHZtYsKSqL4GQHKzkeebMB0Xqa4G/G4nR/wBsN/N9P29STrq9Ag0PhFMiyEd5VZQejWuD+EVVwTkpdUDmOEn2rHyzNqmHzRxDyIbKzepZW18gvlXDGXjcU+0PUk66vQIKPtpAGwjtbVCrjpY2P/aWFcnHY1PBJPpv+wPeHzF8Bdtf0Lrr45Qy/wC1ODm58PFvt6bA57gmIkbCw4aFisk5Ys43jhUKHcfvEkKvUk+FcnASfgKMebb+S7ks7TAYKOGNY4lCoosAP/u/WvUhBQVIg5rt+LDDt48xl+BQt/NBXm/qq/xxl1TJRl2tm5k2HwpNkY8ybWwKqe6h6Egn/QK24uduGL/ye/l1IOh9vhA/Wxgf51/Ou20gcz22x2HeNAk0bSCQWVXBJBBDaA7bH4CvO/U9Dwc91VEo6jh0paKNm3aNCfUqCa7cM3PHGT6pP+CCn7c8WTD4R2bEGBmFkZVDNm3sqk66DpbzrUhuj5Hw3tLJJmzRkszFr5r7289TXm5sdO3I9DDPUuVETjcjFQ2R5Gvbvs5y38VAPyFa4s7k6cqMsnDqKtRsvMK8jxA5LErse7Y+VhXBJpSo7o8rZHwmNkjkWOcaNorA318tgfga0cIyjqiVUmnTLLiuGLRlR4m172sDpuNhrYnyJ0O1Z43UrLSVojGeMpypAGNrMpGUINrMb732y6nw862hOcHqiVnCM1pkiNHwfCx81GjR5MyiMiQ90X1zgNbbTUdda7fb8vhtNnD7Dj8RNLzJ2GTxPncdb7tbwv4eQ9bV5jZ6NFzwLhiYiXlyLeMq2cXIuLWtmFiNT4V0cJbyprpuc/FV4bXfYvv7teF/sx/iy/117ftOTueP7Pj7eo/u14X+zH+LL/XT2nJ3Hs+Pt6j+7Xhf7Mf4sv8AXT2nJ3Hs+Pt6j+7Xhf7Mf4sv9dPacncez4+3qP7teF/sx/iy/wBdPacncez4+3qP7teF/sx/iy/109pydx7Pj7eo/u14X+zH+LL/AF09pydx7Pj7epkP7N+Gfs5/iy/109pydyfZ8fb1OsrA2FAKAUAoBQCgFAKAUAoBQCgFAKA5Lt2LNhmPuh3B9SFP8lavM/VHUIt8tSJR0C8Kwx1EEPn+rX8q7/Ch2RBuTBRDaNB6KB/tVtEewKntpH/gpAB4xHTyEyE/IGsOMX+CVdgSuzTg4aK31bfEEg/Oq8C0+HhXYFnXWDne3aE4W/gJYyfxgfzIri/UU3w8q+HqEWvBJA2HiI+oo+4WPzFbcLJSwwa7IE2twcljxzuKRquohjUt0JJex+AT8VebxC8TiscV03f55knWMAdDqK9IgpeI9l8PJqF5bbgppY+dtvutXFk4DDLeK0vuthZH7N4uZZZcNM2cxi4Ym5t3TqTqbhgddd6pwmXKsksOXdrdPuiSH2C0M6n3s5v6h3B+dZ8A/wDNlT539wzr69QgUByHYQ5WxCH3g5v8JHB+deXwLrNli+d/Vks6+vUIKDtziAuEdfGRkjUeZLAn/sDH4Vy8ZNRwSb7UCXw/DGPCBDuIySOpBJH3mp4XG8eCMXzoFP8A2eYQCASnVmVVHRVF7fiYn7q5f0uH+NyfdpeX/JLOsr0yDlO0w52Mw2HGuXNI/QEgD7wH+Vefxq8SePF3d/JEmrisa/8AFI+YAVaJBYi4OsotY9SKy4pf9Xi1ct/r/QOkXhWHG0EI/wDjX8q9LwodkQbkwkY2jQeigf7VOiPYFT2z7QDA4SSfulgAEUm2ZiQAPOwvc2qxDdI+Adqu1M3EZkeVQMq5VRSco1uTr4nS/oKN0iiuTLHhOGcDQLr1P5V5eeabPYwxpHQYUjRWGU+R8fQ7H036VyuPU1skY7iCxFFsSzbADwFr3PhuKvGLa8ire4xccU8brmXTcgglGH0gfMf+vGkXKEk6/sNKSoosJxiZo5Yyp5sK95QNX3Fhfw2/EPPTZ4opqSez/gosjaardfyVWMLlHEd1LOJEynUjUKc3UXsTa+m9axq1q6bMpK6enzROl4jK8ShgM6BQW0N8222t7iwNvAnQms3BJ7cjSMn1OlSUEXuBfzOvxv41yb2bHadgsMMskt73IUbaW1P8xXo8FBJOR5/FytqJ1tdxyCgFAKAUAoBQCgFAKAUAoBQCgFAKAUAoBQCgFAKAUBC4vw5Z4jG2mxU/VYbH/b0JrLPhjmg4S6gp8FPjMOBHJAZkXRWjYXt5Wa1/jb41x4JZ8K8PJHUlya+qZJLGPxcmkeF5X787rp1EcZYsehZfWutZJS5RrzIJ6YMmIxzOZcwYMSAtwb6ALsNbDx6netNNxqW4KDB4XFYMlUTnwk3sGAYdbHx6bHfSvNxY83CycYrVB9ua/f8AOpJYDi+IbSPAyg+crxov3qzNb0Wu2OWUuUH86X1IJMeCkkjdcSyPnFsqLZUFtlJ7xPjmPkLAVo46otT6gq+HxYnCXTlmeG5IKEZ1v+6xG/lf8q4cGPLw3uVqj0rmvNfYknTcTnYZYMLJmP0pcqIvVrMXPoqm/mN67XNv/VfvsQZ8C4QIFYsxklkYtJId2Y+Q8FGwHgLVXFhUG5Pdvm/p5AgxTzwTz3gllidwyFMpIvGgbQsNMwOnTrWWvJDLJOLcXVNdAS24rM2kWDmv4GVkjT4kMz/cprfW3yi/QHvBOEmIySysHnlN3YCyiwACIDrlAAGu9qpjw6ZOcub/AIXYEDiHB5o5ziMLYk6uhNr33t4WNrnrrXLn4fJDL4+Hn1XckkpxufY4DEZujR5fxM4PyrojxEmt4NP5fcglYP2p3DS8uJBf9Gpzs2lhncgAedlHl3vCto6nz2BA4hweVJ/aMNYsffjJsG87HrYfEXrizcPOOXx8PPqu5JLXjD21wmJzfVAQ3PRi4FuptXVHK2t4tP8APkQR4uGSzzLPigqrHflQhs2Un/mSHYv0Gg8zc1WWJ5JJz5LdL492C4xf6t/8rfyNdDByHY2OdMNHJDZ1IAeJmy6gAZkbYG3gd7V5H6fHJHHrjum3a+fNfYll7Jxea1kwU5fYBjEqg+bOJD3fQE9K9LxHX+r/AI+5B5wHg7Rs80zB8RKbuR7qjwjS+uUAAdbVTFhqbyT/ANn/AAuy+oMu0PBvaFUqcsiXyt62upI1tcA38CKpxfDePHZ01umCNBxTFxjLNhJJCPpRFDm6kFgB9/wFVx58yWnLB33VNMG8T4yXRYlwy/WkYO/+mNe6D1LH0NdClOXJV5/0D59/bzMogwsRYM4dmubZsoTKTYeBJF7C2grVFJnzjgPD7nMf/wAFcnE5uiOzhsPVna4CDyrzG7PQLZMKCLEA33BoQVPHOFPZXUlmjPdvqctwcp+sQQLHc63ud9Yz6PqQlumRuzeD78pWQGN7nLbvhmvmDaWsNLHxqcuRSS23RWOJwtdDVg8HI86TBVJMfLk7xVlYaknz2sALeHkDUykoxcPjaCTclL4UbIJMPO5CSK5isyBLgZrKc+mhJJI1vsfM0lrgveVWTFxnyd0aMBgizSGW4UEEG3d94G2uuW6AnTwHWkslL3SVHudDEWA0CEeam3yOnzrB0XO17CuSkg8Ay/MGvQ4F+60efxa95HT13HKVGL4/GshiRJJXUXYRgHKOpJA8dt6mtrBJ4XxaKdC8baD3gRYqd7EHaoJcXF0yqn7Z4ZWIAdlBsWUaXuBprc6sNgdxU6WKdOXRfUuBxOLlc7OOXa+bwtUEFPF2xgLWKyIpPvsBbXxIvdR6gVFo0eGajqa2OiU31FSZntAKAUAoBQCgFAKAUAoBQCgFAKAUAoBQCgFAKAUAoBQCgFAKAUAoBQCgFAKAUAoBQGrFOoRi5AWxuSbC1vE0BQ9gZB7FELi4GovqPUeFcH6bXgLzfqyWdHXeQKAUAoBQH59/ttxTPxDLZ7JEqi6kXNyTluO8NRqKWUe7KXg501FieljXmcRzPYwJ6TvOBkaBgCAoHltp4HeuRTuVtGko1HZlpKwW1tr669DRtIqk2Pa187VHiInQzVHOgOgtfyG9UU1ZZxZog4dKJHYOOWSSFO6kklrC1rEm9WlJSXLchbMwiwKRDLGqjTwAWw8tPCqznOXNloxS5HuMgblGQAhFZczDw31+G/w61rhxy0udbFJZI6lHqa0t9LuN4kaBuvkfQ6j51D/gsdZ2GxCh5EvqwBHwvf8AnXbwLSuJxcWnszsWr0TiPnvYoTR4/FRy7conW183M1N97EEHy+6uqcoPh4pc09ykU/EIfZTAzth8TkvrDlFju12OUHzCm1+tvCuDCmo7nr/q+XHk4lvH8/iyHLiWLKOeoRQwznCJ+j1iAjIuRlBYam2XKfCreHkbST7m+PiOFjic9HJxtW+e+/Lp8O5fRQuMHzHDNH7SJD3Qt0uLvkBsBm79qjIpODUXvR5LlHxbiqV+ZGfH4Pf2c7WvkXvX8Ac2pO2m9eQsHGOa96q+L+x62RyWNuU00/idtwCJ0w0Sye+EUH1tXtniFhQCgFAKAUBRY3jzrivZ4oBIFWNpWMgUojsyhkQi72CljtYW3JqyjtZlLI1KkiPwjtthZYoXeRY2lcoqnN74IFrlRp3l72guwF6l42mVhnhJJ9yTiO12CTOXnAyPkfuP3XuwsbL+43oBfYio0SLPNBdSQ/aLCiYQGZeaVzZbHbKXuWtlHdBO+1vMU0urJ8WGrTe5v4RxaDEpzIJA6hipIBFiLGxBAOxB9CKhxa5loTjNXEhY3tZgoXeOWdUeP3gQ2ndVvLXRwdL+PkbSoSe6KyzQi6bNkvaTCLI8bTAPHGZGFm0QKHJBtZu6QbC5tTQw8sE2r5Ghu1+BEfN9oXl8zl5srWz2DWPd0GUg3OlvGmiXIjxoVdkiXtHhFmMDTKJQpYrroAmcktbKLLrvtbzppdWS8sE9N7kc9sMDkWQ4hQjlgpytuuXMCMtxbMDrbQ32qdEuVEeNCrs2SdqsEsYlOITlmQxhtffG42vYb5tra3tUaJXVE+NCrs0cU7XYaJZwsivNDHI5j7wuUUHLmy23K66738KlQboiWaKvuiTL2kwyYdMTJJlie1jlc6kHS2XN4Hw8KjS7ol5YqOp8jNe0WFMwgEy81gCF11BTmAg2tquu9NLqyfEjem9yPwDtFHipMRy2VooigVxcXupLXv4AjQ+VJRqrKwyKbdckQsR23woMTLKhgZpVeQhhlZFRgALa3zg3sRbWp8NlXnjs72LOTtLhFeWMzAPCheQZW0QAEkG1msCDYX3FRoZd5YJtXyIg7WYcF3aaMQ5Y8rBZM12aVde7axMZtbex8xedDK+NG+exKftNhA0Kmdc04VogAxzBzZToNLnzt4+RqNDLeLDZXzN2L45h4pVhklVZWUsq63IAJ8BYe6bA72NqKLasl5Ip6W9yjwvayRuHnGCONyZVVEDMos8yRKHZl0YZrmwI8qs4e9RnHNcNYx3bB4GyYiBVf2WWeyy5hmRmAjByC91F7+GosbUUL5ESzaXUl0bN/C+0c080aJh0yGGCWRjNqnNQtlVMneta17iocUkWjkcnVdE/3LPFdoMLG7xyShXjTO4IPdW173tbxqFFsu8kU2m+Rrj7T4RjCBOpM9+Vo3escpvp3e8CO9bXTemhkeLDbfmaX7YYEI0hxC5Fk5ZIVjZ7E2sFvayk5trA61OiRHjQq7N03abCI0itOoMaB30awUhCDe1jfOtrb3qNDJeWCvfkRMF2sgfE8nmJZ1iMBs15M6uxvcaWyeNvLepcHVlVmi5V+xZy8YgWTlM9nDRrbK3vSBigva2oVvuqul1ZprjdFce1WHkXNh5o2yyRK+YSCwdraALfMbEDwuNbVbQ1zKeNFr3WV2H4/hsXHFPNDEYBFM7vJGX5UivCoRWZfpBydBc202qs8Kl7slZWOZNKXSvsWM8vDuQuKZMPyrDK5hF9TYADLmvfS1r1muGxqW0VfkjTxI6dV7Gvg/a6CSODnOqTSxcwIA1rd46GxGynS9zY1tKDV0Uhmi0r5tWOD9s8LNHh2dxG84sqEObPoCmbKB7xsCbA+FHjabEc8Gl8TpKobCgFAfPv7YOx8mOgSWAXmgzWX66NbMB+8CoI+NLoq42fCFGJhOzjXXx18iAaxbxZNn9jdR4jHur9fQuOFcbxbMFVFPUl1A9Tmrmy4MEVbfobYs2eTrT6o6uSSTunNe24B0NwRpfbevMcou0ekotUyUr6aa+tZFyXgt77eu330RDNPGu0JgMa3XvN3xcXEdjc23ufCurDic0/zcwySUWixXCFnGdzy77jfL59TVFC5b8i0p1HbmdzPhk9laNIhy8ul2Gv72l7m+texpXh6UtqPJ1NT1N7nF4zhcsByuunh4gjo3l0Oteblxzxv3l8z0seWM1sRBLIrqYiQ6kEZRc338tulVhNp3HmTNRaqR9L4FipZIVaaMxud1/3t4X8q9nHKUo3JUzyppKVJ2Z4/hMExBliVyNiRr99XKkmCBUUKihVGwAsBQEKfgeGd+Y0KFvO386An5Ba1hbyoCvg4DhkfOsKBr3vbY+Y8qAsqAUAoBQCgFAcd2i4LLNjYZEwwvG8TLihKFKIr5pI3jvd7i4Gh947a30jJKPM58mNymml23Kluz2NMaR+zj3JMOzGVO4hnSUYga3IIBGX3rqNKtqjd2Z+HOqr4fzzJvGOEYw4UxxRM2fE4ouizLGWjkMpjJfN7t2Ulb3I0I3FQpRu/ImUJ6KS6v6lPjOHSNiPZO4GlznMJFJUnhvIKugOYBWF77d4WvVk0lf5zKSg3LT+f60dJ2YEsLRxHDGFpS7S58Q05YRxRpnVi7WBZkUAnYbCqS33s3x3FpVV/Mh8Z4BiHlxDLFmDyTlTmTVW4asI3bxkGXX121qYySr86lMmOTul39KIfEOA46SRwYmZRh5UjPOTKM2C5YjEeb3+bmu58xrYaSpRX58Ss8c3e3R+n3HGuA44xzpFExWVrFVmRCw9giiUlswuglU3W/esNxSMo9fzcmeOdNL82+5Cx3DpXxMmEGTNIMSwbmKSDJgI48siC7LZgNToQwtepTVX+cyji3PT5+iJuI7PYh4Wy4N4naLGBlfEiZmkkw8MaMXeQkZimUC9gFBNr1GpJ8zTRJrlXPrfRGfEuzU5Z3OGaZDiJ7xLiOSXjlw8CZs6uO7mjIKk6gnQ0U13IeKVt1e79EbMb2bxLmYLFYP7aFJdbWlwsUaXN72LKRtfS5opLb5eoeKW+3f0Racew+MlwcASFw9wJolmVGy8t1tzQbWz5Scp1FxVYtJs0mpOKpeZWQ9nMScgMeWzYe5zJ3QuAeFjo3hIwGnqNNatqX55mfhStfL/AOaJ3ZLhmISPECbDiMtDDGqcxWD8uHlnVDoCR9xqs2rVMvijJJ2q/wCClg7OY04co0chAjxixJJNG7Rq+GSOOMuCAbuGA8ha9qtqjd+Rn4U9NefobeIcDx0kk+aJ2Hs08cTc5MtngiVY1jzd05w12I187WopRVEyxzbe3R+iLfH8GnbFiQR3TNhNcy/8vn59L30zr9+lVUlprzLvHLxL8vqc77JLBLhInRAzjAAjmJnQxSyErkBJYEEm40GU61e07fmY6XFxX/r/AAzouL8GxD40MkYMTvhnaXOAY+QXJTKdTmuALeZvVFJaTacJOe3Lb+DHiPB5m4SmH5OeUcjNFmQZgk8bsuYtl90HxopLXZMoN4tNdiFiOyhnKH2U4ZI4BkjDRnLIssp5d1a1mVr3271vOpU66lJYdT5V97MuB8DljxMDy4LPlwuGQTcyP9A6Rsri2bMdwLqDSUk1syceNqSbXRE3j/A55Rjci/rDhWj7+XOYmDsuYG6nu2B0sSDURklROSEnqr4fwV0fAsRzcO0OGlw3v80nFCUBWlkd1mzMzSMxbOCCbFjfap1KnbK6JNppV8/Ugx9nsamGEaYWQMMscpGM1nRYpVUoWf8ARRh2U5BlJBItarao3zK+HNRqv55lkvAMSIJv0QLh8DIiF1/SciODOl7kDvIw10v01qNSv9yVjnpe3b+EiQeF4mScTNh+XeXCOVzocoQT59Q2pGdb23JNr1W1VF9MnK67fUy4pwjEnHiRIs0TSYV2fOoy8oSqwyk3Pvg6UTWkShLxLS22+pBwPZ7EqIrxWypgg3fTQx4iV3+l4KwPW+l6s5L1KRxzXTpH1LFeGTnhjYeTDsXU5QqzIrOqyhhIj3spt3gG8RrVbWqzTQ3j0tCbh+M9iwuZDNiIZo5GQuoZwCwylz3S4DAk+JU70tamQ4z0R6tMqOGcDxyyYJZIm5cIhJtMmWMgTCQMgbvsSyWbWwvbc1ZyjuZxx5E4prlX1MRwbiBjwcTQPkhEKsFnQKGinQ81wGGdTGCVXW3le1NUbbHh5Kiq5V6n0esTsFAKAUBynbPsHhsetyOVMPdlQWPo4+kvrr5WqKQt9GfHOJdnsbgGKYiFmj+jNGpdCP3rC4+IHx3rlz8Pq3idfD8Vp92f7/c1w8RZDYhmUnUWJK38QNyOlcMsGvbk/U7vFUVfQ6HCRTMwEcTuT4BTYj1tpWCwTbqmXllgldnQxdk8c47kccV/pSvqP9CXvbyJFdOP9PlfvnNPjY17pf8AZ3+zzC4fM03+Jla+Z5Bob+AS5AFvCvRjhiq+HI4ZZZSIXGOCNhiSgJg+jYn9H+6f3R4GuLisDi9UeR1YM2paXzJ/ZzEBlaJ5HAI0By2IO4vax++rcJO04tmfEw31JHScOUmFM5znKCSQNdPKu6C91Xucr5khIlGygegq1EGdSBQCgFAKAUAoBQCgFAKAUAoBQCgNC4OMSGURoJCLF8ozEeRa1yOlTb5EaVd0brVBJ7QCgFAaEwcYdpBGgkYAM4UBmA2Ba1yKm3yI0q7o31BIoBQCgFAKAUAoBQGh8HGZBIY0MighXKgsoO4DWuBrU2+RGlXdG+oJFAKAUAoBQCgFAKAUAoBQCgFAKAUAoBQCgFAKA1+zpmzZFzedhf76ikLNlSBQCgPCL6GgKDiHBTGWkwwGqkNH4EEa5fI9K5ZYFGWqH7G6yuS0yLvDRqqgKLC2g8uldKSS2MXz3NtSQKAUAoBQC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B/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560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5575" y="2276475"/>
            <a:ext cx="2693988" cy="601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5609" name="AutoShape 8" descr="data:image/jpeg;base64,/9j/4AAQSkZJRgABAQAAAQABAAD/2wCEAAkGBhMSEBMTExITExISFxcWFRcUGBUXExUYFhUVFRUVEhcYHCYeFxkkGRgXIC8gIycpLCwsFR4xNTAqNSYrLCkBCQoKDgwOGg8PGi0kHyQqKSksLCwpKSwsLCwpLCwpLCwsLiwsLCwsLCwsLCwsLCksLCwsLCwsLCwsLCksLCwsKv/AABEIAHQBsgMBIgACEQEDEQH/xAAbAAEAAwADAQAAAAAAAAAAAAAABQYHAQMEAv/EAEgQAAEDAgEGCgcECAQHAAAAAAEAAgMEESEFBhIxQVEHEyJhcXKBkaGxMjNCUpKywRQjYtEXQ1NUY3OC0iQ04fAWZJOio8Li/8QAGgEAAwEBAQEAAAAAAAAAAAAAAAMEBQIBBv/EADARAAICAQIEBAUDBQEAAAAAAAABAgMRBDESEyFRFDNBYSIyUoGRI6HwBRVxscFC/9oADAMBAAIRAxEAPwDcUREAEREAERQeVc6WR3bHZ7tpvyR27excTsjWsyZ43gnLrxVGWIWelI2+4YnuCqs32icacr+Li3vOhH2Dao6Wroo9cz5TuiaA34na0mM77fKh07s4lYluXF2dVOPacehpX1HnPTn27dLXfkqKc46QaqeU9MgB8AuWZeo3a4p2c4c1w7im+H1q68KF8+Pc0iCsY/0Htd0EFdyz2nigk9RVN09jZPu39AJwJUlDluopzoytLh+LX/S7b4pLunU8XQa9xqmmXBF48nZVjmbdhx2tPpDpH1XsVMZKSyjsIiL0AiIgAiJdABFxdLoA5REQAREQAREQARFC5XzlZFyWWe/bjyW9Y/RcTsjBZkzxvBMucBicAo2pzjgYbaekfwgnx1KtTNmmHGTSCOL3pDos/pbtUZNlejiwHG1BG0fdx9m1Jg9Rf5UOndi5WKO5a355R7GPPToj6rhuece2N46NE/VU454tHo0cAH4i5x+i4GeQPpUlORzaTSn+C1vdCvER7l9gzogd7Rb1gR4jBSkcocLtII3g3CzSLL1JIbPilgO9jhI3tBAPcpKnp3tHGUswlaNfFnlDrs1pM1qafMhld0MjapbF7RV3JWdYcdCYBrtWl7JP4h7KsQKZXbGxZixqeQiImHoREQARF8SShouSAN5Nh3lAH2iip86KVmBqI78ztL5brqbnlRn9eztDh5hd8ufZ/g4449yaReSlytDL6uWN/Vc0nu1r13XLTW50nnYIiLw9CIiACIiACIiACIiACEoq7nVlYtAhYeU70ra7HU3pP+9aXbYq48TPG8Hmyzlx0z+JguQcCRrdvA3NUHXZTipOS0NmqRrvjFEd34nLjLOUfsjOJYf8Q8AyPGuNpxEbTscRa551ULqjRaDmfrX7+i7EV12HhbnqyhlOWd2lK8vPPqHQBgF5UV3ouDXTja50+i5wBIDLgXF7X0hdbM7IVJZ6E0YSsfQpCK/fovH7wf8Apj+5P0Xj94P/AEx/cl+Kq7/szvw9nYoKmcl50SxDQfaWHbG/H4DraVMZZ4PuIgklE+lxYvYstcbcdIqnLtOu+ON0ctTrfYvEWiW/aKV5s30mn1kR3OG1vOrXkPLYnbY2EjdY2HnasnyZlN8EgkjNiNY2OG1rhtCt3HizKqn5LCcW/s37WHmOzpXz+q0r0cuZX8j3XYsqt4i/IvNk6tEsbXjbrG47QvSu001lFQXxLKGgucQABck4ADeSuqvr2Qxuke7Ra0XJ8gN5KyrOPOiSqdbFkQPJYD4v3nyVFNDtfsJttVa9y05Z4RmNu2nbxh951wzsGt3gqpW53VUuuZzRuZyB4Y+Kh0WpCiENkQTunLdn3JM52LnEnnJPmuYql7cWvc0/hJHkutE7AonKHPSri/W6Y3SAOHfr8Vb8icIEMtmyjinnacYz2+z296zREienhP0GwunH1N2a665WW5rZ4vpyGSEvhOG8x87ebmWnwzBzQ5pBBFwRiCDtCy7aZVPDNCu1WLofaIovOHKnExYem+4bzb3dimnNQi5MayPzhy8QeJiPK1OI19VvOq/W1cdGOUBLUnEM1si3GTe7mXNRWfZIRLrqJr8UD7Ddsp5zsVNkkLiXOJJJuScSSdZKZotG73z7tvREV13D0W56Mo5UlnfpyvL3bL6hzNAwAXlRWrIWYMswD5TxTCLgWvIez2R09y3ZTjWuvREkYym+hVUWrU2YdIwYxl53vc7yBAXa/MqjP6gDoLx5FTeMh2Y/ws/YyRdtNVPjcHscWOGojAq+5S4NWEEwSFp2Nfym9FxiPFUbKOTpIJDHI3RcO4jeDtCfXbCzYVOuUNyy0GWo6rkTaMdQcGyAWZIdVpBsPOpzI2WHwP4ma4be2Otm7H3Vmqt2Rcofao+Jeb1EYJicdcjRiY3byNiyNdoeD9ejo1uu5RTc28Pc0gFcqvZq5VLmmF3pMHJvrI3disKmrsVkVJFqeQviWUNBc4gAC5JwAG8riaYMaXOIAAuSdQA1krLM6s6nVLy1pLYGnAbX/if9BsVVNLtfTYXbaq0TmXeEWxLKYA/xHDD+hv1PcqZXZTlmN5ZHPPOcB0DUF5l9NjJ1AnoC166oV7IzZ2SnufKL74l3unuK+S0jWCE04OAp3JOedTBYafGMHsyY9ztYUEi5lFSWJI9jJx6o17IOdMNULNOjIBdzHekOdp9oKZWFwzOY4OaS1zTcEGxB5lp+aOdQqW6D7CZgx3PHvNG/eFmajTcHxR2L6b+LpLcsqIiiKgiIgAiIgAiIgDrnmDGucdTQSexUaKrtx1XJjxeLQdTpHeg3oCsedlRo09vfcG9mLj5KkZ0S6FPTQj2wZn8+lyWeAKTCvn6mMHsurE2y4Vkrk8znuc5xu5xJJO0lfCIvqDLAW4Uh+6Z1G/KFh4W30nqmdRvyhZ+t2iWaT1MzOf8AWe+z4An6QKz32fAFXXLhV8mv6UTc2fdk3X55VU0bo3vboOwNmgEjddQiIu4xUeiRy5OW4U5mnlEMlMLz91Uch3M72HDnBt3qDQFeWQVkXF7MIy4XlGmZsTmKd8Dtt/ibu6R9FaiVQ5awk01SNcjGud1mHRf5Kw53ZV4mle4GznDQZ0v2jobcr5jSwalKns8fk1VJKOSkZ65wmeYxsP3MRsLe07UXfQf6qtoi+nhBQjwoypScnlhXrg6ydFJHK58bHuDgAXAGwtfC6oq0Pgx9TN1x8qTqm1W8DdOszRB8INEyOpYI2NYHRgkNFgTpOF7dACrCt3CX/mo/5Q+d6qK7oea0c3fOwiInCgrnmBnCWu+zPPJcSYydjtreg+fSqYvqKUtcHNNnNIII2EG4KXZBWRcWdwm4SyjdAVTa6UVFWbn7qO+kdgYy5ce0+anqLK+nSCffHpdDgLOHxBU2abi6Kof7UpbCDtx5T/BfM21uy6FPd9fsac5LGfuV3LeUzUTvkOAJs0e60YNHd5rwoi+pSSWEZTeXlly4P83RI77RILtYbMB1Fw1uPR59Cs+dOdDaRgAAdK70WnUB7zrbPNe/IdAIaeKMC2i0X6xxce8lZTnHlAzVUr73GkWt5mt5LfK/as2C8Ra29kXSfJrSW7Pmvy/UTG8krzzA6LR0ALzQ18jDdsj2kbnH810ItFRSWEiLib6l6zVz6cXtiqCCHYNk1G5wAfbC3OrJnRkEVUBaAOMbjGeceyeY6lkK2PNrKBnpYpCbuIs7paS0nwv2rP1NfLash0LaJ8xOEjHXNsbHWMCvumqXRva9ps5hDgecG6k87qTi62ZoFgXaQ/rAd5kqIWhFqUU+5E1wvBfJKyz4atmDZRpEDY4YSt7796vLJAQHDURcdBxWZZBn06KWM64Htkb0Pu1w78VdsjV4+yBztUYdfoYL+Vl8y6+TqZ1LZ9UadUsrJWuEPLxuKZp3Ok82s8j3KjLvrqx0sr5Hek9xce3Z3YLoX0dVariomdZPjlkBbbk2MNhjAFgGNsB1QsSC2+i9SzqN+UKTW7RKdJuyL/40o/24+F/5Lsjzqo34cfHj72A/7gshdrK4Xfgod2c+Kl2RrtfmvS1DbljQTqfHYHpBGB7bqgZyZoyUp0hd8J1PtiDueNnTqXnyDnLLSvBaS6O/KYTySNtvdPOFqsUkVVADg+KVuo7QdYO4g+ISm7NO1l5iMSheunRmKLvoax0UjJGGzmG4/I8xGHavRl7JZp6iSLY03ad7Ti093kvAtBNSXsyJ5izasj5SbPCyVup4vbcdTm9hXtVB4NspH7yEnAfeN8GvHiCr8sS6HBNxNWqfHFMIiJQwIiIAIiIArGe7+TGOsfAKm57O/wAXo7I442DoDQfqtVnjBBuAcDrF1lefTLVrzsc1hHwAfRP0NeL5T7r/AES6lfD9yAREW2ZwC3CkH3TOo35QsPC3CjP3TOo35Qs/W7R+5bpPUy45i1n7IfGz80/4FrP2Q+Nn5qwnhPZ+7u+MfkuP0ns/d3fGPyXXHqPpX8+5zwUfV/PwVPKebVRTsD5Y9FpNr3aceexUYrTnNnqKqERNiLOUHElwOq9gLBVZVVubj8awxFiin8OwRETBZbaF2lk+H8EsjB0EafmvvPysvHSs3sLz3NaPI9692alY2Cha57dIOlfYYbrXx6FEZ+TaclO4CwdCCBuu5yxaYR8dN5+xdPyfwVhERbRCFofBj6mbrj5Vni0Pgx9TN1x8ql1XlMo0/mIiuEv/ADUf8ofO9VFW7hL/AM1H/KHzvVRXen8uJxd87CIieKCIiALxmtUudk6aMAkscQAMTZ9ned1H5yNcyjgaQRpSyEggg4BoC9OYteIYah5BIDocBrxLwu3PmfjqaGUAgcY8Y68QPyWLwxWvznrjYu3p+3/Skrto2XkYN7mjvcF1LtpH2kYdzmnucFsvYiRtda/RieRsa49zSVh5N8d63Gqj0o3tHtNcO8ELD3NsSNxt3KDRbS+xZq/Q4REWgRBafwdOvRdEjx5H6rMFqXB7Faiafee8+Nvoo9Z5f3KdN85VOERlqy+9jfC4VYVj4QJb1rh7rWDwv9VXE+ny4/4F2/OyxZmDSdUs16VO4252uaQp6Vzo8m1OkC0nAXBHp6LTr5lE8HzbSzu92Ijtc5tvJSWV8qvnoanTtdnFahbAvxWTqFHxsM7lNflfkoaIi2yEBbfRepZ1G/KFiAW30XqWdRvyhZ+t2iW6TdmIu1lcLl2srhaBGFofBpXExSxE+g4OHQ4Y+I8VniunBj62bdoN+Y2+qm1KzUx2neLEdnCdSgOgk2kOYeyxHmVR1ofCdbiod+mflx+izxGleakGoX6jJ7MefRrotzw5h7Wn6gLV4zcDoWQ5otvWwdfyBK0LN3LD5nva7R0WjCwsfSsL47lBr5qNkU/VFOlfw49yeREUpWEREAEREAFnPCLSWdDJ+ExnpYbjwd4LRlBZ0ZJ4+F8Y9Jw0o/5jRgO0YJ1E+CabFXR4oNGSouXNsbHAhcLcMkBbfSeqZ1G/KFiAW30nqmdRvyhZ+t2iW6T1MRcuFy5cLQIgiIgAiKXzWyVx9Q24+7j5ch5hiB2mwXMpKKbZ1FOTwi3PyeWZOibtjDHO5jIS4/MFXc6GaUFI/c18R5ixwI8CtHnpOMhe065Aew7O7BUR9PxtLPD7cZ45g28nkyN7rL52uzg1im//AF0NG2HwYXb/AEVBERfSGYFofBj6mbrj5Vni0Pgx9TN1x8ql1XlMo0/mIiuEv/NR/wAofO9VFW7hL/zUf8ofO9VFd6fy4nF3zsIiJ4oIi5a0kgAXJwA3k6ggCz5Hj0aAn9tOAOiNpv4qwZWyZpZNLfaEbZR0tJc7/tKjpaQgwUrdcTQ138ySzn911eJ4bMFhfQ2bxaxHcvmVZx6udq9MI1IQ+DhfYxBFKZx5J+zzuaPVu5UZ3tOru1dii19JGSksozWmnhm0ZBrxNTRSD2mi/SMHeIKy7OvJpgq5W2s1zi9u7Rdjh0G47FL5iZzCFxglIEbzdrjqa44WO4Hz6VdMvZvx1cYa+4LcWObrF/Mcyzk/D2vOzLmudWsbox1FZavg/q2HktbIN7XAeDrLqgzErHHGIMG9z2fQkq7nV4zxIj5U+xBQQOe5rGi7nEADeTgFtGS6IU8DI7i0bbE7N7j33KiM2czWUp03HTmta/st36A+p8FG5950tax1NE673YSEamt2tv7x8lDbPnyUIbFdceTFyluUrLVdx1RLJse8kdGpvgAvEi9GTqF00rI2DlPNujeTzAXPYtHpFf4IusmXrg9ydaEvP65+HVjv/wCx8F5GQYVcG18b7De6IlwHmrjkmjbGxrW+gxoY3nA1u7Tiq7nAwwVbJgMCQ48+x47vNfNaux82N3Z/saahwwUTOUUnnFk4Q1Dmt9W6z4zsLHYi3iOxRi+ljJSSaMxrDwwFt9F6lnUb8oWIBbfRepZ1G/KFDrdolek3ZiLtZXC5drK4WgRhaBwZUlmTSe8WsH9IufNUnJuS5KiQRxtLnHXuaN7jsC17JlAylp2sBs2MEuce9ziotXYlHg9WU6aDcuLsU/hOqRpQR7QHOPbogeRVHUnnHlX7RUySezfRZ1W4N79faoxPphwQSFWy4ptk/mW2075Tqgie/ttojzVxzJhs2R3Vb3Ak+YVZyfT8TRi/rKpwcRtETPR73K+5Bo+LgYDrPKPSf9LLB1c+bq8LaKLaI4ivySCIi6KQiIgAiIgAuueLSFtR2HcdhXYiAM4z0zeN3VDG21cc0eyf2g/CfNU9bfU02liMHDfiCNrXDaFQsv5l3JfTizsS6E+cJ9ocy0tPqVjhmQ30PPFEpoWkwcINMImg8ZpBoFtHaBbXeyziSItJDgWkawQQR0gr5VVlUbMZJ4WSr2BKIicKCIvbkzI0tQ60bCRtccGN6zjgF42kss9Sb6I81NTuke1jAXOcbADWStSzayCII9AWJveVw1OdsaPwt8105uZtMgHIOk5ws+W1ulsO4c6sscYaAALALK1Go5nwx2NGing6vc+lTc4KZ1PUtmYMCdK2w++w9I8+ZXJebKNC2aMsdt1HcdhCzbq3OPTddUUNZMozjyWI3iSPGCblRnd7zDuIN1EK6SxcUX09Q0mF5u62th2Sx/UKt5XyK+Bwvy4n4xyN9B42Y7DzLX0OsV8eGXzLdGbdVwvK2I9aHwY+pm64+VZ4pLI2cU1LpcUW2fa4cLjDUdetV3wc4OKOKpqEss0DObM77XK2TjdDRaG20NLa43vpDeoj9F//ADP/AI//ALUX+kSr/hfAf7k/SJV/wvgP9yljXqIrCa/n2KJTpk8tEp+i/wD5n/x//apmUKMwyvjJuY3FtxqNtqn/ANIlX/C+A/3KuVNS6R7nuN3PJcTzlUVK1P8AUYmx1tfAjrVgzYoQ0GrkF2RG0bT+slPogcw1noXlyNkEy/eSniqdvpPPtfgjHtOPMrHSUzqqRjWs4uGMWa0amN2k73lRf1DWKqPLh1kzumrL4mSeaVAXPdO/E3NidribuP07Va1101OGMaxos1osF2LNpr5ccfk0EsFezkyA2ePQNmm94nn2HHW134Xeay6rpHRPcx7S1zTYg/71LcHsBBBFwVXs4M3GTNAkvyfQlaLvZzPHtNWhp9Ry/hlsT3U8fVbmVqeyNnpUU4Db8YwYBr9nVdrHQvJlXN2aDFzdKPZIzlMPaNXQVGLTahYu6IMyg+xoMPCdH7UDwfwuaR42X3JwmxezDITzloHmVnaJPhauw3xFncs2V8/p5hos+5adeibuP9VsOyyrJKL25NyNNObRsLt7tTB1nHAJyjCtdOiFOUpvr1PG1pJAAuTgANZ5gtGzTzZ4gXeBxzxyj+yYfYB947V9ZuZrNhOk0iSW2MhHIZvEQ2n8StUEAYLD/UneVn6jU8fwx2LaaOH4pbn21tgANQUdl7JnHREActuLenaO1SSLPnFTi4srM2ko/tMPEW+/iu6En2m63RdIxIVSc0gkEWIwIOsEbCtOzmyCb8dFcEG7tHWCPbb9VXK6hbWYjRjqxrGAZUc7djX821N0Gr5T5Fv2ZFdVnqtyphbfQG8MfOxvyhYpPTuY4te0tcNYcLEL1QZdqGNDWzytaNQD3ADoWtfS7UsMTTby28ovx4Oab3pfiH5Luh4PqRpuWvd1nm3hZZ9/xJVfvE3xu/NdcmW6h2ueU/1u/NK5F31nfNq+k1Z81LRR/q4W7hbSd2a3FUTOrPR1QDHECyHbf0n9O4cyq5N8TiUTK9NGD4n1ZxO9yWF0QUrm/kjjnl78IIuVK7m2MH4jq7VxkjIDpuW48VA30pXauhnvO5grDDEZyyCBhZCw3AOtx2yzHfzbFPrdbGiPDHrJ7IKquLq9j2ZJpjVVOmW2jbazdjWNwZGP971dl5cm5PbDGGN7TtJ2lepZFNbgsy3fVmklgIiJ56EREAEREAEREAF1T0zXjEatR2jnB2LtRAEJlPN9svrI2zDYTyZR0PGvtVXrsxYr8iSSLmkZpjscxaGibC6cNmLlVGW6MtOY79lRAekvH/qvqPMc35VTF/Q17z5BacYxuHcuQwbgm+Ls7i/D1lLydmRA2xLJJjvkPFx/CMT2qy02SgGhrtENGpjBoxjsGvtUgiROyU/mY2MIx2RwBZcoi4OwiIgDw5VyQydtnYOHou2j8xzKm1FNLS3jexskLjjG7GN3Ow+w5aAviWFrgWuAcDsIuEiynL44PEu5y45MumzfimP+Gk0H/sZjZ39D9TlEV2RpoTaSJ7ee129jhgtHyjmWx99A6P4XC7ezaPFRRyLWw4RvlDRqDHaTfhdq7lRX/Ub6ulsc+6JpaeL9igXXIV6fUVftRMd16fFcsmrD6DGs544AD34p394r+livDe/7FUoM36ib0InEe8eS0drsFK02R6eA/eu+0SD9XETxYP8AEk29AU03N2rn9a95H8R3J+AYeCmcnZoRR2LzpkbLWZ3bUiz+oai3pXHhXdjYaeK9yCo8nTVbgXWbGzBoAtFGNzG7TbarnQUDIWaLBYbTtJ3lehrQBYAADUBqXKRXSoPiby+5UlgIiJ56EREAeSXJwx0To31jWw9ZpwKgq7NCF+Lqdt/ehdoH4DyVaEXUZyjszlxUt0Z/PmJFsfOzrMa/xaQvmLMSLbLM7qxBvi4rQkTvE29xfIr7FSo8y4G6oHPO+d+HwNwPQp6DJYAAdbRGpjAGxj+ka+1e9EqU5S+ZjIxjHZHDWgCwwC5RFwdBERABVvLeaYfyorB2st1Ane0+yf8AeCsiJdlcbFiR41kzmpmJ+7q4jMG4B3o1DOh3tjpUa/NuOQ/4eoZf3J7xyDmv6Lj0LUaqiZILPaHdOsdB2KCrMyY3ei4jmcA4fRc126nT9IviXuJnUpboos2Z9W39Q53O0tcPArpbmxVHVTyd1vNW52ZMrfQeB1XOb4LgZp1JwL3W55XEeap/ul3rWJ8NH3K43MycC8pihbvle0eAuV6aWipIsbOq5OgxwDpvyneSsMGYZvdz2A8wLj3mymqHNmGPG2md77Edg1JU9ZqreiSihkaIr0/JWqTJk9WQXWEbfRAGjEzmjYNZ5/FXDJ2TGQt0WDXrJ1np/JeoBcpVdKg+JvL7lCWAiInnoREQAREQAREQAREQAREQAREQAREQAREQAREQAREQAREQAREQAREQAREQAREQAREQAREQAREQAREQAREQAREQAREQAREQAREQAREQAREQAREQAREQAREQAREQB/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5610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825" y="3452813"/>
            <a:ext cx="1760538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1" name="Picture 11" descr="https://encrypted-tbn1.gstatic.com/images?q=tbn:ANd9GcQxMx-QQneqZXplnmmrnhuH5WP9acuZ6BJNxBX8RaHQXGt7i1wjyhO_VjO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11363" y="3311525"/>
            <a:ext cx="693737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s://encrypted-tbn2.gstatic.com/images?q=tbn:ANd9GcTHrde_qAbZGvw8sjIJLMxcXkv647HbkwOUTJyXx60syrAhKMt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77063" y="3373438"/>
            <a:ext cx="181610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https://encrypted-tbn2.gstatic.com/images?q=tbn:ANd9GcTHrde_qAbZGvw8sjIJLMxcXkv647HbkwOUTJyXx60syrAhKMt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92950" y="5889625"/>
            <a:ext cx="18161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https://encrypted-tbn3.gstatic.com/images?q=tbn:ANd9GcRY0TxoMnWGL1STmX7NVm66D7J2YC0BHLeTIas1cRSqlu6uc-8o6A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618413" y="4397375"/>
            <a:ext cx="1395412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Yannis Tzitzikas et al., LWDM 2014, Athens</a:t>
            </a:r>
            <a:endParaRPr lang="el-GR" dirty="0"/>
          </a:p>
        </p:txBody>
      </p:sp>
      <p:pic>
        <p:nvPicPr>
          <p:cNvPr id="24597" name="Picture 2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885113" y="2044700"/>
            <a:ext cx="8636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958138" y="1052513"/>
            <a:ext cx="790575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ular Callout 19"/>
          <p:cNvSpPr/>
          <p:nvPr/>
        </p:nvSpPr>
        <p:spPr>
          <a:xfrm>
            <a:off x="4932363" y="44450"/>
            <a:ext cx="4103687" cy="1008063"/>
          </a:xfrm>
          <a:prstGeom prst="wedgeRectCallout">
            <a:avLst>
              <a:gd name="adj1" fmla="val -86136"/>
              <a:gd name="adj2" fmla="val 8281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</a:rPr>
              <a:t>Using and accessed through </a:t>
            </a:r>
            <a:endParaRPr lang="en-US" sz="32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different technologies</a:t>
            </a:r>
            <a:endParaRPr lang="el-GR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Niko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34256</TotalTime>
  <Words>2694</Words>
  <Application>Microsoft Office PowerPoint</Application>
  <PresentationFormat>On-screen Show (4:3)</PresentationFormat>
  <Paragraphs>396</Paragraphs>
  <Slides>39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Nikos</vt:lpstr>
      <vt:lpstr>Equation</vt:lpstr>
      <vt:lpstr>Quantifying the Connectivity of a Semantic Warehouse</vt:lpstr>
      <vt:lpstr>Outline</vt:lpstr>
      <vt:lpstr>Motivation</vt:lpstr>
      <vt:lpstr>The aspect of Connectivity</vt:lpstr>
      <vt:lpstr>Context</vt:lpstr>
      <vt:lpstr>Context: iMarine</vt:lpstr>
      <vt:lpstr>Marine Information: in several sources</vt:lpstr>
      <vt:lpstr>Marine Information:  in several sources</vt:lpstr>
      <vt:lpstr>Marine Information:  in several sources</vt:lpstr>
      <vt:lpstr>The MarineTLO-based semantic warehouse</vt:lpstr>
      <vt:lpstr>The Warehouse  construction  and evolution process</vt:lpstr>
      <vt:lpstr>The Metrics</vt:lpstr>
      <vt:lpstr>Notations and Preliminaries</vt:lpstr>
      <vt:lpstr>Example: Suffix-based URI equivalence</vt:lpstr>
      <vt:lpstr>Example: Entity Matching-based URI Equivalence</vt:lpstr>
      <vt:lpstr>Connectivity Metrics</vt:lpstr>
      <vt:lpstr>Metric 1 : Matrix of Percentages of Common URIs</vt:lpstr>
      <vt:lpstr>Metric 2 : Matrix of Percentages of Common Literals</vt:lpstr>
      <vt:lpstr>Metric 3 : Increase in the Average Degree</vt:lpstr>
      <vt:lpstr>Metric 3 : Increase in the Average Degree</vt:lpstr>
      <vt:lpstr>Metric 4 : Unique Triple Contribution</vt:lpstr>
      <vt:lpstr>Metric 4 : Unique Triple Contribution</vt:lpstr>
      <vt:lpstr>Metric 5 : Complementarity Factor</vt:lpstr>
      <vt:lpstr>Detecting Redundancies or other Pathological  Cases</vt:lpstr>
      <vt:lpstr> Metrics Results Displayed In HTML as computed by MatWare </vt:lpstr>
      <vt:lpstr>Concluding Remarks</vt:lpstr>
      <vt:lpstr>PowerPoint Presentation</vt:lpstr>
      <vt:lpstr>Links </vt:lpstr>
      <vt:lpstr>EXTRA SLIDES</vt:lpstr>
      <vt:lpstr>Testing using Competency Queries</vt:lpstr>
      <vt:lpstr>Metrics illustrated in one slide  (todo)</vt:lpstr>
      <vt:lpstr>Notations</vt:lpstr>
      <vt:lpstr>All Metrics in one slide</vt:lpstr>
      <vt:lpstr>The MarineTLO-based warehouse’s contents: concepts</vt:lpstr>
      <vt:lpstr>For Semantic Post-Processing: The process</vt:lpstr>
      <vt:lpstr>XSearch-Portlet Screenshot</vt:lpstr>
      <vt:lpstr>PowerPoint Presentation</vt:lpstr>
      <vt:lpstr>XSearch as a bookmarklet 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Interactive Exploration of  Fuzzy RDF Knowledge Bases</dc:title>
  <dc:creator>nimas</dc:creator>
  <cp:lastModifiedBy>Yannis Tzitzikas</cp:lastModifiedBy>
  <cp:revision>2463</cp:revision>
  <dcterms:created xsi:type="dcterms:W3CDTF">2011-02-13T18:52:43Z</dcterms:created>
  <dcterms:modified xsi:type="dcterms:W3CDTF">2014-03-27T17:02:09Z</dcterms:modified>
</cp:coreProperties>
</file>