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9" r:id="rId3"/>
    <p:sldId id="302" r:id="rId4"/>
    <p:sldId id="300" r:id="rId5"/>
    <p:sldId id="307" r:id="rId6"/>
    <p:sldId id="303" r:id="rId7"/>
    <p:sldId id="310" r:id="rId8"/>
    <p:sldId id="311" r:id="rId9"/>
    <p:sldId id="312" r:id="rId10"/>
    <p:sldId id="313" r:id="rId11"/>
    <p:sldId id="314" r:id="rId12"/>
    <p:sldId id="309" r:id="rId13"/>
    <p:sldId id="315" r:id="rId14"/>
    <p:sldId id="306" r:id="rId15"/>
    <p:sldId id="305" r:id="rId16"/>
    <p:sldId id="296" r:id="rId17"/>
    <p:sldId id="291" r:id="rId1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Osak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4" autoAdjust="0"/>
    <p:restoredTop sz="94660"/>
  </p:normalViewPr>
  <p:slideViewPr>
    <p:cSldViewPr>
      <p:cViewPr>
        <p:scale>
          <a:sx n="95" d="100"/>
          <a:sy n="95" d="100"/>
        </p:scale>
        <p:origin x="-1112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83FFB-8E36-3B42-A782-C33DC9E366B8}" type="datetimeFigureOut">
              <a:rPr lang="it-IT" smtClean="0"/>
              <a:t>27/03/14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FDDCC-32A8-494B-B1CB-C2989EF912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52638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cs typeface="Osaka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cs typeface="Osaka" charset="-128"/>
              </a:defRPr>
            </a:lvl1pPr>
          </a:lstStyle>
          <a:p>
            <a:pPr>
              <a:defRPr/>
            </a:pPr>
            <a:fld id="{B52DE789-1454-44F8-BB9E-2AF4D097A5CD}" type="datetimeFigureOut">
              <a:rPr lang="it-IT"/>
              <a:pPr>
                <a:defRPr/>
              </a:pPr>
              <a:t>27/03/14</a:t>
            </a:fld>
            <a:endParaRPr lang="it-IT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Click to edit Master text styles</a:t>
            </a:r>
          </a:p>
          <a:p>
            <a:pPr lvl="1"/>
            <a:r>
              <a:rPr lang="it-IT" noProof="0" smtClean="0"/>
              <a:t>Second level</a:t>
            </a:r>
          </a:p>
          <a:p>
            <a:pPr lvl="2"/>
            <a:r>
              <a:rPr lang="it-IT" noProof="0" smtClean="0"/>
              <a:t>Third level</a:t>
            </a:r>
          </a:p>
          <a:p>
            <a:pPr lvl="3"/>
            <a:r>
              <a:rPr lang="it-IT" noProof="0" smtClean="0"/>
              <a:t>Fourth level</a:t>
            </a:r>
          </a:p>
          <a:p>
            <a:pPr lvl="4"/>
            <a:r>
              <a:rPr lang="it-IT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charset="0"/>
                <a:cs typeface="Osaka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charset="0"/>
                <a:cs typeface="Osaka" charset="-128"/>
              </a:defRPr>
            </a:lvl1pPr>
          </a:lstStyle>
          <a:p>
            <a:pPr>
              <a:defRPr/>
            </a:pPr>
            <a:fld id="{D1D5A090-7B61-49B4-9FA9-D3FC50515CB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5822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5"/>
          <p:cNvSpPr>
            <a:spLocks noChangeShapeType="1"/>
          </p:cNvSpPr>
          <p:nvPr/>
        </p:nvSpPr>
        <p:spPr bwMode="auto">
          <a:xfrm flipH="1">
            <a:off x="304800" y="617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213360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1752600" y="1981200"/>
            <a:ext cx="304800" cy="304800"/>
          </a:xfrm>
          <a:prstGeom prst="rect">
            <a:avLst/>
          </a:prstGeom>
          <a:solidFill>
            <a:srgbClr val="FF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95400" y="19812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" name="Rectangle 16"/>
          <p:cNvSpPr>
            <a:spLocks noChangeArrowheads="1"/>
          </p:cNvSpPr>
          <p:nvPr/>
        </p:nvSpPr>
        <p:spPr bwMode="auto">
          <a:xfrm>
            <a:off x="381000" y="1981200"/>
            <a:ext cx="304800" cy="304800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295400" y="1524000"/>
            <a:ext cx="304800" cy="304800"/>
          </a:xfrm>
          <a:prstGeom prst="rect">
            <a:avLst/>
          </a:prstGeom>
          <a:solidFill>
            <a:srgbClr val="FF99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838200" y="1524000"/>
            <a:ext cx="304800" cy="304800"/>
          </a:xfrm>
          <a:prstGeom prst="rect">
            <a:avLst/>
          </a:prstGeom>
          <a:solidFill>
            <a:srgbClr val="FFCC6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381000" y="1524000"/>
            <a:ext cx="304800" cy="304800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1752600" y="1066800"/>
            <a:ext cx="304800" cy="304800"/>
          </a:xfrm>
          <a:prstGeom prst="rect">
            <a:avLst/>
          </a:prstGeom>
          <a:solidFill>
            <a:srgbClr val="FF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838200" y="1066800"/>
            <a:ext cx="304800" cy="304800"/>
          </a:xfrm>
          <a:prstGeom prst="rect">
            <a:avLst/>
          </a:prstGeom>
          <a:solidFill>
            <a:srgbClr val="FFCC6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1676400" y="990600"/>
            <a:ext cx="0" cy="1371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7" name="Line 26"/>
          <p:cNvSpPr>
            <a:spLocks noChangeShapeType="1"/>
          </p:cNvSpPr>
          <p:nvPr/>
        </p:nvSpPr>
        <p:spPr bwMode="auto">
          <a:xfrm>
            <a:off x="1219200" y="990600"/>
            <a:ext cx="0" cy="1371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8" name="Line 27"/>
          <p:cNvSpPr>
            <a:spLocks noChangeShapeType="1"/>
          </p:cNvSpPr>
          <p:nvPr/>
        </p:nvSpPr>
        <p:spPr bwMode="auto">
          <a:xfrm>
            <a:off x="762000" y="990600"/>
            <a:ext cx="0" cy="1371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9" name="Line 28"/>
          <p:cNvSpPr>
            <a:spLocks noChangeShapeType="1"/>
          </p:cNvSpPr>
          <p:nvPr/>
        </p:nvSpPr>
        <p:spPr bwMode="auto">
          <a:xfrm flipH="1">
            <a:off x="304800" y="1447800"/>
            <a:ext cx="18288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" name="Line 29"/>
          <p:cNvSpPr>
            <a:spLocks noChangeShapeType="1"/>
          </p:cNvSpPr>
          <p:nvPr/>
        </p:nvSpPr>
        <p:spPr bwMode="auto">
          <a:xfrm flipH="1">
            <a:off x="304800" y="1905000"/>
            <a:ext cx="18288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22" name="Picture 39" descr="islab_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67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43"/>
          <p:cNvSpPr>
            <a:spLocks noChangeArrowheads="1"/>
          </p:cNvSpPr>
          <p:nvPr/>
        </p:nvSpPr>
        <p:spPr bwMode="auto">
          <a:xfrm>
            <a:off x="1600200" y="6153150"/>
            <a:ext cx="66294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i="1" dirty="0" err="1">
                <a:solidFill>
                  <a:srgbClr val="003366"/>
                </a:solidFill>
              </a:rPr>
              <a:t>Dipartimento</a:t>
            </a:r>
            <a:r>
              <a:rPr lang="en-US" sz="1400" i="1" dirty="0">
                <a:solidFill>
                  <a:srgbClr val="003366"/>
                </a:solidFill>
              </a:rPr>
              <a:t> di </a:t>
            </a:r>
            <a:r>
              <a:rPr lang="en-US" sz="1400" i="1" dirty="0" err="1" smtClean="0">
                <a:solidFill>
                  <a:srgbClr val="003366"/>
                </a:solidFill>
              </a:rPr>
              <a:t>Informatica</a:t>
            </a:r>
            <a:endParaRPr lang="en-US" sz="1400" i="1" dirty="0" smtClean="0">
              <a:solidFill>
                <a:srgbClr val="003366"/>
              </a:solidFill>
            </a:endParaRPr>
          </a:p>
          <a:p>
            <a:r>
              <a:rPr lang="en-US" sz="1400" i="1" dirty="0" err="1" smtClean="0">
                <a:solidFill>
                  <a:srgbClr val="003366"/>
                </a:solidFill>
              </a:rPr>
              <a:t>Università</a:t>
            </a:r>
            <a:r>
              <a:rPr lang="en-US" sz="1400" i="1" dirty="0" smtClean="0">
                <a:solidFill>
                  <a:srgbClr val="003366"/>
                </a:solidFill>
              </a:rPr>
              <a:t> </a:t>
            </a:r>
            <a:r>
              <a:rPr lang="en-US" sz="1400" i="1" dirty="0" err="1" smtClean="0">
                <a:solidFill>
                  <a:srgbClr val="003366"/>
                </a:solidFill>
              </a:rPr>
              <a:t>degli</a:t>
            </a:r>
            <a:r>
              <a:rPr lang="en-US" sz="1400" i="1" dirty="0" smtClean="0">
                <a:solidFill>
                  <a:srgbClr val="003366"/>
                </a:solidFill>
              </a:rPr>
              <a:t> </a:t>
            </a:r>
            <a:r>
              <a:rPr lang="en-US" sz="1400" i="1" dirty="0" err="1" smtClean="0">
                <a:solidFill>
                  <a:srgbClr val="003366"/>
                </a:solidFill>
              </a:rPr>
              <a:t>Studi</a:t>
            </a:r>
            <a:r>
              <a:rPr lang="en-US" sz="1400" i="1" dirty="0" smtClean="0">
                <a:solidFill>
                  <a:srgbClr val="003366"/>
                </a:solidFill>
              </a:rPr>
              <a:t> di Milano</a:t>
            </a:r>
            <a:endParaRPr lang="en-US" sz="1400" i="1" dirty="0">
              <a:solidFill>
                <a:srgbClr val="003366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990600"/>
            <a:ext cx="6553200" cy="1371600"/>
          </a:xfrm>
        </p:spPr>
        <p:txBody>
          <a:bodyPr anchor="t"/>
          <a:lstStyle>
            <a:lvl1pPr>
              <a:defRPr sz="3200">
                <a:latin typeface="Verdana" pitchFamily="1" charset="0"/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en-US" noProof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066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it-IT" noProof="0" dirty="0" smtClean="0"/>
              <a:t>Fare clic per modificare lo stile del sottotitolo dello schema</a:t>
            </a:r>
            <a:endParaRPr lang="en-US" noProof="0" dirty="0" smtClean="0"/>
          </a:p>
        </p:txBody>
      </p:sp>
      <p:sp>
        <p:nvSpPr>
          <p:cNvPr id="24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CA072039-193B-4154-8B30-A93D00251E4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82" y="5680256"/>
            <a:ext cx="991200" cy="989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4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35D210-E27C-48E1-AEB5-15BC1966EFD0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500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05092-B802-4F2C-9109-A995F0E48837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917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28DD4-73DD-4654-A5E0-6DF19B9CAB4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38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C8F4-604E-4569-A96F-BA02E7502F34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2405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81000" y="11430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114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4971A-BC3C-4D74-8DF3-CAC4250F560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48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7922-7982-4387-B499-64CD1B15E5C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67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BE728-2E3C-4A1B-B1EB-0C090B718C2C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47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91AF8-5564-4B6C-9D59-087181F7B3FF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035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B3651-8F20-4D34-8A5D-0CF4E683303D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29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33485-4161-43AF-BC12-F10C4C3F47FB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902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772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143000"/>
            <a:ext cx="8382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91400" y="6224588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i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224588"/>
            <a:ext cx="6465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i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224588"/>
            <a:ext cx="457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i="1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2F82812-CB56-48E1-995F-891613402945}" type="slidenum">
              <a:rPr lang="it-IT"/>
              <a:pPr>
                <a:defRPr/>
              </a:pPr>
              <a:t>‹n.›</a:t>
            </a:fld>
            <a:endParaRPr lang="it-IT"/>
          </a:p>
        </p:txBody>
      </p:sp>
      <p:sp>
        <p:nvSpPr>
          <p:cNvPr id="1031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32" name="Rectangle 18"/>
          <p:cNvSpPr>
            <a:spLocks noChangeArrowheads="1"/>
          </p:cNvSpPr>
          <p:nvPr/>
        </p:nvSpPr>
        <p:spPr bwMode="auto">
          <a:xfrm>
            <a:off x="920750" y="627063"/>
            <a:ext cx="177800" cy="168275"/>
          </a:xfrm>
          <a:prstGeom prst="rect">
            <a:avLst/>
          </a:prstGeom>
          <a:solidFill>
            <a:srgbClr val="FF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Rectangle 19"/>
          <p:cNvSpPr>
            <a:spLocks noChangeArrowheads="1"/>
          </p:cNvSpPr>
          <p:nvPr/>
        </p:nvSpPr>
        <p:spPr bwMode="auto">
          <a:xfrm>
            <a:off x="654050" y="627063"/>
            <a:ext cx="177800" cy="168275"/>
          </a:xfrm>
          <a:prstGeom prst="rect">
            <a:avLst/>
          </a:prstGeom>
          <a:solidFill>
            <a:srgbClr val="FF99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4" name="Rectangle 20"/>
          <p:cNvSpPr>
            <a:spLocks noChangeArrowheads="1"/>
          </p:cNvSpPr>
          <p:nvPr/>
        </p:nvSpPr>
        <p:spPr bwMode="auto">
          <a:xfrm>
            <a:off x="120650" y="627063"/>
            <a:ext cx="177800" cy="168275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5" name="Rectangle 21"/>
          <p:cNvSpPr>
            <a:spLocks noChangeArrowheads="1"/>
          </p:cNvSpPr>
          <p:nvPr/>
        </p:nvSpPr>
        <p:spPr bwMode="auto">
          <a:xfrm>
            <a:off x="654050" y="373063"/>
            <a:ext cx="177800" cy="168275"/>
          </a:xfrm>
          <a:prstGeom prst="rect">
            <a:avLst/>
          </a:prstGeom>
          <a:solidFill>
            <a:srgbClr val="FF99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6" name="Rectangle 22"/>
          <p:cNvSpPr>
            <a:spLocks noChangeArrowheads="1"/>
          </p:cNvSpPr>
          <p:nvPr/>
        </p:nvSpPr>
        <p:spPr bwMode="auto">
          <a:xfrm>
            <a:off x="387350" y="373063"/>
            <a:ext cx="177800" cy="168275"/>
          </a:xfrm>
          <a:prstGeom prst="rect">
            <a:avLst/>
          </a:prstGeom>
          <a:solidFill>
            <a:srgbClr val="FFCC6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7" name="Rectangle 23"/>
          <p:cNvSpPr>
            <a:spLocks noChangeArrowheads="1"/>
          </p:cNvSpPr>
          <p:nvPr/>
        </p:nvSpPr>
        <p:spPr bwMode="auto">
          <a:xfrm>
            <a:off x="120650" y="373063"/>
            <a:ext cx="177800" cy="168275"/>
          </a:xfrm>
          <a:prstGeom prst="rect">
            <a:avLst/>
          </a:prstGeom>
          <a:solidFill>
            <a:srgbClr val="FFCC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8" name="Rectangle 24"/>
          <p:cNvSpPr>
            <a:spLocks noChangeArrowheads="1"/>
          </p:cNvSpPr>
          <p:nvPr/>
        </p:nvSpPr>
        <p:spPr bwMode="auto">
          <a:xfrm>
            <a:off x="920750" y="119063"/>
            <a:ext cx="177800" cy="168275"/>
          </a:xfrm>
          <a:prstGeom prst="rect">
            <a:avLst/>
          </a:prstGeom>
          <a:solidFill>
            <a:srgbClr val="FF6600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39" name="Rectangle 25"/>
          <p:cNvSpPr>
            <a:spLocks noChangeArrowheads="1"/>
          </p:cNvSpPr>
          <p:nvPr/>
        </p:nvSpPr>
        <p:spPr bwMode="auto">
          <a:xfrm>
            <a:off x="387350" y="119063"/>
            <a:ext cx="177800" cy="168275"/>
          </a:xfrm>
          <a:prstGeom prst="rect">
            <a:avLst/>
          </a:prstGeom>
          <a:solidFill>
            <a:srgbClr val="FFCC66"/>
          </a:solidFill>
          <a:ln w="9525">
            <a:solidFill>
              <a:srgbClr val="CC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040" name="Line 26"/>
          <p:cNvSpPr>
            <a:spLocks noChangeShapeType="1"/>
          </p:cNvSpPr>
          <p:nvPr/>
        </p:nvSpPr>
        <p:spPr bwMode="auto">
          <a:xfrm>
            <a:off x="876300" y="76200"/>
            <a:ext cx="0" cy="7620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1" name="Line 27"/>
          <p:cNvSpPr>
            <a:spLocks noChangeShapeType="1"/>
          </p:cNvSpPr>
          <p:nvPr/>
        </p:nvSpPr>
        <p:spPr bwMode="auto">
          <a:xfrm>
            <a:off x="609600" y="76200"/>
            <a:ext cx="0" cy="7620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2" name="Line 28"/>
          <p:cNvSpPr>
            <a:spLocks noChangeShapeType="1"/>
          </p:cNvSpPr>
          <p:nvPr/>
        </p:nvSpPr>
        <p:spPr bwMode="auto">
          <a:xfrm>
            <a:off x="342900" y="76200"/>
            <a:ext cx="0" cy="7620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3" name="Line 29"/>
          <p:cNvSpPr>
            <a:spLocks noChangeShapeType="1"/>
          </p:cNvSpPr>
          <p:nvPr/>
        </p:nvSpPr>
        <p:spPr bwMode="auto">
          <a:xfrm flipH="1">
            <a:off x="76200" y="330200"/>
            <a:ext cx="10668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4" name="Line 30"/>
          <p:cNvSpPr>
            <a:spLocks noChangeShapeType="1"/>
          </p:cNvSpPr>
          <p:nvPr/>
        </p:nvSpPr>
        <p:spPr bwMode="auto">
          <a:xfrm flipH="1">
            <a:off x="76200" y="584200"/>
            <a:ext cx="10668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045" name="Line 35"/>
          <p:cNvSpPr>
            <a:spLocks noChangeShapeType="1"/>
          </p:cNvSpPr>
          <p:nvPr/>
        </p:nvSpPr>
        <p:spPr bwMode="auto">
          <a:xfrm>
            <a:off x="1143000" y="76200"/>
            <a:ext cx="0" cy="7620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it-IT"/>
          </a:p>
        </p:txBody>
      </p:sp>
      <p:pic>
        <p:nvPicPr>
          <p:cNvPr id="1046" name="Picture 38" descr="islab_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"/>
            <a:ext cx="1435100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magine 2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44" y="6021288"/>
            <a:ext cx="721606" cy="7200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Arial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rgbClr val="0033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Relationship Id="rId3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lfio.ferrara@unimi.it" TargetMode="External"/><Relationship Id="rId4" Type="http://schemas.openxmlformats.org/officeDocument/2006/relationships/hyperlink" Target="mailto:silvana.castano@unimi.it" TargetMode="External"/><Relationship Id="rId5" Type="http://schemas.openxmlformats.org/officeDocument/2006/relationships/hyperlink" Target="mailto:stefano.montanelli@unimi.i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lab.di.unimi.i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ctrTitle"/>
          </p:nvPr>
        </p:nvSpPr>
        <p:spPr>
          <a:xfrm>
            <a:off x="2123728" y="990600"/>
            <a:ext cx="7020272" cy="1371600"/>
          </a:xfrm>
        </p:spPr>
        <p:txBody>
          <a:bodyPr anchor="ctr"/>
          <a:lstStyle/>
          <a:p>
            <a:pPr eaLnBrk="1" hangingPunct="1">
              <a:spcAft>
                <a:spcPts val="1200"/>
              </a:spcAft>
            </a:pPr>
            <a:r>
              <a:rPr lang="en-US" sz="2400" dirty="0"/>
              <a:t>Similarity Recognition in the Web of Data </a:t>
            </a:r>
          </a:p>
        </p:txBody>
      </p:sp>
      <p:sp>
        <p:nvSpPr>
          <p:cNvPr id="3075" name="Sottotitolo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495800" cy="2358752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it-IT" i="1" dirty="0" smtClean="0"/>
              <a:t>Alfio Ferrara</a:t>
            </a:r>
          </a:p>
          <a:p>
            <a:pPr eaLnBrk="1" hangingPunct="1"/>
            <a:r>
              <a:rPr lang="it-IT" i="1" dirty="0" smtClean="0"/>
              <a:t>Lorenzo </a:t>
            </a:r>
            <a:r>
              <a:rPr lang="it-IT" i="1" dirty="0" err="1" smtClean="0"/>
              <a:t>Genta</a:t>
            </a:r>
            <a:endParaRPr lang="it-IT" i="1" dirty="0" smtClean="0"/>
          </a:p>
          <a:p>
            <a:pPr eaLnBrk="1" hangingPunct="1"/>
            <a:r>
              <a:rPr lang="it-IT" i="1" dirty="0" smtClean="0"/>
              <a:t>Stefano Montanelli</a:t>
            </a:r>
          </a:p>
          <a:p>
            <a:pPr eaLnBrk="1" hangingPunct="1">
              <a:buFont typeface="Wingdings" charset="2"/>
              <a:buNone/>
            </a:pPr>
            <a:endParaRPr lang="it-IT" i="1" dirty="0" smtClean="0"/>
          </a:p>
          <a:p>
            <a:pPr eaLnBrk="1" hangingPunct="1"/>
            <a:r>
              <a:rPr lang="it-IT" dirty="0" smtClean="0"/>
              <a:t>4th </a:t>
            </a:r>
            <a:r>
              <a:rPr lang="it-IT" dirty="0" err="1" smtClean="0"/>
              <a:t>Int</a:t>
            </a:r>
            <a:r>
              <a:rPr lang="it-IT" dirty="0" smtClean="0"/>
              <a:t>. Workshop on </a:t>
            </a:r>
            <a:r>
              <a:rPr lang="it-IT" dirty="0" err="1" smtClean="0"/>
              <a:t>Linked</a:t>
            </a:r>
            <a:r>
              <a:rPr lang="it-IT" dirty="0" smtClean="0"/>
              <a:t> Web Data Management (LWDM 2014) </a:t>
            </a:r>
          </a:p>
          <a:p>
            <a:pPr eaLnBrk="1" hangingPunct="1"/>
            <a:r>
              <a:rPr lang="it-IT" dirty="0" err="1" smtClean="0"/>
              <a:t>Athens</a:t>
            </a:r>
            <a:r>
              <a:rPr lang="it-IT" dirty="0" smtClean="0"/>
              <a:t>, </a:t>
            </a:r>
            <a:r>
              <a:rPr lang="it-IT" dirty="0" err="1" smtClean="0"/>
              <a:t>Greece</a:t>
            </a:r>
            <a:r>
              <a:rPr lang="it-IT" dirty="0"/>
              <a:t> </a:t>
            </a:r>
            <a:r>
              <a:rPr lang="it-IT" dirty="0" smtClean="0"/>
              <a:t>- March, 28th  2014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072039-193B-4154-8B30-A93D00251E4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HM4 with an </a:t>
            </a:r>
            <a:r>
              <a:rPr lang="it-IT" dirty="0" err="1" smtClean="0"/>
              <a:t>example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644011"/>
              </p:ext>
            </p:extLst>
          </p:nvPr>
        </p:nvGraphicFramePr>
        <p:xfrm>
          <a:off x="179512" y="2541796"/>
          <a:ext cx="87849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Subset of </a:t>
                      </a:r>
                      <a:r>
                        <a:rPr lang="it-IT" dirty="0" err="1" smtClean="0"/>
                        <a:t>feature-values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pairs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Resource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008000"/>
                          </a:solidFill>
                        </a:rPr>
                        <a:t>r2</a:t>
                      </a:r>
                      <a:endParaRPr lang="it-IT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celebrity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8000"/>
                          </a:solidFill>
                        </a:rPr>
                        <a:t>r2</a:t>
                      </a:r>
                      <a:endParaRPr lang="it-IT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FF6600"/>
                          </a:solidFill>
                        </a:rPr>
                        <a:t>r3</a:t>
                      </a:r>
                      <a:endParaRPr lang="it-IT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-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FF6600"/>
                          </a:solidFill>
                        </a:rPr>
                        <a:t>r3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FF6600"/>
                          </a:solidFill>
                        </a:rPr>
                        <a:t>r3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FF6600"/>
                          </a:solidFill>
                        </a:rPr>
                        <a:t>r3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2204864"/>
            <a:ext cx="192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Index entries</a:t>
            </a:r>
            <a:endParaRPr lang="it-IT" b="1" dirty="0"/>
          </a:p>
        </p:txBody>
      </p:sp>
      <p:sp>
        <p:nvSpPr>
          <p:cNvPr id="9" name="Rettangolo 8"/>
          <p:cNvSpPr/>
          <p:nvPr/>
        </p:nvSpPr>
        <p:spPr>
          <a:xfrm>
            <a:off x="179512" y="980728"/>
            <a:ext cx="4824536" cy="1200329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george</a:t>
            </a:r>
            <a:r>
              <a:rPr lang="en-US" b="1" dirty="0" smtClean="0"/>
              <a:t> foreman (r3)</a:t>
            </a:r>
            <a:endParaRPr lang="en-US" dirty="0" smtClean="0"/>
          </a:p>
          <a:p>
            <a:r>
              <a:rPr lang="en-US" dirty="0" smtClean="0"/>
              <a:t>profession - professional boxer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 smtClean="0"/>
              <a:t>nationality - United States of America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7342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HM4 with an </a:t>
            </a:r>
            <a:r>
              <a:rPr lang="it-IT" dirty="0" err="1" smtClean="0"/>
              <a:t>example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similarity of r1, r2, r3?</a:t>
            </a:r>
          </a:p>
          <a:p>
            <a:r>
              <a:rPr lang="en-US" dirty="0" smtClean="0"/>
              <a:t>Take the index entry with the higher number of common feature-value pairs</a:t>
            </a:r>
          </a:p>
          <a:p>
            <a:r>
              <a:rPr lang="en-US" dirty="0" smtClean="0"/>
              <a:t>Use the Dice’s coefficient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r>
              <a:rPr lang="it-IT" dirty="0" err="1" smtClean="0"/>
              <a:t>sim</a:t>
            </a:r>
            <a:r>
              <a:rPr lang="it-IT" dirty="0" smtClean="0"/>
              <a:t>(r1, r2) = 2*2 / (3+2) = 0.8</a:t>
            </a:r>
          </a:p>
          <a:p>
            <a:r>
              <a:rPr lang="it-IT" dirty="0" err="1"/>
              <a:t>sim</a:t>
            </a:r>
            <a:r>
              <a:rPr lang="it-IT" dirty="0"/>
              <a:t>(</a:t>
            </a:r>
            <a:r>
              <a:rPr lang="it-IT" dirty="0" smtClean="0"/>
              <a:t>r2, r3) </a:t>
            </a:r>
            <a:r>
              <a:rPr lang="it-IT" dirty="0"/>
              <a:t>= </a:t>
            </a:r>
            <a:r>
              <a:rPr lang="it-IT" dirty="0" smtClean="0"/>
              <a:t>0</a:t>
            </a:r>
            <a:endParaRPr lang="it-IT" dirty="0"/>
          </a:p>
          <a:p>
            <a:r>
              <a:rPr lang="it-IT" dirty="0" err="1"/>
              <a:t>sim</a:t>
            </a:r>
            <a:r>
              <a:rPr lang="it-IT" dirty="0"/>
              <a:t>(r1, </a:t>
            </a:r>
            <a:r>
              <a:rPr lang="it-IT" dirty="0" smtClean="0"/>
              <a:t>r3) </a:t>
            </a:r>
            <a:r>
              <a:rPr lang="it-IT" dirty="0"/>
              <a:t>= 2</a:t>
            </a:r>
            <a:r>
              <a:rPr lang="it-IT" dirty="0" smtClean="0"/>
              <a:t>*3 </a:t>
            </a:r>
            <a:r>
              <a:rPr lang="it-IT" dirty="0"/>
              <a:t>/ (3</a:t>
            </a:r>
            <a:r>
              <a:rPr lang="it-IT" dirty="0" smtClean="0"/>
              <a:t>+3) </a:t>
            </a:r>
            <a:r>
              <a:rPr lang="it-IT" dirty="0"/>
              <a:t>= </a:t>
            </a:r>
            <a:r>
              <a:rPr lang="it-IT" dirty="0" smtClean="0"/>
              <a:t>1.0</a:t>
            </a:r>
            <a:endParaRPr lang="it-IT" dirty="0"/>
          </a:p>
          <a:p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181569"/>
              </p:ext>
            </p:extLst>
          </p:nvPr>
        </p:nvGraphicFramePr>
        <p:xfrm>
          <a:off x="755576" y="3178016"/>
          <a:ext cx="31908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1739900" imgH="457200" progId="Equation.3">
                  <p:embed/>
                </p:oleObj>
              </mc:Choice>
              <mc:Fallback>
                <p:oleObj name="Equation" r:id="rId3" imgW="1739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3178016"/>
                        <a:ext cx="319087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4860032" y="2996952"/>
            <a:ext cx="41044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i="1" dirty="0" err="1" smtClean="0"/>
              <a:t>rfs</a:t>
            </a:r>
            <a:r>
              <a:rPr lang="en-US" i="1" dirty="0" smtClean="0"/>
              <a:t>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,r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)</a:t>
            </a:r>
            <a:r>
              <a:rPr lang="en-US" dirty="0" smtClean="0"/>
              <a:t> is the relevant feature set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endParaRPr lang="en-US" i="1" dirty="0" smtClean="0"/>
          </a:p>
          <a:p>
            <a:pPr indent="261938"/>
            <a:r>
              <a:rPr lang="en-US" dirty="0" smtClean="0"/>
              <a:t>(the index entry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dirty="0" smtClean="0"/>
              <a:t> and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j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i="1" dirty="0" err="1" smtClean="0"/>
              <a:t>fs</a:t>
            </a:r>
            <a:r>
              <a:rPr lang="en-US" i="1" dirty="0" smtClean="0"/>
              <a:t>(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</a:t>
            </a:r>
            <a:r>
              <a:rPr lang="en-US" dirty="0" smtClean="0"/>
              <a:t> is the feature set of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i</a:t>
            </a:r>
            <a:endParaRPr lang="en-US" i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66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feature</a:t>
            </a:r>
            <a:r>
              <a:rPr lang="it-IT" dirty="0" smtClean="0"/>
              <a:t> set?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 matching threshold </a:t>
            </a:r>
            <a:r>
              <a:rPr lang="en-US" i="1" dirty="0" err="1" smtClean="0"/>
              <a:t>th</a:t>
            </a:r>
            <a:r>
              <a:rPr lang="en-US" dirty="0" smtClean="0"/>
              <a:t> (minimum level of similarity for having that two resources are matching resources)</a:t>
            </a:r>
          </a:p>
          <a:p>
            <a:r>
              <a:rPr lang="en-US" dirty="0" smtClean="0"/>
              <a:t>Given two resources </a:t>
            </a:r>
            <a:r>
              <a:rPr lang="it-IT" i="1" dirty="0" err="1" smtClean="0"/>
              <a:t>r</a:t>
            </a:r>
            <a:r>
              <a:rPr lang="it-IT" i="1" baseline="-25000" dirty="0" err="1" smtClean="0"/>
              <a:t>i</a:t>
            </a:r>
            <a:r>
              <a:rPr lang="it-IT" dirty="0" smtClean="0"/>
              <a:t> </a:t>
            </a:r>
            <a:r>
              <a:rPr lang="it-IT" dirty="0"/>
              <a:t>and </a:t>
            </a:r>
            <a:r>
              <a:rPr lang="it-IT" i="1" dirty="0" err="1" smtClean="0"/>
              <a:t>r</a:t>
            </a:r>
            <a:r>
              <a:rPr lang="it-IT" i="1" baseline="-25000" dirty="0" err="1" smtClean="0"/>
              <a:t>j</a:t>
            </a:r>
            <a:r>
              <a:rPr lang="en-US" dirty="0" smtClean="0"/>
              <a:t>, how many feature-value pairs do they need to have in common to satisfy </a:t>
            </a:r>
            <a:r>
              <a:rPr lang="en-US" i="1" dirty="0" err="1" smtClean="0"/>
              <a:t>th</a:t>
            </a:r>
            <a:r>
              <a:rPr lang="en-US" dirty="0"/>
              <a:t> </a:t>
            </a:r>
            <a:r>
              <a:rPr lang="en-US" dirty="0" smtClean="0"/>
              <a:t>(and thus to be a </a:t>
            </a:r>
            <a:r>
              <a:rPr lang="en-US" i="1" dirty="0" smtClean="0"/>
              <a:t>relevant feature set</a:t>
            </a:r>
            <a:r>
              <a:rPr lang="en-US" dirty="0" smtClean="0"/>
              <a:t>)?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Sets with less feature-values pairs than </a:t>
            </a:r>
            <a:r>
              <a:rPr lang="en-US" i="1" dirty="0" smtClean="0"/>
              <a:t>X</a:t>
            </a:r>
            <a:r>
              <a:rPr lang="en-US" dirty="0" smtClean="0"/>
              <a:t> are not considered (in the example </a:t>
            </a:r>
            <a:r>
              <a:rPr lang="en-US" i="1" dirty="0" err="1" smtClean="0"/>
              <a:t>th</a:t>
            </a:r>
            <a:r>
              <a:rPr lang="en-US" i="1" dirty="0" smtClean="0"/>
              <a:t>=0.5</a:t>
            </a:r>
            <a:r>
              <a:rPr lang="en-US" dirty="0" smtClean="0"/>
              <a:t>, </a:t>
            </a:r>
            <a:r>
              <a:rPr lang="en-US" i="1" dirty="0" smtClean="0"/>
              <a:t>|F|=3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4860032" y="4028871"/>
            <a:ext cx="410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r>
              <a:rPr lang="en-US" dirty="0" smtClean="0"/>
              <a:t> is the </a:t>
            </a:r>
            <a:r>
              <a:rPr lang="en-US" dirty="0"/>
              <a:t>number of </a:t>
            </a:r>
            <a:r>
              <a:rPr lang="en-US" dirty="0" smtClean="0"/>
              <a:t>needed common </a:t>
            </a:r>
            <a:r>
              <a:rPr lang="en-US" dirty="0"/>
              <a:t>feature-value pairs</a:t>
            </a:r>
          </a:p>
        </p:txBody>
      </p:sp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933026"/>
              </p:ext>
            </p:extLst>
          </p:nvPr>
        </p:nvGraphicFramePr>
        <p:xfrm>
          <a:off x="776258" y="4111675"/>
          <a:ext cx="1327150" cy="325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723900" imgH="177800" progId="Equation.3">
                  <p:embed/>
                </p:oleObj>
              </mc:Choice>
              <mc:Fallback>
                <p:oleObj name="Equation" r:id="rId3" imgW="7239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6258" y="4111675"/>
                        <a:ext cx="1327150" cy="325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83366"/>
              </p:ext>
            </p:extLst>
          </p:nvPr>
        </p:nvGraphicFramePr>
        <p:xfrm>
          <a:off x="2411760" y="4076427"/>
          <a:ext cx="211772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1155700" imgH="393700" progId="Equation.3">
                  <p:embed/>
                </p:oleObj>
              </mc:Choice>
              <mc:Fallback>
                <p:oleObj name="Equation" r:id="rId5" imgW="11557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11760" y="4076427"/>
                        <a:ext cx="2117725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097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Issues</a:t>
            </a:r>
            <a:r>
              <a:rPr lang="it-IT" dirty="0" smtClean="0"/>
              <a:t> for the </a:t>
            </a:r>
            <a:r>
              <a:rPr lang="it-IT" dirty="0" err="1" smtClean="0"/>
              <a:t>discussion</a:t>
            </a:r>
            <a:r>
              <a:rPr lang="it-IT" dirty="0" smtClean="0"/>
              <a:t> session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endParaRPr lang="it-IT" dirty="0" smtClean="0"/>
          </a:p>
          <a:p>
            <a:pPr lvl="1"/>
            <a:r>
              <a:rPr lang="it-IT" dirty="0" err="1" smtClean="0"/>
              <a:t>Quality</a:t>
            </a:r>
            <a:r>
              <a:rPr lang="it-IT" dirty="0" smtClean="0"/>
              <a:t>? </a:t>
            </a:r>
          </a:p>
          <a:p>
            <a:pPr lvl="1"/>
            <a:r>
              <a:rPr lang="it-IT" dirty="0" err="1" smtClean="0"/>
              <a:t>Scalability</a:t>
            </a:r>
            <a:r>
              <a:rPr lang="it-IT" dirty="0" smtClean="0"/>
              <a:t>?</a:t>
            </a:r>
          </a:p>
          <a:p>
            <a:pPr lvl="1"/>
            <a:endParaRPr lang="it-IT" dirty="0"/>
          </a:p>
          <a:p>
            <a:r>
              <a:rPr lang="it-IT" dirty="0" smtClean="0"/>
              <a:t>Application </a:t>
            </a:r>
            <a:r>
              <a:rPr lang="it-IT" dirty="0" err="1" smtClean="0"/>
              <a:t>scenarios</a:t>
            </a:r>
            <a:r>
              <a:rPr lang="it-IT" dirty="0" smtClean="0"/>
              <a:t> for HMatch4</a:t>
            </a:r>
          </a:p>
          <a:p>
            <a:endParaRPr lang="it-IT" dirty="0"/>
          </a:p>
          <a:p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to relax some </a:t>
            </a:r>
            <a:r>
              <a:rPr lang="it-IT" dirty="0" err="1" smtClean="0"/>
              <a:t>constraints</a:t>
            </a:r>
            <a:r>
              <a:rPr lang="it-IT" dirty="0" smtClean="0"/>
              <a:t>?</a:t>
            </a:r>
          </a:p>
          <a:p>
            <a:pPr lvl="1"/>
            <a:r>
              <a:rPr lang="en-US" dirty="0"/>
              <a:t>Support to approximate string </a:t>
            </a:r>
            <a:r>
              <a:rPr lang="en-US" dirty="0" smtClean="0"/>
              <a:t>matching</a:t>
            </a:r>
            <a:endParaRPr lang="en-US" dirty="0"/>
          </a:p>
          <a:p>
            <a:pPr lvl="1"/>
            <a:r>
              <a:rPr lang="en-US" dirty="0"/>
              <a:t>Integration with hashing techniques preserving “nearby” positions for similar values</a:t>
            </a:r>
          </a:p>
          <a:p>
            <a:pPr lvl="1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4659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- </a:t>
            </a:r>
            <a:r>
              <a:rPr lang="it-IT" dirty="0" err="1" smtClean="0"/>
              <a:t>quality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43000"/>
            <a:ext cx="8712968" cy="4953000"/>
          </a:xfrm>
        </p:spPr>
        <p:txBody>
          <a:bodyPr/>
          <a:lstStyle/>
          <a:p>
            <a:r>
              <a:rPr lang="it-IT" dirty="0" err="1" smtClean="0"/>
              <a:t>Comparison</a:t>
            </a:r>
            <a:r>
              <a:rPr lang="it-IT" dirty="0" smtClean="0"/>
              <a:t> of Hmatch4 </a:t>
            </a:r>
            <a:r>
              <a:rPr lang="it-IT" dirty="0" err="1" smtClean="0"/>
              <a:t>against</a:t>
            </a:r>
            <a:r>
              <a:rPr lang="it-IT" dirty="0" smtClean="0"/>
              <a:t> HMatch3</a:t>
            </a:r>
          </a:p>
          <a:p>
            <a:r>
              <a:rPr lang="it-IT" dirty="0" err="1" smtClean="0"/>
              <a:t>Dataset</a:t>
            </a:r>
            <a:r>
              <a:rPr lang="it-IT" dirty="0" smtClean="0"/>
              <a:t> of 58 </a:t>
            </a:r>
            <a:r>
              <a:rPr lang="it-IT" dirty="0" err="1" smtClean="0"/>
              <a:t>Freebase</a:t>
            </a:r>
            <a:r>
              <a:rPr lang="it-IT" dirty="0" smtClean="0"/>
              <a:t> </a:t>
            </a:r>
            <a:r>
              <a:rPr lang="it-IT" dirty="0" err="1" smtClean="0"/>
              <a:t>individuals</a:t>
            </a:r>
            <a:r>
              <a:rPr lang="it-IT" dirty="0" smtClean="0"/>
              <a:t> (1.653 </a:t>
            </a:r>
            <a:r>
              <a:rPr lang="it-IT" dirty="0" err="1" smtClean="0"/>
              <a:t>mappings</a:t>
            </a:r>
            <a:r>
              <a:rPr lang="it-IT" dirty="0" smtClean="0"/>
              <a:t>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LWDM 2014 - Athens, Greece - March, 28th 2014</a:t>
            </a:r>
            <a:endParaRPr lang="it-IT" dirty="0"/>
          </a:p>
        </p:txBody>
      </p:sp>
      <p:pic>
        <p:nvPicPr>
          <p:cNvPr id="5" name="Immagine 4" descr="precis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" y="2303110"/>
            <a:ext cx="4447216" cy="3455144"/>
          </a:xfrm>
          <a:prstGeom prst="rect">
            <a:avLst/>
          </a:prstGeom>
        </p:spPr>
      </p:pic>
      <p:pic>
        <p:nvPicPr>
          <p:cNvPr id="6" name="Immagine 5" descr="recall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038" y="2276872"/>
            <a:ext cx="4473962" cy="3482622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006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Experimental</a:t>
            </a:r>
            <a:r>
              <a:rPr lang="it-IT" dirty="0" smtClean="0"/>
              <a:t> </a:t>
            </a:r>
            <a:r>
              <a:rPr lang="it-IT" dirty="0" err="1" smtClean="0"/>
              <a:t>results</a:t>
            </a:r>
            <a:r>
              <a:rPr lang="it-IT" dirty="0" smtClean="0"/>
              <a:t> - </a:t>
            </a:r>
            <a:r>
              <a:rPr lang="it-IT" dirty="0" err="1" smtClean="0"/>
              <a:t>scalability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43000"/>
            <a:ext cx="8784976" cy="4953000"/>
          </a:xfrm>
        </p:spPr>
        <p:txBody>
          <a:bodyPr/>
          <a:lstStyle/>
          <a:p>
            <a:r>
              <a:rPr lang="it-IT" dirty="0" err="1" smtClean="0"/>
              <a:t>Comparison</a:t>
            </a:r>
            <a:r>
              <a:rPr lang="it-IT" dirty="0" smtClean="0"/>
              <a:t> of Hmatch4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LogMap</a:t>
            </a:r>
            <a:r>
              <a:rPr lang="it-IT" dirty="0" smtClean="0"/>
              <a:t> and SLINT+</a:t>
            </a:r>
          </a:p>
          <a:p>
            <a:r>
              <a:rPr lang="it-IT" dirty="0" err="1" smtClean="0"/>
              <a:t>Growing</a:t>
            </a:r>
            <a:r>
              <a:rPr lang="it-IT" dirty="0" smtClean="0"/>
              <a:t> </a:t>
            </a:r>
            <a:r>
              <a:rPr lang="it-IT" dirty="0" err="1" smtClean="0"/>
              <a:t>number</a:t>
            </a:r>
            <a:r>
              <a:rPr lang="it-IT" dirty="0" smtClean="0"/>
              <a:t> of </a:t>
            </a:r>
            <a:r>
              <a:rPr lang="it-IT" dirty="0" err="1" smtClean="0"/>
              <a:t>individuals</a:t>
            </a:r>
            <a:r>
              <a:rPr lang="it-IT" dirty="0" smtClean="0"/>
              <a:t> (from 58 to 85.144)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pic>
        <p:nvPicPr>
          <p:cNvPr id="5" name="Immagine 4" descr="tim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228304"/>
            <a:ext cx="4644008" cy="3483007"/>
          </a:xfrm>
          <a:prstGeom prst="rect">
            <a:avLst/>
          </a:prstGeom>
        </p:spPr>
      </p:pic>
      <p:pic>
        <p:nvPicPr>
          <p:cNvPr id="6" name="Immagine 5" descr="memory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242964"/>
            <a:ext cx="4608512" cy="3456384"/>
          </a:xfrm>
          <a:prstGeom prst="rect">
            <a:avLst/>
          </a:prstGeom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762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experimentation against very large datasets (millions of instances)</a:t>
            </a:r>
          </a:p>
          <a:p>
            <a:endParaRPr lang="en-US" dirty="0" smtClean="0"/>
          </a:p>
          <a:p>
            <a:r>
              <a:rPr lang="en-US" dirty="0" smtClean="0"/>
              <a:t>Support to approximate string matching</a:t>
            </a:r>
          </a:p>
          <a:p>
            <a:endParaRPr lang="en-US" dirty="0" smtClean="0"/>
          </a:p>
          <a:p>
            <a:r>
              <a:rPr lang="en-US" dirty="0" smtClean="0"/>
              <a:t>Integration with hashing techniques preserving “nearby” positions for similar values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231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Thanks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b="1" dirty="0" smtClean="0"/>
          </a:p>
          <a:p>
            <a:r>
              <a:rPr lang="it-IT" b="1" dirty="0" smtClean="0"/>
              <a:t>The </a:t>
            </a:r>
            <a:r>
              <a:rPr lang="it-IT" b="1" dirty="0" err="1"/>
              <a:t>ISLab</a:t>
            </a:r>
            <a:r>
              <a:rPr lang="it-IT" b="1" dirty="0"/>
              <a:t> </a:t>
            </a:r>
            <a:r>
              <a:rPr lang="it-IT" b="1" dirty="0" smtClean="0"/>
              <a:t>team </a:t>
            </a:r>
            <a:r>
              <a:rPr lang="it-IT" dirty="0" smtClean="0"/>
              <a:t>- </a:t>
            </a:r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islab.di.unimi.it/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Alfio Ferrara </a:t>
            </a:r>
            <a:r>
              <a:rPr lang="it-IT" dirty="0"/>
              <a:t>– </a:t>
            </a:r>
            <a:r>
              <a:rPr lang="it-IT" dirty="0" smtClean="0">
                <a:hlinkClick r:id="rId3"/>
              </a:rPr>
              <a:t>alfio.ferrara@unimi.it</a:t>
            </a:r>
            <a:endParaRPr lang="it-IT" dirty="0" smtClean="0"/>
          </a:p>
          <a:p>
            <a:r>
              <a:rPr lang="it-IT" dirty="0" smtClean="0"/>
              <a:t>Lorenzo </a:t>
            </a:r>
            <a:r>
              <a:rPr lang="it-IT" dirty="0" err="1" smtClean="0"/>
              <a:t>Genta</a:t>
            </a:r>
            <a:r>
              <a:rPr lang="it-IT" dirty="0" smtClean="0"/>
              <a:t> – </a:t>
            </a:r>
            <a:r>
              <a:rPr lang="it-IT" dirty="0" smtClean="0">
                <a:hlinkClick r:id="rId4"/>
              </a:rPr>
              <a:t>lorenzo.genta@unimi.it</a:t>
            </a:r>
            <a:endParaRPr lang="it-IT" dirty="0" smtClean="0"/>
          </a:p>
          <a:p>
            <a:r>
              <a:rPr lang="it-IT" dirty="0" smtClean="0"/>
              <a:t>Stefano Montanelli – </a:t>
            </a:r>
            <a:r>
              <a:rPr lang="it-IT" dirty="0" smtClean="0">
                <a:hlinkClick r:id="rId5"/>
              </a:rPr>
              <a:t>stefano.montanelli@unimi.it</a:t>
            </a:r>
            <a:r>
              <a:rPr lang="it-IT" dirty="0" smtClean="0"/>
              <a:t>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98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Context</a:t>
            </a:r>
            <a:r>
              <a:rPr lang="it-IT" dirty="0" smtClean="0"/>
              <a:t> and </a:t>
            </a:r>
            <a:r>
              <a:rPr lang="it-IT" dirty="0" err="1" smtClean="0"/>
              <a:t>motivations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web of data, </a:t>
            </a:r>
            <a:r>
              <a:rPr lang="en-US" i="1" dirty="0" smtClean="0"/>
              <a:t>similarity recognition </a:t>
            </a:r>
            <a:r>
              <a:rPr lang="en-US" dirty="0" smtClean="0"/>
              <a:t>is the basis for a variety of resource-consuming activities and applications. Such as for example:</a:t>
            </a:r>
          </a:p>
          <a:p>
            <a:pPr lvl="1"/>
            <a:r>
              <a:rPr lang="en-US" dirty="0" smtClean="0"/>
              <a:t>data recommendation</a:t>
            </a:r>
          </a:p>
          <a:p>
            <a:pPr lvl="1"/>
            <a:r>
              <a:rPr lang="en-US" dirty="0" smtClean="0"/>
              <a:t>data aggregation</a:t>
            </a:r>
          </a:p>
          <a:p>
            <a:pPr lvl="1"/>
            <a:r>
              <a:rPr lang="en-US" dirty="0" smtClean="0"/>
              <a:t>data analysis</a:t>
            </a:r>
          </a:p>
          <a:p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lot of research effort has been </a:t>
            </a:r>
            <a:r>
              <a:rPr lang="en-US" dirty="0" smtClean="0"/>
              <a:t>focused </a:t>
            </a:r>
            <a:r>
              <a:rPr lang="en-US" dirty="0"/>
              <a:t>on data matching with a specific attention to instance </a:t>
            </a:r>
            <a:r>
              <a:rPr lang="en-US" dirty="0" smtClean="0"/>
              <a:t>matching </a:t>
            </a:r>
            <a:r>
              <a:rPr lang="en-US" dirty="0"/>
              <a:t>in the framework of the Semantic </a:t>
            </a:r>
            <a:r>
              <a:rPr lang="en-US" dirty="0" smtClean="0"/>
              <a:t>Web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2526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smtClean="0"/>
              <a:t>data </a:t>
            </a:r>
            <a:r>
              <a:rPr lang="it-IT" dirty="0" err="1" smtClean="0"/>
              <a:t>matching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Focus on the </a:t>
            </a:r>
            <a:r>
              <a:rPr lang="en-US" b="1" dirty="0" smtClean="0"/>
              <a:t>scalability issue</a:t>
            </a:r>
          </a:p>
          <a:p>
            <a:endParaRPr lang="en-US" dirty="0" smtClean="0"/>
          </a:p>
          <a:p>
            <a:r>
              <a:rPr lang="en-US" dirty="0" smtClean="0"/>
              <a:t>Traditional comparison-based approaches work on reducing the </a:t>
            </a:r>
            <a:r>
              <a:rPr lang="en-US" i="1" dirty="0" smtClean="0"/>
              <a:t>O(n</a:t>
            </a:r>
            <a:r>
              <a:rPr lang="en-US" i="1" baseline="30000" dirty="0" smtClean="0"/>
              <a:t>2</a:t>
            </a:r>
            <a:r>
              <a:rPr lang="en-US" i="1" dirty="0" smtClean="0"/>
              <a:t>)</a:t>
            </a:r>
            <a:r>
              <a:rPr lang="en-US" dirty="0" smtClean="0"/>
              <a:t> number of matching operations</a:t>
            </a:r>
          </a:p>
          <a:p>
            <a:r>
              <a:rPr lang="en-US" dirty="0" smtClean="0"/>
              <a:t>Many optimization strategies have been proposed with interesting results</a:t>
            </a:r>
          </a:p>
          <a:p>
            <a:r>
              <a:rPr lang="en-US" dirty="0" smtClean="0"/>
              <a:t>Matching is still an expensive step and offline execution is required for very large datasets to match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4391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smtClean="0"/>
              <a:t>data </a:t>
            </a:r>
            <a:r>
              <a:rPr lang="it-IT" dirty="0" err="1" smtClean="0"/>
              <a:t>matching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are interested in data matching under specific </a:t>
            </a:r>
            <a:r>
              <a:rPr lang="en-US" dirty="0" smtClean="0"/>
              <a:t>constraints</a:t>
            </a:r>
            <a:endParaRPr lang="en-US" dirty="0" smtClean="0"/>
          </a:p>
          <a:p>
            <a:r>
              <a:rPr lang="en-US" dirty="0" smtClean="0"/>
              <a:t>Resources </a:t>
            </a:r>
            <a:r>
              <a:rPr lang="en-US" dirty="0"/>
              <a:t>are defined according to a common schema (extraction from a single repository)</a:t>
            </a:r>
          </a:p>
          <a:p>
            <a:r>
              <a:rPr lang="en-US" dirty="0" smtClean="0"/>
              <a:t>The </a:t>
            </a:r>
            <a:r>
              <a:rPr lang="en-US" dirty="0"/>
              <a:t>set of features considered for matching is known in </a:t>
            </a:r>
            <a:r>
              <a:rPr lang="en-US" dirty="0" smtClean="0"/>
              <a:t>advance (</a:t>
            </a:r>
            <a:r>
              <a:rPr lang="en-US" i="1" dirty="0" smtClean="0"/>
              <a:t>dimensional matching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Features have a “</a:t>
            </a:r>
            <a:r>
              <a:rPr lang="en-US" dirty="0"/>
              <a:t>dense</a:t>
            </a:r>
            <a:r>
              <a:rPr lang="en-US" dirty="0" smtClean="0"/>
              <a:t>” distribution over the resources to match</a:t>
            </a:r>
            <a:endParaRPr lang="en-US" dirty="0"/>
          </a:p>
          <a:p>
            <a:r>
              <a:rPr lang="en-US" dirty="0"/>
              <a:t>Feature values are specified according to a controlled vocabulary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326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Example</a:t>
            </a:r>
            <a:r>
              <a:rPr lang="it-IT" dirty="0" smtClean="0"/>
              <a:t> of </a:t>
            </a:r>
            <a:r>
              <a:rPr lang="it-IT" dirty="0" err="1" smtClean="0"/>
              <a:t>resources</a:t>
            </a:r>
            <a:r>
              <a:rPr lang="it-IT" dirty="0" smtClean="0"/>
              <a:t> </a:t>
            </a:r>
            <a:r>
              <a:rPr lang="it-IT" dirty="0" smtClean="0"/>
              <a:t>to match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76056" y="1215008"/>
            <a:ext cx="3888432" cy="3798168"/>
          </a:xfrm>
        </p:spPr>
        <p:txBody>
          <a:bodyPr/>
          <a:lstStyle/>
          <a:p>
            <a:r>
              <a:rPr lang="en-US" dirty="0" smtClean="0"/>
              <a:t>Resources are represented as sets of feature-value pairs</a:t>
            </a:r>
          </a:p>
          <a:p>
            <a:r>
              <a:rPr lang="en-US" dirty="0" smtClean="0"/>
              <a:t>Set of considered features:</a:t>
            </a:r>
          </a:p>
          <a:p>
            <a:pPr lvl="1"/>
            <a:r>
              <a:rPr lang="en-US" dirty="0" smtClean="0"/>
              <a:t>Profession</a:t>
            </a:r>
          </a:p>
          <a:p>
            <a:pPr lvl="1"/>
            <a:r>
              <a:rPr lang="en-US" dirty="0" smtClean="0"/>
              <a:t>Nationality</a:t>
            </a:r>
          </a:p>
          <a:p>
            <a:pPr lvl="1"/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2" y="980728"/>
            <a:ext cx="4824536" cy="1477328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muhammad</a:t>
            </a:r>
            <a:r>
              <a:rPr lang="en-US" b="1" dirty="0" smtClean="0"/>
              <a:t> </a:t>
            </a:r>
            <a:r>
              <a:rPr lang="en-US" b="1" dirty="0" err="1" smtClean="0"/>
              <a:t>ali</a:t>
            </a:r>
            <a:r>
              <a:rPr lang="en-US" b="1" dirty="0" smtClean="0"/>
              <a:t> (r1)</a:t>
            </a:r>
            <a:br>
              <a:rPr lang="en-US" b="1" dirty="0" smtClean="0"/>
            </a:br>
            <a:r>
              <a:rPr lang="en-US" dirty="0" smtClean="0"/>
              <a:t>profession - athlete</a:t>
            </a:r>
          </a:p>
          <a:p>
            <a:r>
              <a:rPr lang="en-US" dirty="0" smtClean="0"/>
              <a:t>profession - professional boxer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/>
              <a:t>n</a:t>
            </a:r>
            <a:r>
              <a:rPr lang="en-US" dirty="0" smtClean="0"/>
              <a:t>ationality - United States of America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179512" y="3826208"/>
            <a:ext cx="4824536" cy="1200329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george</a:t>
            </a:r>
            <a:r>
              <a:rPr lang="en-US" b="1" dirty="0" smtClean="0"/>
              <a:t> foreman (r3)</a:t>
            </a:r>
            <a:endParaRPr lang="en-US" dirty="0" smtClean="0"/>
          </a:p>
          <a:p>
            <a:r>
              <a:rPr lang="en-US" dirty="0" smtClean="0"/>
              <a:t>profession - professional boxer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 smtClean="0"/>
              <a:t>nationality - United States of America</a:t>
            </a:r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179512" y="2541968"/>
            <a:ext cx="4824536" cy="1200329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michael</a:t>
            </a:r>
            <a:r>
              <a:rPr lang="en-US" b="1" dirty="0" smtClean="0"/>
              <a:t> </a:t>
            </a:r>
            <a:r>
              <a:rPr lang="en-US" b="1" dirty="0" err="1" smtClean="0"/>
              <a:t>jordan</a:t>
            </a:r>
            <a:r>
              <a:rPr lang="en-US" b="1" dirty="0" smtClean="0"/>
              <a:t> (r2)</a:t>
            </a:r>
          </a:p>
          <a:p>
            <a:r>
              <a:rPr lang="en-US" dirty="0" smtClean="0"/>
              <a:t>profession - athlete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 smtClean="0"/>
              <a:t>type - celebrity</a:t>
            </a:r>
            <a:endParaRPr lang="en-US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79512" y="5589240"/>
            <a:ext cx="864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 smtClean="0"/>
              <a:t>Examples</a:t>
            </a:r>
            <a:r>
              <a:rPr lang="it-IT" sz="1600" dirty="0" smtClean="0"/>
              <a:t> </a:t>
            </a:r>
            <a:r>
              <a:rPr lang="it-IT" sz="1600" dirty="0" err="1" smtClean="0"/>
              <a:t>taken</a:t>
            </a:r>
            <a:r>
              <a:rPr lang="it-IT" sz="1600" dirty="0" smtClean="0"/>
              <a:t> from the </a:t>
            </a:r>
            <a:r>
              <a:rPr lang="it-IT" sz="1600" dirty="0" err="1" smtClean="0"/>
              <a:t>Freebase</a:t>
            </a:r>
            <a:r>
              <a:rPr lang="it-IT" sz="1600" dirty="0" smtClean="0"/>
              <a:t> </a:t>
            </a:r>
            <a:r>
              <a:rPr lang="it-IT" sz="1600" dirty="0" err="1" smtClean="0"/>
              <a:t>repository</a:t>
            </a:r>
            <a:r>
              <a:rPr lang="it-IT" sz="1600" dirty="0"/>
              <a:t> </a:t>
            </a:r>
            <a:r>
              <a:rPr lang="it-IT" sz="1600" dirty="0" smtClean="0"/>
              <a:t>(http://</a:t>
            </a:r>
            <a:r>
              <a:rPr lang="it-IT" sz="1600" dirty="0" err="1" smtClean="0"/>
              <a:t>www.freebase.com</a:t>
            </a:r>
            <a:r>
              <a:rPr lang="it-IT" sz="1600" dirty="0" smtClean="0"/>
              <a:t>)</a:t>
            </a:r>
            <a:endParaRPr lang="it-IT" sz="1600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73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HMatch4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143000"/>
            <a:ext cx="8856984" cy="4953000"/>
          </a:xfrm>
        </p:spPr>
        <p:txBody>
          <a:bodyPr/>
          <a:lstStyle/>
          <a:p>
            <a:r>
              <a:rPr lang="en-US" dirty="0" smtClean="0"/>
              <a:t>What is HMatch4:</a:t>
            </a:r>
          </a:p>
          <a:p>
            <a:pPr lvl="1"/>
            <a:r>
              <a:rPr lang="en-US" dirty="0" smtClean="0"/>
              <a:t>It is a data matching algorithm </a:t>
            </a:r>
          </a:p>
          <a:p>
            <a:pPr lvl="1"/>
            <a:r>
              <a:rPr lang="en-US" dirty="0" smtClean="0"/>
              <a:t>It is natively conceived for working in the web of data </a:t>
            </a:r>
          </a:p>
          <a:p>
            <a:pPr lvl="1"/>
            <a:r>
              <a:rPr lang="en-US" dirty="0" smtClean="0"/>
              <a:t>It has been developed on the ground of HMatch3</a:t>
            </a:r>
          </a:p>
          <a:p>
            <a:endParaRPr lang="en-US" dirty="0" smtClean="0"/>
          </a:p>
          <a:p>
            <a:r>
              <a:rPr lang="en-US" dirty="0" smtClean="0"/>
              <a:t>How HMatch4 works:</a:t>
            </a:r>
          </a:p>
          <a:p>
            <a:pPr lvl="1"/>
            <a:r>
              <a:rPr lang="en-US" dirty="0"/>
              <a:t>The similarity degree of two resources is proportional to the number of common feature-value pairs </a:t>
            </a:r>
            <a:endParaRPr lang="en-US" dirty="0" smtClean="0"/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index-based</a:t>
            </a:r>
            <a:r>
              <a:rPr lang="en-US" dirty="0" smtClean="0"/>
              <a:t> approach is enforced to detect the common feature-value pairs (resource comparison over features is not required) </a:t>
            </a:r>
            <a:endParaRPr lang="en-US" dirty="0"/>
          </a:p>
          <a:p>
            <a:pPr lvl="1"/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4950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HM4 </a:t>
            </a:r>
            <a:r>
              <a:rPr lang="it-IT" dirty="0" err="1" smtClean="0"/>
              <a:t>at</a:t>
            </a:r>
            <a:r>
              <a:rPr lang="it-IT" dirty="0" smtClean="0"/>
              <a:t> a </a:t>
            </a:r>
            <a:r>
              <a:rPr lang="it-IT" dirty="0" err="1" smtClean="0"/>
              <a:t>glance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Given a resource r</a:t>
            </a:r>
            <a:r>
              <a:rPr lang="en-US" baseline="-25000" dirty="0" smtClean="0"/>
              <a:t>1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Index all the </a:t>
            </a:r>
            <a:r>
              <a:rPr lang="en-US" i="1" u="sng" dirty="0" smtClean="0"/>
              <a:t>relevant</a:t>
            </a:r>
            <a:r>
              <a:rPr lang="en-US" dirty="0" smtClean="0"/>
              <a:t> subsets of feature-value pairs belonging to r</a:t>
            </a:r>
            <a:r>
              <a:rPr lang="en-US" baseline="-25000" dirty="0" smtClean="0"/>
              <a:t>1</a:t>
            </a:r>
            <a:endParaRPr lang="en-US" dirty="0" smtClean="0"/>
          </a:p>
          <a:p>
            <a:r>
              <a:rPr lang="en-US" dirty="0" smtClean="0"/>
              <a:t>A resource r</a:t>
            </a:r>
            <a:r>
              <a:rPr lang="en-US" baseline="-25000" dirty="0" smtClean="0"/>
              <a:t>2</a:t>
            </a:r>
            <a:r>
              <a:rPr lang="en-US" dirty="0" smtClean="0"/>
              <a:t> is similar to r</a:t>
            </a:r>
            <a:r>
              <a:rPr lang="en-US" baseline="-25000" dirty="0" smtClean="0"/>
              <a:t>1</a:t>
            </a:r>
            <a:r>
              <a:rPr lang="en-US" dirty="0" smtClean="0"/>
              <a:t> if it shares the same entry of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 smtClean="0"/>
              <a:t> in the index, meaning that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 smtClean="0"/>
              <a:t> and r</a:t>
            </a:r>
            <a:r>
              <a:rPr lang="en-US" baseline="-25000" dirty="0" smtClean="0"/>
              <a:t>2</a:t>
            </a:r>
            <a:r>
              <a:rPr lang="en-US" dirty="0" smtClean="0"/>
              <a:t> have a common subset of feature-value pairs</a:t>
            </a:r>
          </a:p>
          <a:p>
            <a:r>
              <a:rPr lang="en-US" dirty="0" smtClean="0"/>
              <a:t>The similarity degree of </a:t>
            </a:r>
            <a:r>
              <a:rPr lang="en-US" dirty="0"/>
              <a:t>r</a:t>
            </a:r>
            <a:r>
              <a:rPr lang="en-US" baseline="-25000" dirty="0"/>
              <a:t>1</a:t>
            </a:r>
            <a:r>
              <a:rPr lang="en-US" dirty="0" smtClean="0"/>
              <a:t> and r</a:t>
            </a:r>
            <a:r>
              <a:rPr lang="en-US" baseline="-25000" dirty="0" smtClean="0"/>
              <a:t>2</a:t>
            </a:r>
            <a:r>
              <a:rPr lang="en-US" dirty="0" smtClean="0"/>
              <a:t> is assessed by measuring the size (i.e., cardinality) of the shared subset of feature-value pairs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39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HM4 with an </a:t>
            </a:r>
            <a:r>
              <a:rPr lang="it-IT" dirty="0" err="1" smtClean="0"/>
              <a:t>example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8182191"/>
              </p:ext>
            </p:extLst>
          </p:nvPr>
        </p:nvGraphicFramePr>
        <p:xfrm>
          <a:off x="179512" y="3036560"/>
          <a:ext cx="878497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Subset of </a:t>
                      </a:r>
                      <a:r>
                        <a:rPr lang="it-IT" dirty="0" err="1" smtClean="0"/>
                        <a:t>feature-values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pairs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Resource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-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179512" y="980728"/>
            <a:ext cx="4824536" cy="1477328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muhammad</a:t>
            </a:r>
            <a:r>
              <a:rPr lang="en-US" b="1" dirty="0" smtClean="0"/>
              <a:t> </a:t>
            </a:r>
            <a:r>
              <a:rPr lang="en-US" b="1" dirty="0" err="1" smtClean="0"/>
              <a:t>ali</a:t>
            </a:r>
            <a:r>
              <a:rPr lang="en-US" b="1" dirty="0" smtClean="0"/>
              <a:t> (r1)</a:t>
            </a:r>
            <a:br>
              <a:rPr lang="en-US" b="1" dirty="0" smtClean="0"/>
            </a:br>
            <a:r>
              <a:rPr lang="en-US" dirty="0" smtClean="0"/>
              <a:t>profession - athlete</a:t>
            </a:r>
          </a:p>
          <a:p>
            <a:r>
              <a:rPr lang="en-US" dirty="0" smtClean="0"/>
              <a:t>profession - professional boxer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/>
              <a:t>n</a:t>
            </a:r>
            <a:r>
              <a:rPr lang="en-US" dirty="0" smtClean="0"/>
              <a:t>ationality - United States of America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2699628"/>
            <a:ext cx="192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Index entries</a:t>
            </a:r>
            <a:endParaRPr lang="it-IT" b="1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560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HM4 with an </a:t>
            </a:r>
            <a:r>
              <a:rPr lang="it-IT" dirty="0" err="1" smtClean="0"/>
              <a:t>example</a:t>
            </a:r>
            <a:endParaRPr lang="it-IT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0507"/>
              </p:ext>
            </p:extLst>
          </p:nvPr>
        </p:nvGraphicFramePr>
        <p:xfrm>
          <a:off x="179512" y="2541796"/>
          <a:ext cx="878497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  <a:gridCol w="1368152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Subset of </a:t>
                      </a:r>
                      <a:r>
                        <a:rPr lang="it-IT" dirty="0" err="1" smtClean="0"/>
                        <a:t>feature-values</a:t>
                      </a:r>
                      <a:r>
                        <a:rPr lang="it-IT" dirty="0" smtClean="0"/>
                        <a:t> </a:t>
                      </a:r>
                      <a:r>
                        <a:rPr lang="it-IT" dirty="0" err="1" smtClean="0"/>
                        <a:t>pairs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Resource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r1, </a:t>
                      </a:r>
                      <a:r>
                        <a:rPr lang="it-IT" dirty="0" smtClean="0">
                          <a:solidFill>
                            <a:srgbClr val="008000"/>
                          </a:solidFill>
                        </a:rPr>
                        <a:t>r2</a:t>
                      </a:r>
                      <a:endParaRPr lang="it-IT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celebrity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8000"/>
                          </a:solidFill>
                        </a:rPr>
                        <a:t>r2</a:t>
                      </a:r>
                      <a:endParaRPr lang="it-IT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-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– prof. boxer),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(</a:t>
                      </a:r>
                      <a:r>
                        <a:rPr lang="it-IT" b="1" dirty="0" err="1" smtClean="0"/>
                        <a:t>profession</a:t>
                      </a:r>
                      <a:r>
                        <a:rPr lang="it-IT" dirty="0" smtClean="0"/>
                        <a:t> - prof. boxer), (</a:t>
                      </a:r>
                      <a:r>
                        <a:rPr lang="it-IT" b="1" dirty="0" err="1" smtClean="0"/>
                        <a:t>type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err="1" smtClean="0"/>
                        <a:t>ol</a:t>
                      </a:r>
                      <a:r>
                        <a:rPr lang="it-IT" dirty="0" smtClean="0"/>
                        <a:t>. </a:t>
                      </a:r>
                      <a:r>
                        <a:rPr lang="it-IT" dirty="0" err="1" smtClean="0"/>
                        <a:t>athlete</a:t>
                      </a:r>
                      <a:r>
                        <a:rPr lang="it-IT" dirty="0" smtClean="0"/>
                        <a:t>), (</a:t>
                      </a:r>
                      <a:r>
                        <a:rPr lang="it-IT" b="1" dirty="0" err="1" smtClean="0"/>
                        <a:t>nat</a:t>
                      </a:r>
                      <a:r>
                        <a:rPr lang="it-IT" b="1" dirty="0" smtClean="0"/>
                        <a:t>.</a:t>
                      </a:r>
                      <a:r>
                        <a:rPr lang="it-IT" dirty="0" smtClean="0"/>
                        <a:t> –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USA)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r1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LWDM 2014 - Athens, Greece - March, 28th 2014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07504" y="2204864"/>
            <a:ext cx="1929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Index entries</a:t>
            </a:r>
            <a:endParaRPr lang="it-IT" b="1" dirty="0"/>
          </a:p>
        </p:txBody>
      </p:sp>
      <p:sp>
        <p:nvSpPr>
          <p:cNvPr id="8" name="Rettangolo 7"/>
          <p:cNvSpPr/>
          <p:nvPr/>
        </p:nvSpPr>
        <p:spPr>
          <a:xfrm>
            <a:off x="179512" y="980728"/>
            <a:ext cx="4824536" cy="1200329"/>
          </a:xfrm>
          <a:prstGeom prst="rect">
            <a:avLst/>
          </a:prstGeom>
          <a:ln w="12700" cmpd="sng">
            <a:solidFill>
              <a:srgbClr val="FF9900"/>
            </a:solidFill>
          </a:ln>
        </p:spPr>
        <p:txBody>
          <a:bodyPr wrap="square">
            <a:spAutoFit/>
          </a:bodyPr>
          <a:lstStyle/>
          <a:p>
            <a:r>
              <a:rPr lang="en-US" b="1" dirty="0" err="1" smtClean="0"/>
              <a:t>michael</a:t>
            </a:r>
            <a:r>
              <a:rPr lang="en-US" b="1" dirty="0" smtClean="0"/>
              <a:t> </a:t>
            </a:r>
            <a:r>
              <a:rPr lang="en-US" b="1" dirty="0" err="1" smtClean="0"/>
              <a:t>jordan</a:t>
            </a:r>
            <a:r>
              <a:rPr lang="en-US" b="1" dirty="0" smtClean="0"/>
              <a:t> (r2)</a:t>
            </a:r>
          </a:p>
          <a:p>
            <a:r>
              <a:rPr lang="en-US" dirty="0" smtClean="0"/>
              <a:t>profession - athlete</a:t>
            </a:r>
          </a:p>
          <a:p>
            <a:r>
              <a:rPr lang="en-US" dirty="0" smtClean="0"/>
              <a:t>type - </a:t>
            </a:r>
            <a:r>
              <a:rPr lang="en-US" dirty="0" err="1" smtClean="0"/>
              <a:t>olympic</a:t>
            </a:r>
            <a:r>
              <a:rPr lang="en-US" dirty="0" smtClean="0"/>
              <a:t> athlete</a:t>
            </a:r>
          </a:p>
          <a:p>
            <a:r>
              <a:rPr lang="en-US" dirty="0" smtClean="0"/>
              <a:t>type - celebrity</a:t>
            </a:r>
            <a:endParaRPr lang="en-US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028DD4-73DD-4654-A5E0-6DF19B9CAB4B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41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slab_conf_3">
  <a:themeElements>
    <a:clrScheme name="Tema di Office 13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2A56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Tema di Office">
      <a:majorFont>
        <a:latin typeface="Arial"/>
        <a:ea typeface="Osaka"/>
        <a:cs typeface=""/>
      </a:majorFont>
      <a:minorFont>
        <a:latin typeface="Verdan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islab_conf_3</Template>
  <TotalTime>5590</TotalTime>
  <Words>1451</Words>
  <Application>Microsoft Macintosh PowerPoint</Application>
  <PresentationFormat>Presentazione su schermo (4:3)</PresentationFormat>
  <Paragraphs>216</Paragraphs>
  <Slides>17</Slides>
  <Notes>1</Notes>
  <HiddenSlides>3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9" baseType="lpstr">
      <vt:lpstr>islab_conf_3</vt:lpstr>
      <vt:lpstr>Equation</vt:lpstr>
      <vt:lpstr>Similarity Recognition in the Web of Data </vt:lpstr>
      <vt:lpstr>Context and motivations</vt:lpstr>
      <vt:lpstr>Why data matching again?</vt:lpstr>
      <vt:lpstr>Why data matching again?</vt:lpstr>
      <vt:lpstr>Example of resources to match</vt:lpstr>
      <vt:lpstr>HMatch4</vt:lpstr>
      <vt:lpstr>HM4 at a glance</vt:lpstr>
      <vt:lpstr>HM4 with an example</vt:lpstr>
      <vt:lpstr>HM4 with an example</vt:lpstr>
      <vt:lpstr>HM4 with an example</vt:lpstr>
      <vt:lpstr>HM4 with an example</vt:lpstr>
      <vt:lpstr>What is a relevant feature set?</vt:lpstr>
      <vt:lpstr>Issues for the discussion session</vt:lpstr>
      <vt:lpstr>Experimental results - quality</vt:lpstr>
      <vt:lpstr>Experimental results - scalability</vt:lpstr>
      <vt:lpstr>Conclusions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Mi-Search Aggregazione semantica di contenuti web per costruire la tua città della cultura e del divertimento</dc:title>
  <dc:creator>stefano</dc:creator>
  <cp:lastModifiedBy>Stefano Montanelli</cp:lastModifiedBy>
  <cp:revision>146</cp:revision>
  <dcterms:created xsi:type="dcterms:W3CDTF">2011-04-13T08:17:55Z</dcterms:created>
  <dcterms:modified xsi:type="dcterms:W3CDTF">2014-03-27T22:14:48Z</dcterms:modified>
</cp:coreProperties>
</file>