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33"/>
  </p:notesMasterIdLst>
  <p:sldIdLst>
    <p:sldId id="256" r:id="rId2"/>
    <p:sldId id="257" r:id="rId3"/>
    <p:sldId id="286" r:id="rId4"/>
    <p:sldId id="284" r:id="rId5"/>
    <p:sldId id="285" r:id="rId6"/>
    <p:sldId id="287" r:id="rId7"/>
    <p:sldId id="282" r:id="rId8"/>
    <p:sldId id="283" r:id="rId9"/>
    <p:sldId id="305" r:id="rId10"/>
    <p:sldId id="306" r:id="rId11"/>
    <p:sldId id="307" r:id="rId12"/>
    <p:sldId id="288" r:id="rId13"/>
    <p:sldId id="289" r:id="rId14"/>
    <p:sldId id="290" r:id="rId15"/>
    <p:sldId id="310" r:id="rId16"/>
    <p:sldId id="291" r:id="rId17"/>
    <p:sldId id="292" r:id="rId18"/>
    <p:sldId id="309" r:id="rId19"/>
    <p:sldId id="293" r:id="rId20"/>
    <p:sldId id="299" r:id="rId21"/>
    <p:sldId id="300" r:id="rId22"/>
    <p:sldId id="301" r:id="rId23"/>
    <p:sldId id="302" r:id="rId24"/>
    <p:sldId id="303" r:id="rId25"/>
    <p:sldId id="270" r:id="rId26"/>
    <p:sldId id="298" r:id="rId27"/>
    <p:sldId id="296" r:id="rId28"/>
    <p:sldId id="297" r:id="rId29"/>
    <p:sldId id="295" r:id="rId30"/>
    <p:sldId id="280" r:id="rId31"/>
    <p:sldId id="27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gelis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07" autoAdjust="0"/>
  </p:normalViewPr>
  <p:slideViewPr>
    <p:cSldViewPr>
      <p:cViewPr>
        <p:scale>
          <a:sx n="62" d="100"/>
          <a:sy n="62" d="100"/>
        </p:scale>
        <p:origin x="-68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42408-83DB-42A1-BB2F-F1C7E72A731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12458-BA00-48BA-A3A4-D18AFD2A9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12458-BA00-48BA-A3A4-D18AFD2A95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2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12458-BA00-48BA-A3A4-D18AFD2A956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of </a:t>
            </a:r>
            <a:r>
              <a:rPr lang="en-US" dirty="0" err="1" smtClean="0"/>
              <a:t>kNDS</a:t>
            </a:r>
            <a:r>
              <a:rPr lang="en-US" dirty="0" smtClean="0"/>
              <a:t> is not affected significantly</a:t>
            </a:r>
            <a:r>
              <a:rPr lang="en-US" baseline="0" dirty="0" smtClean="0"/>
              <a:t> by the number of results k</a:t>
            </a:r>
          </a:p>
          <a:p>
            <a:r>
              <a:rPr lang="en-US" baseline="0" dirty="0" smtClean="0"/>
              <a:t>PATIENT dataset contains more concepts per document (patient record) -&gt; DRC is more expensive</a:t>
            </a:r>
          </a:p>
          <a:p>
            <a:r>
              <a:rPr lang="en-US" baseline="0" dirty="0" err="1" smtClean="0"/>
              <a:t>kNDS</a:t>
            </a:r>
            <a:r>
              <a:rPr lang="en-US" baseline="0" dirty="0" smtClean="0"/>
              <a:t> is about 90% faster than Baseline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12458-BA00-48BA-A3A4-D18AFD2A956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work:</a:t>
            </a:r>
          </a:p>
          <a:p>
            <a:r>
              <a:rPr lang="en-GB" dirty="0" smtClean="0"/>
              <a:t>We plan to combine our methods with IR ranking and explore other semantic distances. </a:t>
            </a:r>
          </a:p>
          <a:p>
            <a:r>
              <a:rPr lang="en-GB" dirty="0" smtClean="0"/>
              <a:t>We also aim to study how non is-a ontological</a:t>
            </a:r>
          </a:p>
          <a:p>
            <a:r>
              <a:rPr lang="en-GB" dirty="0" smtClean="0"/>
              <a:t>edges can be incorporated into the similarity function and how this</a:t>
            </a:r>
          </a:p>
          <a:p>
            <a:r>
              <a:rPr lang="en-GB" dirty="0" smtClean="0"/>
              <a:t>would affect the algorithms’ performance.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12458-BA00-48BA-A3A4-D18AFD2A956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A9DD-8146-4187-9FC9-728C161D6372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3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725-A6A0-4801-BF3B-A33320ED8B46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2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FB6B-34B4-47FE-8B39-A44FC6A2984B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CABE-65C7-43C5-BF5C-8B17DFD792F9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100" y="-10357"/>
            <a:ext cx="20478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84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9B09-593D-4E11-B10C-E5EDC12869E3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8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CA11-89C6-432D-8275-64224BA5D04A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8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C4F-FC9A-4F9E-9412-E27B781E68B4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8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8DB-64E3-4A2A-B708-E973A590793F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2B04-4E99-42FD-9506-01319B5A84FA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5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41C1-093B-4004-8739-177CAB43DCAF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8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CE31-FDC5-490E-83CF-5898EA1952C0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C9C5-225A-49A1-AD7A-623AB057365F}" type="datetime1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7C38-F2ED-4069-9507-836BD8097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600200"/>
            <a:ext cx="7735824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Efficient Concept-based Document Ranking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810000"/>
            <a:ext cx="7772400" cy="1295400"/>
          </a:xfrm>
        </p:spPr>
        <p:txBody>
          <a:bodyPr>
            <a:noAutofit/>
          </a:bodyPr>
          <a:lstStyle/>
          <a:p>
            <a:r>
              <a:rPr lang="en-US" sz="2000" i="1" dirty="0" err="1" smtClean="0"/>
              <a:t>Anastasios</a:t>
            </a:r>
            <a:r>
              <a:rPr lang="en-US" sz="2000" i="1" dirty="0" smtClean="0"/>
              <a:t> Arvanitis</a:t>
            </a:r>
          </a:p>
          <a:p>
            <a:r>
              <a:rPr lang="en-US" sz="2000" dirty="0" smtClean="0"/>
              <a:t>Matthew Wiley</a:t>
            </a:r>
          </a:p>
          <a:p>
            <a:r>
              <a:rPr lang="en-US" sz="2000" dirty="0" err="1"/>
              <a:t>Vagelis</a:t>
            </a:r>
            <a:r>
              <a:rPr lang="en-US" sz="2000" dirty="0"/>
              <a:t> </a:t>
            </a:r>
            <a:r>
              <a:rPr lang="en-US" sz="2000" dirty="0" err="1"/>
              <a:t>Hristidis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5257800"/>
            <a:ext cx="20478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6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D-Radix and Distance Calculation</a:t>
            </a:r>
          </a:p>
          <a:p>
            <a:r>
              <a:rPr lang="en-US" dirty="0" smtClean="0"/>
              <a:t>k-Nearest Document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D-Radix and Distance Calculation</a:t>
            </a:r>
          </a:p>
          <a:p>
            <a:r>
              <a:rPr lang="en-US" dirty="0" smtClean="0"/>
              <a:t>k-Nearest Document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ntolog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52400" y="967582"/>
            <a:ext cx="6096000" cy="6096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Tries and Radix DAGs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371600"/>
            <a:ext cx="3700821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/>
              <a:t>- Labeled DAG </a:t>
            </a:r>
          </a:p>
          <a:p>
            <a:r>
              <a:rPr lang="en-US" sz="2500" b="1" dirty="0" smtClean="0"/>
              <a:t>  representing an ontology</a:t>
            </a:r>
          </a:p>
          <a:p>
            <a:r>
              <a:rPr lang="en-US" sz="2500" b="1" dirty="0" smtClean="0"/>
              <a:t>- Edge labels follow the </a:t>
            </a:r>
          </a:p>
          <a:p>
            <a:r>
              <a:rPr lang="en-US" sz="2500" b="1" dirty="0" smtClean="0"/>
              <a:t>  Dewey prefix encoding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ontology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8600" y="914400"/>
            <a:ext cx="5943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Tries and Radix DAGs</a:t>
            </a:r>
            <a:endParaRPr lang="en-GB" dirty="0"/>
          </a:p>
        </p:txBody>
      </p:sp>
      <p:pic>
        <p:nvPicPr>
          <p:cNvPr id="8" name="Content Placeholder 7" descr="dag_exampl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5000" y="1143000"/>
            <a:ext cx="3685661" cy="327614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181600" y="2362200"/>
            <a:ext cx="7620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lang="en-GB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lang="en-GB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/>
              <a:t>		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4495800"/>
            <a:ext cx="3657600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/>
              <a:t>Compact representation of document d</a:t>
            </a:r>
            <a:r>
              <a:rPr lang="en-US" sz="2500" b="1" baseline="-25000" dirty="0" smtClean="0"/>
              <a:t>1</a:t>
            </a:r>
            <a:r>
              <a:rPr lang="en-US" sz="2500" b="1" dirty="0" smtClean="0"/>
              <a:t> = {F,R,T,V}</a:t>
            </a:r>
          </a:p>
          <a:p>
            <a:r>
              <a:rPr lang="en-US" sz="2500" b="1" dirty="0" smtClean="0"/>
              <a:t>- Red edges kept in Radix</a:t>
            </a:r>
          </a:p>
          <a:p>
            <a:r>
              <a:rPr lang="en-US" sz="2500" b="1" dirty="0" smtClean="0"/>
              <a:t>- Squares: nodes of d</a:t>
            </a:r>
            <a:r>
              <a:rPr lang="en-US" sz="2500" b="1" baseline="-25000" dirty="0" smtClean="0"/>
              <a:t>1</a:t>
            </a:r>
          </a:p>
          <a:p>
            <a:endParaRPr lang="en-US" sz="2500" b="1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p_down_di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119" y="1219200"/>
            <a:ext cx="5760719" cy="411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D-Radix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Radix DAG that indexes all concept nodes found in either q or d</a:t>
            </a:r>
          </a:p>
          <a:p>
            <a:r>
              <a:rPr lang="en-US" sz="2800" dirty="0" smtClean="0"/>
              <a:t>each node maintains the distances to the nearest node of q and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410200"/>
            <a:ext cx="8001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D-Radix for d</a:t>
            </a:r>
            <a:r>
              <a:rPr lang="en-US" sz="2500" b="1" baseline="-25000" dirty="0" smtClean="0"/>
              <a:t>1</a:t>
            </a:r>
            <a:r>
              <a:rPr lang="en-US" sz="2500" b="1" dirty="0" smtClean="0"/>
              <a:t> = {F, R, T, V} and q = {I, L, U}</a:t>
            </a:r>
          </a:p>
          <a:p>
            <a:r>
              <a:rPr lang="en-US" sz="2500" b="1" dirty="0" smtClean="0"/>
              <a:t>- Squares: nodes of d, triangles: nodes of q</a:t>
            </a:r>
          </a:p>
          <a:p>
            <a:r>
              <a:rPr lang="en-US" sz="2500" b="1" dirty="0" smtClean="0"/>
              <a:t>- Numbers: minimum distances from d and q respectively</a:t>
            </a:r>
            <a:endParaRPr lang="en-GB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p_down_di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119" y="1219200"/>
            <a:ext cx="5760719" cy="411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Distances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600201"/>
            <a:ext cx="4038600" cy="21335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  For RDS query: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build D-Radix for 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use attached distances to calculate 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dq</a:t>
            </a:r>
            <a:r>
              <a:rPr lang="en-US" sz="2800" dirty="0" smtClean="0"/>
              <a:t>(d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,q)</a:t>
            </a:r>
          </a:p>
          <a:p>
            <a:pPr marL="514350" indent="-514350"/>
            <a:r>
              <a:rPr lang="en-US" sz="2800" dirty="0" smtClean="0"/>
              <a:t>Similar for SDS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410200"/>
            <a:ext cx="7772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D-Radix for d</a:t>
            </a:r>
            <a:r>
              <a:rPr lang="en-US" sz="2500" b="1" baseline="-25000" dirty="0" smtClean="0"/>
              <a:t>1</a:t>
            </a:r>
            <a:r>
              <a:rPr lang="en-US" sz="2500" b="1" dirty="0" smtClean="0"/>
              <a:t> = {F, R, T, V} and q = {I, L, U}</a:t>
            </a:r>
          </a:p>
          <a:p>
            <a:r>
              <a:rPr lang="en-US" sz="2500" b="1" dirty="0" smtClean="0"/>
              <a:t>- Squares: nodes of d, triangles: nodes of q</a:t>
            </a:r>
          </a:p>
          <a:p>
            <a:r>
              <a:rPr lang="en-US" sz="2500" b="1" dirty="0" smtClean="0"/>
              <a:t>- Numbers: minimum distances from d and q respectively</a:t>
            </a:r>
            <a:endParaRPr lang="en-GB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5720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/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D</a:t>
            </a:r>
            <a:r>
              <a:rPr lang="en-US" sz="2500" baseline="-25000" dirty="0" err="1" smtClean="0">
                <a:solidFill>
                  <a:srgbClr val="FF0000"/>
                </a:solidFill>
              </a:rPr>
              <a:t>dq</a:t>
            </a:r>
            <a:r>
              <a:rPr lang="en-US" sz="2500" dirty="0" smtClean="0">
                <a:solidFill>
                  <a:srgbClr val="FF0000"/>
                </a:solidFill>
              </a:rPr>
              <a:t>(d</a:t>
            </a:r>
            <a:r>
              <a:rPr lang="en-US" sz="2500" baseline="-25000" dirty="0" smtClean="0">
                <a:solidFill>
                  <a:srgbClr val="FF0000"/>
                </a:solidFill>
              </a:rPr>
              <a:t>1</a:t>
            </a:r>
            <a:r>
              <a:rPr lang="en-US" sz="2500" dirty="0" smtClean="0">
                <a:solidFill>
                  <a:srgbClr val="FF0000"/>
                </a:solidFill>
              </a:rPr>
              <a:t>,q)=</a:t>
            </a:r>
            <a:r>
              <a:rPr lang="en-US" sz="2500" dirty="0" err="1" smtClean="0">
                <a:solidFill>
                  <a:srgbClr val="FF0000"/>
                </a:solidFill>
              </a:rPr>
              <a:t>D</a:t>
            </a:r>
            <a:r>
              <a:rPr lang="en-US" sz="2500" baseline="-25000" dirty="0" err="1" smtClean="0">
                <a:solidFill>
                  <a:srgbClr val="FF0000"/>
                </a:solidFill>
              </a:rPr>
              <a:t>dc</a:t>
            </a:r>
            <a:r>
              <a:rPr lang="en-US" sz="2500" dirty="0" smtClean="0">
                <a:solidFill>
                  <a:srgbClr val="FF0000"/>
                </a:solidFill>
              </a:rPr>
              <a:t>(d</a:t>
            </a:r>
            <a:r>
              <a:rPr lang="en-US" sz="2500" baseline="-25000" dirty="0" smtClean="0">
                <a:solidFill>
                  <a:srgbClr val="FF0000"/>
                </a:solidFill>
              </a:rPr>
              <a:t>1</a:t>
            </a:r>
            <a:r>
              <a:rPr lang="en-US" sz="2500" dirty="0" smtClean="0">
                <a:solidFill>
                  <a:srgbClr val="FF0000"/>
                </a:solidFill>
              </a:rPr>
              <a:t>,I)+</a:t>
            </a:r>
            <a:r>
              <a:rPr lang="en-US" sz="2500" dirty="0" err="1" smtClean="0">
                <a:solidFill>
                  <a:srgbClr val="FF0000"/>
                </a:solidFill>
              </a:rPr>
              <a:t>D</a:t>
            </a:r>
            <a:r>
              <a:rPr lang="en-US" sz="2500" baseline="-25000" dirty="0" err="1" smtClean="0">
                <a:solidFill>
                  <a:srgbClr val="FF0000"/>
                </a:solidFill>
              </a:rPr>
              <a:t>dc</a:t>
            </a:r>
            <a:r>
              <a:rPr lang="en-US" sz="2500" dirty="0" smtClean="0">
                <a:solidFill>
                  <a:srgbClr val="FF0000"/>
                </a:solidFill>
              </a:rPr>
              <a:t>(d</a:t>
            </a:r>
            <a:r>
              <a:rPr lang="en-US" sz="2500" baseline="-25000" dirty="0" smtClean="0">
                <a:solidFill>
                  <a:srgbClr val="FF0000"/>
                </a:solidFill>
              </a:rPr>
              <a:t>1</a:t>
            </a:r>
            <a:r>
              <a:rPr lang="en-US" sz="2500" dirty="0" smtClean="0">
                <a:solidFill>
                  <a:srgbClr val="FF0000"/>
                </a:solidFill>
              </a:rPr>
              <a:t>,L)+</a:t>
            </a:r>
            <a:r>
              <a:rPr lang="en-US" sz="2500" dirty="0" err="1" smtClean="0">
                <a:solidFill>
                  <a:srgbClr val="FF0000"/>
                </a:solidFill>
              </a:rPr>
              <a:t>D</a:t>
            </a:r>
            <a:r>
              <a:rPr lang="en-US" sz="2500" baseline="-25000" dirty="0" err="1" smtClean="0">
                <a:solidFill>
                  <a:srgbClr val="FF0000"/>
                </a:solidFill>
              </a:rPr>
              <a:t>dc</a:t>
            </a:r>
            <a:r>
              <a:rPr lang="en-US" sz="2500" dirty="0" smtClean="0">
                <a:solidFill>
                  <a:srgbClr val="FF0000"/>
                </a:solidFill>
              </a:rPr>
              <a:t>(d</a:t>
            </a:r>
            <a:r>
              <a:rPr lang="en-US" sz="2500" baseline="-25000" dirty="0" smtClean="0">
                <a:solidFill>
                  <a:srgbClr val="FF0000"/>
                </a:solidFill>
              </a:rPr>
              <a:t>1</a:t>
            </a:r>
            <a:r>
              <a:rPr lang="en-US" sz="2500" dirty="0" smtClean="0">
                <a:solidFill>
                  <a:srgbClr val="FF0000"/>
                </a:solidFill>
              </a:rPr>
              <a:t>,U)=4+2+1=7</a:t>
            </a:r>
            <a:endParaRPr lang="en-GB" sz="25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943600"/>
            <a:ext cx="730456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D-Radix Construction Algorithm (DRC)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Construction:</a:t>
            </a:r>
          </a:p>
          <a:p>
            <a:pPr lvl="1"/>
            <a:r>
              <a:rPr lang="en-US" dirty="0" smtClean="0"/>
              <a:t>iteratively add a path to a node of the query or document (recall that the ontology is a DAG)</a:t>
            </a:r>
          </a:p>
          <a:p>
            <a:pPr lvl="1"/>
            <a:r>
              <a:rPr lang="en-US" dirty="0" smtClean="0"/>
              <a:t>each path insertion might create a new node or split/merge existing paths – avoid duplicate paths</a:t>
            </a:r>
          </a:p>
          <a:p>
            <a:pPr lvl="1"/>
            <a:r>
              <a:rPr lang="en-US" dirty="0" smtClean="0"/>
              <a:t>set distances to ∞ except when the inserted node is contained in the query or document </a:t>
            </a:r>
          </a:p>
          <a:p>
            <a:r>
              <a:rPr lang="en-US" dirty="0" smtClean="0"/>
              <a:t>Tuning:</a:t>
            </a:r>
          </a:p>
          <a:p>
            <a:pPr lvl="1"/>
            <a:r>
              <a:rPr lang="en-US" dirty="0" smtClean="0"/>
              <a:t>Bottom up and top-down traversal</a:t>
            </a:r>
          </a:p>
          <a:p>
            <a:pPr lvl="1"/>
            <a:r>
              <a:rPr lang="en-US" dirty="0" smtClean="0"/>
              <a:t>Propagate shortest distances by setting the </a:t>
            </a:r>
            <a:r>
              <a:rPr lang="en-GB" dirty="0" smtClean="0"/>
              <a:t>distance equal to the minimum of:</a:t>
            </a:r>
          </a:p>
          <a:p>
            <a:pPr lvl="2"/>
            <a:r>
              <a:rPr lang="en-GB" dirty="0" smtClean="0"/>
              <a:t>the previous distance </a:t>
            </a:r>
          </a:p>
          <a:p>
            <a:pPr lvl="2"/>
            <a:r>
              <a:rPr lang="en-GB" dirty="0" smtClean="0"/>
              <a:t>the distance from its children or parent nodes + the edge length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DRC Complexity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</a:t>
            </a:r>
            <a:r>
              <a:rPr lang="en-US" baseline="-25000" dirty="0" err="1" smtClean="0"/>
              <a:t>q</a:t>
            </a:r>
            <a:r>
              <a:rPr lang="en-US" dirty="0" smtClean="0"/>
              <a:t> and P</a:t>
            </a:r>
            <a:r>
              <a:rPr lang="en-US" baseline="-25000" dirty="0" smtClean="0"/>
              <a:t>d</a:t>
            </a:r>
            <a:r>
              <a:rPr lang="en-US" dirty="0" smtClean="0"/>
              <a:t>: sets of path addresses to nodes of q and d respectively</a:t>
            </a:r>
          </a:p>
          <a:p>
            <a:r>
              <a:rPr lang="en-US" dirty="0" smtClean="0"/>
              <a:t>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q</a:t>
            </a:r>
            <a:r>
              <a:rPr lang="en-US" dirty="0" smtClean="0"/>
              <a:t>|+|P</a:t>
            </a:r>
            <a:r>
              <a:rPr lang="en-US" baseline="-25000" dirty="0" smtClean="0"/>
              <a:t>d</a:t>
            </a:r>
            <a:r>
              <a:rPr lang="en-US" dirty="0" smtClean="0"/>
              <a:t>| construction steps</a:t>
            </a:r>
          </a:p>
          <a:p>
            <a:r>
              <a:rPr lang="en-US" dirty="0" smtClean="0"/>
              <a:t>D-Radix height is log(|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q</a:t>
            </a:r>
            <a:r>
              <a:rPr lang="en-US" dirty="0" smtClean="0"/>
              <a:t>|+|P</a:t>
            </a:r>
            <a:r>
              <a:rPr lang="en-US" baseline="-25000" dirty="0" smtClean="0"/>
              <a:t>d</a:t>
            </a:r>
            <a:r>
              <a:rPr lang="en-US" dirty="0" smtClean="0"/>
              <a:t>|)</a:t>
            </a:r>
          </a:p>
          <a:p>
            <a:r>
              <a:rPr lang="en-US" dirty="0" smtClean="0"/>
              <a:t>O((|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q</a:t>
            </a:r>
            <a:r>
              <a:rPr lang="en-US" dirty="0" smtClean="0"/>
              <a:t>|+|P</a:t>
            </a:r>
            <a:r>
              <a:rPr lang="en-US" baseline="-25000" dirty="0" smtClean="0"/>
              <a:t>d</a:t>
            </a:r>
            <a:r>
              <a:rPr lang="en-US" dirty="0" smtClean="0"/>
              <a:t>|)log(|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q</a:t>
            </a:r>
            <a:r>
              <a:rPr lang="en-US" dirty="0" smtClean="0"/>
              <a:t>|+|P</a:t>
            </a:r>
            <a:r>
              <a:rPr lang="en-US" baseline="-25000" dirty="0" smtClean="0"/>
              <a:t>d</a:t>
            </a:r>
            <a:r>
              <a:rPr lang="en-US" dirty="0" smtClean="0"/>
              <a:t>|)) for construction</a:t>
            </a:r>
          </a:p>
          <a:p>
            <a:r>
              <a:rPr lang="en-US" dirty="0" smtClean="0"/>
              <a:t>O(|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q</a:t>
            </a:r>
            <a:r>
              <a:rPr lang="en-US" dirty="0" smtClean="0"/>
              <a:t>|+|P</a:t>
            </a:r>
            <a:r>
              <a:rPr lang="en-US" baseline="-25000" dirty="0" smtClean="0"/>
              <a:t>d</a:t>
            </a:r>
            <a:r>
              <a:rPr lang="en-US" dirty="0" smtClean="0"/>
              <a:t>|) for tuning</a:t>
            </a:r>
          </a:p>
          <a:p>
            <a:endParaRPr lang="en-US" dirty="0" smtClean="0"/>
          </a:p>
          <a:p>
            <a:r>
              <a:rPr lang="en-US" dirty="0" smtClean="0"/>
              <a:t>O((|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q</a:t>
            </a:r>
            <a:r>
              <a:rPr lang="en-US" dirty="0" smtClean="0"/>
              <a:t>|+|P</a:t>
            </a:r>
            <a:r>
              <a:rPr lang="en-US" baseline="-25000" dirty="0" smtClean="0"/>
              <a:t>d</a:t>
            </a:r>
            <a:r>
              <a:rPr lang="en-US" dirty="0" smtClean="0"/>
              <a:t>|)log(|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q</a:t>
            </a:r>
            <a:r>
              <a:rPr lang="en-US" dirty="0" smtClean="0"/>
              <a:t>|+|P</a:t>
            </a:r>
            <a:r>
              <a:rPr lang="en-US" baseline="-25000" dirty="0" smtClean="0"/>
              <a:t>d</a:t>
            </a:r>
            <a:r>
              <a:rPr lang="en-US" dirty="0" smtClean="0"/>
              <a:t>|)) in total</a:t>
            </a:r>
          </a:p>
          <a:p>
            <a:r>
              <a:rPr lang="en-US" dirty="0" smtClean="0"/>
              <a:t>improves over O(n</a:t>
            </a:r>
            <a:r>
              <a:rPr lang="en-US" baseline="30000" dirty="0" smtClean="0"/>
              <a:t>2</a:t>
            </a:r>
            <a:r>
              <a:rPr lang="en-US" dirty="0" smtClean="0"/>
              <a:t>) of baseline (n: number of concepts)</a:t>
            </a:r>
          </a:p>
          <a:p>
            <a:endParaRPr lang="en-US" dirty="0" smtClean="0"/>
          </a:p>
          <a:p>
            <a:endParaRPr lang="en-GB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D-Radix and Distance Calculation</a:t>
            </a:r>
          </a:p>
          <a:p>
            <a:r>
              <a:rPr lang="en-US" b="1" dirty="0" smtClean="0"/>
              <a:t>k-Nearest Document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k-Nearest Document Search (</a:t>
            </a:r>
            <a:r>
              <a:rPr lang="en-US" dirty="0" err="1" smtClean="0"/>
              <a:t>kNDS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Baseline: </a:t>
            </a:r>
            <a:r>
              <a:rPr lang="en-US" dirty="0" err="1" smtClean="0"/>
              <a:t>precompute</a:t>
            </a:r>
            <a:r>
              <a:rPr lang="en-US" dirty="0" smtClean="0"/>
              <a:t> all document-concept distances → build postings lists → execute a threshold algorithm</a:t>
            </a:r>
          </a:p>
          <a:p>
            <a:r>
              <a:rPr lang="en-US" dirty="0" smtClean="0"/>
              <a:t>In SDS distance is symmetric: </a:t>
            </a:r>
          </a:p>
          <a:p>
            <a:pPr lvl="1"/>
            <a:r>
              <a:rPr lang="en-US" dirty="0" smtClean="0"/>
              <a:t>threshold algorithm expands to concepts found in examined document</a:t>
            </a:r>
          </a:p>
          <a:p>
            <a:pPr lvl="1"/>
            <a:r>
              <a:rPr lang="en-US" dirty="0" smtClean="0"/>
              <a:t>needs to access many postings – not efficient</a:t>
            </a:r>
          </a:p>
          <a:p>
            <a:r>
              <a:rPr lang="en-US" dirty="0" smtClean="0"/>
              <a:t>We propose a query expansion approach:</a:t>
            </a:r>
          </a:p>
          <a:p>
            <a:pPr lvl="1"/>
            <a:r>
              <a:rPr lang="en-US" dirty="0" smtClean="0"/>
              <a:t>start from the query nodes</a:t>
            </a:r>
          </a:p>
          <a:p>
            <a:pPr lvl="1"/>
            <a:r>
              <a:rPr lang="en-US" dirty="0" smtClean="0"/>
              <a:t>perform parallel breadth-first traversals of the ontology graph</a:t>
            </a:r>
          </a:p>
          <a:p>
            <a:pPr lvl="1"/>
            <a:r>
              <a:rPr lang="en-US" dirty="0" smtClean="0"/>
              <a:t>terminate when we have found at least </a:t>
            </a:r>
            <a:r>
              <a:rPr lang="en-US" i="1" dirty="0" smtClean="0"/>
              <a:t>k </a:t>
            </a:r>
            <a:r>
              <a:rPr lang="en-US" dirty="0" smtClean="0"/>
              <a:t>documents with lower distance than any non-examined document, report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Electronic Medical Record (EMR) databases:</a:t>
            </a:r>
          </a:p>
          <a:p>
            <a:pPr lvl="1"/>
            <a:r>
              <a:rPr lang="en-US" dirty="0" smtClean="0"/>
              <a:t>Variety of semi-structured and unstructured patient information </a:t>
            </a:r>
          </a:p>
          <a:p>
            <a:pPr lvl="1"/>
            <a:r>
              <a:rPr lang="en-US" dirty="0" smtClean="0"/>
              <a:t>Terms (concepts) can be linked with rich domain </a:t>
            </a:r>
            <a:r>
              <a:rPr lang="en-US" dirty="0" err="1" smtClean="0"/>
              <a:t>ontologies</a:t>
            </a:r>
            <a:endParaRPr lang="en-US" dirty="0" smtClean="0"/>
          </a:p>
          <a:p>
            <a:pPr lvl="2"/>
            <a:r>
              <a:rPr lang="en-US" dirty="0" smtClean="0"/>
              <a:t>UMLS, SNOMED-CT, </a:t>
            </a:r>
            <a:r>
              <a:rPr lang="en-US" dirty="0" err="1" smtClean="0"/>
              <a:t>RxNorm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Relationships among concepts, useful for deriving similarity among medical records or patients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4495800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“Patient here for follow up </a:t>
            </a:r>
            <a:r>
              <a:rPr lang="en-GB" b="1" i="1" dirty="0" smtClean="0"/>
              <a:t>diabetes</a:t>
            </a:r>
            <a:r>
              <a:rPr lang="en-GB" i="1" dirty="0" smtClean="0"/>
              <a:t> care. Computer print out of </a:t>
            </a:r>
            <a:r>
              <a:rPr lang="en-GB" b="1" i="1" dirty="0" smtClean="0"/>
              <a:t>blood sugar </a:t>
            </a:r>
            <a:r>
              <a:rPr lang="en-GB" i="1" dirty="0" smtClean="0"/>
              <a:t>shows</a:t>
            </a:r>
          </a:p>
          <a:p>
            <a:r>
              <a:rPr lang="en-GB" i="1" dirty="0" smtClean="0"/>
              <a:t>average of 201 with 1.7 tests. There is </a:t>
            </a:r>
            <a:r>
              <a:rPr lang="en-GB" b="1" i="1" dirty="0" err="1" smtClean="0"/>
              <a:t>hypoglycemia</a:t>
            </a:r>
            <a:r>
              <a:rPr lang="en-GB" i="1" dirty="0" smtClean="0"/>
              <a:t> about 2-3 times a week. Current</a:t>
            </a:r>
          </a:p>
          <a:p>
            <a:r>
              <a:rPr lang="en-GB" i="1" dirty="0" smtClean="0"/>
              <a:t>Medications: - </a:t>
            </a:r>
            <a:r>
              <a:rPr lang="en-GB" b="1" i="1" dirty="0" smtClean="0"/>
              <a:t>CELLCEPT 500MG </a:t>
            </a:r>
            <a:r>
              <a:rPr lang="en-GB" b="1" i="1" dirty="0" err="1" smtClean="0"/>
              <a:t>po</a:t>
            </a:r>
            <a:r>
              <a:rPr lang="en-GB" b="1" i="1" dirty="0" smtClean="0"/>
              <a:t> twice daily </a:t>
            </a:r>
            <a:r>
              <a:rPr lang="en-GB" i="1" dirty="0" smtClean="0"/>
              <a:t>- </a:t>
            </a:r>
            <a:r>
              <a:rPr lang="en-GB" b="1" i="1" dirty="0" smtClean="0"/>
              <a:t>FROSEMIDE 80MG </a:t>
            </a:r>
            <a:r>
              <a:rPr lang="en-GB" b="1" i="1" dirty="0" err="1" smtClean="0"/>
              <a:t>po</a:t>
            </a:r>
            <a:r>
              <a:rPr lang="en-GB" b="1" i="1" dirty="0" smtClean="0"/>
              <a:t> daily</a:t>
            </a:r>
            <a:r>
              <a:rPr lang="en-GB" i="1" dirty="0" smtClean="0"/>
              <a:t>”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568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ontology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28600" y="914400"/>
            <a:ext cx="6019800" cy="6019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kNDS</a:t>
            </a:r>
            <a:r>
              <a:rPr lang="en-US" dirty="0" smtClean="0"/>
              <a:t>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864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 q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{I,L,U}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/>
              <a:t>Document 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{F,R,T,V}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iteration visits {G,H,M,N,R}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  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dc</a:t>
            </a:r>
            <a:r>
              <a:rPr lang="en-US" sz="2800" dirty="0" smtClean="0"/>
              <a:t>{d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,U} =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  D</a:t>
            </a:r>
            <a:r>
              <a:rPr lang="en-US" sz="2800" baseline="30000" dirty="0" smtClean="0"/>
              <a:t>-</a:t>
            </a:r>
            <a:r>
              <a:rPr lang="en-US" sz="2800" baseline="-25000" dirty="0" smtClean="0"/>
              <a:t>dc</a:t>
            </a:r>
            <a:r>
              <a:rPr lang="en-US" sz="2800" dirty="0" smtClean="0"/>
              <a:t>{d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,I} =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  D</a:t>
            </a:r>
            <a:r>
              <a:rPr lang="en-US" sz="2800" baseline="30000" dirty="0" smtClean="0"/>
              <a:t>-</a:t>
            </a:r>
            <a:r>
              <a:rPr lang="en-US" sz="2800" baseline="-25000" dirty="0" smtClean="0"/>
              <a:t>dc</a:t>
            </a:r>
            <a:r>
              <a:rPr lang="en-US" sz="2800" dirty="0" smtClean="0"/>
              <a:t>{d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,L} =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  D</a:t>
            </a:r>
            <a:r>
              <a:rPr lang="en-US" sz="2800" baseline="30000" dirty="0" smtClean="0"/>
              <a:t>-</a:t>
            </a:r>
            <a:r>
              <a:rPr lang="en-US" sz="2800" baseline="-25000" dirty="0" err="1" smtClean="0"/>
              <a:t>dq</a:t>
            </a:r>
            <a:r>
              <a:rPr lang="en-US" sz="2800" dirty="0" smtClean="0"/>
              <a:t>(d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,q) = 1 + 2 + 2 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276600"/>
            <a:ext cx="3124200" cy="79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and lower bound distances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q,d</a:t>
            </a:r>
            <a:r>
              <a:rPr lang="en-US" dirty="0" smtClean="0"/>
              <a:t>) be a hash that maps a query node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to the distance of the nearest document node</a:t>
            </a:r>
            <a:endParaRPr lang="en-US" i="1" baseline="-25000" dirty="0" smtClean="0"/>
          </a:p>
          <a:p>
            <a:pPr lvl="1"/>
            <a:r>
              <a:rPr lang="en-US" dirty="0" smtClean="0"/>
              <a:t>In the example: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d</a:t>
            </a:r>
            <a:r>
              <a:rPr lang="en-US" dirty="0" smtClean="0"/>
              <a:t>(q, d</a:t>
            </a:r>
            <a:r>
              <a:rPr lang="en-US" baseline="-25000" dirty="0" smtClean="0"/>
              <a:t>1</a:t>
            </a:r>
            <a:r>
              <a:rPr lang="en-US" dirty="0" smtClean="0"/>
              <a:t>) = {U,1}</a:t>
            </a:r>
          </a:p>
          <a:p>
            <a:r>
              <a:rPr lang="en-US" dirty="0" smtClean="0"/>
              <a:t>In BFS iteration </a:t>
            </a:r>
            <a:r>
              <a:rPr lang="en-US" i="1" dirty="0" smtClean="0"/>
              <a:t>l,</a:t>
            </a:r>
            <a:r>
              <a:rPr lang="en-US" dirty="0" smtClean="0"/>
              <a:t> </a:t>
            </a:r>
            <a:r>
              <a:rPr lang="en-US" dirty="0" err="1" smtClean="0"/>
              <a:t>kNDS</a:t>
            </a:r>
            <a:r>
              <a:rPr lang="en-US" dirty="0" smtClean="0"/>
              <a:t> maintains the following distances (for RDS):</a:t>
            </a:r>
            <a:endParaRPr lang="en-US" i="1" baseline="-25000" dirty="0" smtClean="0"/>
          </a:p>
          <a:p>
            <a:pPr lvl="1"/>
            <a:endParaRPr lang="en-US" i="1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437178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0"/>
            <a:ext cx="5867400" cy="81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Bound execution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start from query nodes and perform parallel BFS</a:t>
            </a:r>
          </a:p>
          <a:p>
            <a:r>
              <a:rPr lang="en-US" dirty="0" smtClean="0"/>
              <a:t>for any document associated with visited nodes calculate partial and lower bound distances</a:t>
            </a:r>
          </a:p>
          <a:p>
            <a:r>
              <a:rPr lang="en-US" dirty="0" smtClean="0"/>
              <a:t>maintain a min-heap of </a:t>
            </a:r>
            <a:r>
              <a:rPr lang="en-US" i="1" dirty="0" smtClean="0"/>
              <a:t>k</a:t>
            </a:r>
            <a:r>
              <a:rPr lang="en-US" dirty="0" smtClean="0"/>
              <a:t> documents with final distances (all their concepts found)</a:t>
            </a:r>
          </a:p>
          <a:p>
            <a:r>
              <a:rPr lang="en-US" dirty="0" smtClean="0"/>
              <a:t>prune documents with lower bound greater than the distance of the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document in the heap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Documents contain hundreds or thousands of concepts → very unlikely to cover all concepts → restricted pruning ability</a:t>
            </a:r>
          </a:p>
          <a:p>
            <a:r>
              <a:rPr lang="en-US" dirty="0" smtClean="0"/>
              <a:t>Tradeoff:</a:t>
            </a:r>
          </a:p>
          <a:p>
            <a:pPr lvl="1"/>
            <a:r>
              <a:rPr lang="en-US" dirty="0" smtClean="0"/>
              <a:t>BFS traversal until covering all concepts explodes the memory (nodes are kept in priority queue)</a:t>
            </a:r>
          </a:p>
          <a:p>
            <a:pPr lvl="1"/>
            <a:r>
              <a:rPr lang="en-US" dirty="0" smtClean="0"/>
              <a:t>DRC calls to calculate the exact distances can be unnecessary and expensive</a:t>
            </a:r>
          </a:p>
          <a:p>
            <a:r>
              <a:rPr lang="en-US" dirty="0" smtClean="0"/>
              <a:t>Workaround: </a:t>
            </a:r>
          </a:p>
          <a:p>
            <a:pPr lvl="1"/>
            <a:r>
              <a:rPr lang="en-US" dirty="0" smtClean="0"/>
              <a:t>instead of covering all concepts, use DRC to calculate distances </a:t>
            </a:r>
          </a:p>
          <a:p>
            <a:pPr lvl="1"/>
            <a:r>
              <a:rPr lang="en-US" dirty="0" smtClean="0"/>
              <a:t>call DRC *only* when sufficient concepts have been found and document is “expected” to belong to top-k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Error-based 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compare </a:t>
            </a:r>
            <a:r>
              <a:rPr lang="el-GR" dirty="0" smtClean="0"/>
              <a:t>ε</a:t>
            </a:r>
            <a:r>
              <a:rPr lang="en-GB" baseline="-25000" dirty="0" smtClean="0"/>
              <a:t>d</a:t>
            </a:r>
            <a:r>
              <a:rPr lang="el-GR" dirty="0" smtClean="0"/>
              <a:t> </a:t>
            </a:r>
            <a:r>
              <a:rPr lang="en-US" dirty="0" smtClean="0"/>
              <a:t>with </a:t>
            </a:r>
            <a:r>
              <a:rPr lang="el-GR" dirty="0" err="1" smtClean="0"/>
              <a:t>ε</a:t>
            </a:r>
            <a:r>
              <a:rPr lang="el-GR" baseline="-25000" dirty="0" err="1" smtClean="0"/>
              <a:t>θ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error threshold)</a:t>
            </a:r>
          </a:p>
          <a:p>
            <a:pPr lvl="1"/>
            <a:r>
              <a:rPr lang="en-US" dirty="0" smtClean="0"/>
              <a:t>if </a:t>
            </a:r>
            <a:r>
              <a:rPr lang="el-GR" dirty="0" smtClean="0"/>
              <a:t>ε</a:t>
            </a:r>
            <a:r>
              <a:rPr lang="en-GB" baseline="-25000" dirty="0" smtClean="0"/>
              <a:t>d</a:t>
            </a:r>
            <a:r>
              <a:rPr lang="el-GR" dirty="0" smtClean="0"/>
              <a:t> </a:t>
            </a:r>
            <a:r>
              <a:rPr lang="en-US" dirty="0" smtClean="0"/>
              <a:t>&lt; </a:t>
            </a:r>
            <a:r>
              <a:rPr lang="el-GR" dirty="0" err="1" smtClean="0"/>
              <a:t>ε</a:t>
            </a:r>
            <a:r>
              <a:rPr lang="el-GR" baseline="-25000" dirty="0" err="1" smtClean="0"/>
              <a:t>θ</a:t>
            </a:r>
            <a:r>
              <a:rPr lang="en-US" dirty="0" smtClean="0"/>
              <a:t> then call DRC</a:t>
            </a:r>
          </a:p>
          <a:p>
            <a:pPr lvl="1"/>
            <a:r>
              <a:rPr lang="en-US" dirty="0" smtClean="0"/>
              <a:t>otherwise, continue BFS</a:t>
            </a:r>
          </a:p>
          <a:p>
            <a:r>
              <a:rPr lang="en-US" dirty="0" smtClean="0"/>
              <a:t>setting of </a:t>
            </a:r>
            <a:r>
              <a:rPr lang="el-GR" dirty="0" err="1" smtClean="0"/>
              <a:t>ε</a:t>
            </a:r>
            <a:r>
              <a:rPr lang="el-GR" baseline="-25000" dirty="0" err="1" smtClean="0"/>
              <a:t>θ</a:t>
            </a:r>
            <a:r>
              <a:rPr lang="en-US" baseline="-25000" dirty="0" smtClean="0"/>
              <a:t> </a:t>
            </a:r>
            <a:r>
              <a:rPr lang="en-US" dirty="0" smtClean="0"/>
              <a:t>depends on corpus and ontology properties (see experimental evaluation)</a:t>
            </a:r>
          </a:p>
          <a:p>
            <a:r>
              <a:rPr lang="en-US" dirty="0" smtClean="0"/>
              <a:t>book-keeping details and optimizations in the paper</a:t>
            </a:r>
          </a:p>
          <a:p>
            <a:endParaRPr lang="en-GB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429000" cy="110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MIMIC II EMR database:</a:t>
            </a:r>
          </a:p>
          <a:p>
            <a:pPr lvl="1"/>
            <a:r>
              <a:rPr lang="en-US" dirty="0" smtClean="0"/>
              <a:t>42,144 </a:t>
            </a:r>
            <a:r>
              <a:rPr lang="en-US" dirty="0" err="1" smtClean="0"/>
              <a:t>anonymized</a:t>
            </a:r>
            <a:r>
              <a:rPr lang="en-US" dirty="0" smtClean="0"/>
              <a:t> clinical notes over 983 patients:</a:t>
            </a:r>
          </a:p>
          <a:p>
            <a:pPr lvl="2"/>
            <a:r>
              <a:rPr lang="en-US" dirty="0" smtClean="0"/>
              <a:t>MD Notes</a:t>
            </a:r>
          </a:p>
          <a:p>
            <a:pPr lvl="2"/>
            <a:r>
              <a:rPr lang="en-US" dirty="0" smtClean="0"/>
              <a:t>Nurse Notes</a:t>
            </a:r>
          </a:p>
          <a:p>
            <a:pPr lvl="2"/>
            <a:r>
              <a:rPr lang="en-US" dirty="0" smtClean="0"/>
              <a:t>Radiology Reports</a:t>
            </a:r>
          </a:p>
          <a:p>
            <a:pPr lvl="2"/>
            <a:r>
              <a:rPr lang="en-US" dirty="0" smtClean="0"/>
              <a:t>Discharge Summaries</a:t>
            </a:r>
          </a:p>
          <a:p>
            <a:pPr lvl="1"/>
            <a:r>
              <a:rPr lang="en-US" dirty="0" smtClean="0"/>
              <a:t>Constructed 2 datasets: </a:t>
            </a:r>
          </a:p>
          <a:p>
            <a:pPr lvl="2"/>
            <a:r>
              <a:rPr lang="en-US" dirty="0" err="1" smtClean="0"/>
              <a:t>RADIOlogy</a:t>
            </a:r>
            <a:r>
              <a:rPr lang="en-US" dirty="0" smtClean="0"/>
              <a:t> </a:t>
            </a:r>
          </a:p>
          <a:p>
            <a:pPr lvl="2"/>
            <a:r>
              <a:rPr lang="en-US" smtClean="0"/>
              <a:t>PATIENT (combines </a:t>
            </a:r>
            <a:r>
              <a:rPr lang="en-US" dirty="0" smtClean="0"/>
              <a:t>all clinical notes related to </a:t>
            </a:r>
            <a:r>
              <a:rPr lang="en-US" smtClean="0"/>
              <a:t>a patient)</a:t>
            </a:r>
            <a:endParaRPr lang="en-US" dirty="0" smtClean="0"/>
          </a:p>
          <a:p>
            <a:r>
              <a:rPr lang="en-GB" dirty="0" smtClean="0"/>
              <a:t>Experiments:</a:t>
            </a:r>
          </a:p>
          <a:p>
            <a:pPr lvl="1"/>
            <a:r>
              <a:rPr lang="en-US" dirty="0" smtClean="0"/>
              <a:t>Distance calculation</a:t>
            </a:r>
          </a:p>
          <a:p>
            <a:pPr lvl="1"/>
            <a:r>
              <a:rPr lang="en-US" dirty="0" smtClean="0"/>
              <a:t>Document ranking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Distance Calculation Time </a:t>
            </a:r>
            <a:r>
              <a:rPr lang="en-US" dirty="0" err="1" smtClean="0"/>
              <a:t>vs</a:t>
            </a:r>
            <a:r>
              <a:rPr lang="en-US" dirty="0" smtClean="0"/>
              <a:t> Query Size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BL: Baseline O(n</a:t>
            </a:r>
            <a:r>
              <a:rPr lang="en-US" baseline="30000" dirty="0" smtClean="0"/>
              <a:t>2</a:t>
            </a:r>
            <a:r>
              <a:rPr lang="en-US" dirty="0" smtClean="0"/>
              <a:t>) distance calculation</a:t>
            </a:r>
          </a:p>
          <a:p>
            <a:r>
              <a:rPr lang="en-GB" dirty="0" smtClean="0"/>
              <a:t>5000 randomly generated query documents with </a:t>
            </a:r>
            <a:r>
              <a:rPr lang="en-GB" dirty="0" err="1" smtClean="0"/>
              <a:t>n</a:t>
            </a:r>
            <a:r>
              <a:rPr lang="en-GB" baseline="-25000" dirty="0" err="1" smtClean="0"/>
              <a:t>q</a:t>
            </a:r>
            <a:r>
              <a:rPr lang="en-GB" dirty="0" smtClean="0"/>
              <a:t> concepts each.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144000" cy="337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Time </a:t>
            </a:r>
            <a:r>
              <a:rPr lang="en-US" dirty="0" err="1" smtClean="0"/>
              <a:t>vs</a:t>
            </a:r>
            <a:r>
              <a:rPr lang="en-US" dirty="0" smtClean="0"/>
              <a:t> Query Size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Baseline (no pruning) uses DRC for distance calculation</a:t>
            </a:r>
          </a:p>
          <a:p>
            <a:r>
              <a:rPr lang="en-GB" dirty="0" smtClean="0"/>
              <a:t>100 randomly generated queries</a:t>
            </a:r>
          </a:p>
          <a:p>
            <a:r>
              <a:rPr lang="en-US" dirty="0" smtClean="0"/>
              <a:t>Lower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q</a:t>
            </a:r>
            <a:r>
              <a:rPr lang="en-US" dirty="0" smtClean="0"/>
              <a:t> causes fewer DRC calls</a:t>
            </a:r>
          </a:p>
          <a:p>
            <a:r>
              <a:rPr lang="en-US" dirty="0" smtClean="0"/>
              <a:t>DRC is more expensive for PATIENT dataset (more concepts/document)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458200" cy="3039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Time </a:t>
            </a:r>
            <a:r>
              <a:rPr lang="en-US" dirty="0" err="1" smtClean="0"/>
              <a:t>vs</a:t>
            </a:r>
            <a:r>
              <a:rPr lang="en-US" dirty="0" smtClean="0"/>
              <a:t> Number of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199"/>
            <a:ext cx="7620000" cy="562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925084"/>
            <a:ext cx="3581400" cy="293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7467600" cy="2999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Time </a:t>
            </a:r>
            <a:r>
              <a:rPr lang="en-US" dirty="0" err="1" smtClean="0"/>
              <a:t>vs</a:t>
            </a:r>
            <a:r>
              <a:rPr lang="en-US" dirty="0" smtClean="0"/>
              <a:t> Error Threshold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900" dirty="0" smtClean="0"/>
              <a:t>- Optimal </a:t>
            </a:r>
            <a:r>
              <a:rPr lang="el-GR" sz="3900" dirty="0" err="1" smtClean="0"/>
              <a:t>ε</a:t>
            </a:r>
            <a:r>
              <a:rPr lang="el-GR" sz="3900" baseline="-25000" dirty="0" err="1" smtClean="0"/>
              <a:t>θ</a:t>
            </a:r>
            <a:r>
              <a:rPr lang="el-GR" sz="3900" dirty="0" smtClean="0"/>
              <a:t> </a:t>
            </a:r>
            <a:r>
              <a:rPr lang="en-US" sz="3900" dirty="0" smtClean="0"/>
              <a:t>is higher for</a:t>
            </a:r>
          </a:p>
          <a:p>
            <a:pPr>
              <a:buNone/>
            </a:pPr>
            <a:r>
              <a:rPr lang="en-US" sz="3900" dirty="0" smtClean="0"/>
              <a:t>queries with larger size </a:t>
            </a:r>
            <a:r>
              <a:rPr lang="en-US" dirty="0" smtClean="0"/>
              <a:t>→</a:t>
            </a: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1 or 2 concepts are often enough</a:t>
            </a:r>
          </a:p>
          <a:p>
            <a:pPr>
              <a:buNone/>
            </a:pPr>
            <a:r>
              <a:rPr lang="en-US" sz="3900" dirty="0" smtClean="0"/>
              <a:t>- DRC calls are targeted to top-k</a:t>
            </a:r>
          </a:p>
          <a:p>
            <a:pPr>
              <a:buNone/>
            </a:pPr>
            <a:r>
              <a:rPr lang="en-US" sz="3900" dirty="0" smtClean="0"/>
              <a:t>results in 99% for RDS and 60% of SDS</a:t>
            </a:r>
          </a:p>
          <a:p>
            <a:pPr>
              <a:buNone/>
            </a:pPr>
            <a:r>
              <a:rPr lang="en-US" sz="3900" dirty="0" smtClean="0"/>
              <a:t>under optimal settings of </a:t>
            </a:r>
            <a:r>
              <a:rPr lang="el-GR" sz="3900" dirty="0" err="1" smtClean="0"/>
              <a:t>ε</a:t>
            </a:r>
            <a:r>
              <a:rPr lang="el-GR" sz="3900" baseline="-25000" dirty="0" err="1" smtClean="0"/>
              <a:t>θ</a:t>
            </a:r>
            <a:endParaRPr lang="en-US" sz="3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Interesting query types:</a:t>
            </a:r>
          </a:p>
          <a:p>
            <a:pPr lvl="1"/>
            <a:r>
              <a:rPr lang="en-US" dirty="0" smtClean="0"/>
              <a:t>Keyword-based queries: e.g. based on a set of terms find subjects to participate in a clinical study</a:t>
            </a:r>
          </a:p>
          <a:p>
            <a:pPr lvl="2"/>
            <a:r>
              <a:rPr lang="en-US" dirty="0" smtClean="0"/>
              <a:t>cohort identification algorithms</a:t>
            </a:r>
          </a:p>
          <a:p>
            <a:pPr lvl="2"/>
            <a:r>
              <a:rPr lang="en-US" dirty="0" smtClean="0"/>
              <a:t>glucose, diabetes, </a:t>
            </a:r>
            <a:r>
              <a:rPr lang="en-US" dirty="0" err="1" smtClean="0"/>
              <a:t>Metformin</a:t>
            </a:r>
            <a:r>
              <a:rPr lang="en-US" dirty="0" smtClean="0"/>
              <a:t>, </a:t>
            </a:r>
            <a:r>
              <a:rPr lang="en-US" dirty="0" err="1" smtClean="0"/>
              <a:t>Glipizide</a:t>
            </a:r>
            <a:r>
              <a:rPr lang="en-US" dirty="0" smtClean="0"/>
              <a:t>, </a:t>
            </a:r>
            <a:r>
              <a:rPr lang="en-US" dirty="0" err="1" smtClean="0"/>
              <a:t>Glucotrol</a:t>
            </a:r>
            <a:endParaRPr lang="en-US" dirty="0" smtClean="0"/>
          </a:p>
          <a:p>
            <a:pPr lvl="1"/>
            <a:r>
              <a:rPr lang="en-US" dirty="0" smtClean="0"/>
              <a:t>Document similarity queries: given a query patient, find similar ones (similar symptoms, vital signs, medication history, etc.)</a:t>
            </a:r>
          </a:p>
          <a:p>
            <a:r>
              <a:rPr lang="en-US" dirty="0" smtClean="0"/>
              <a:t>Concept and document level similarity needs to be quantified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compact representation of concept-rich documents using an extension of the Radix tree</a:t>
            </a:r>
          </a:p>
          <a:p>
            <a:r>
              <a:rPr lang="en-US" dirty="0" smtClean="0"/>
              <a:t>algorithm that reduces the complexity of distance calculation from O(n</a:t>
            </a:r>
            <a:r>
              <a:rPr lang="en-US" baseline="30000" dirty="0" smtClean="0"/>
              <a:t>2</a:t>
            </a:r>
            <a:r>
              <a:rPr lang="en-US" dirty="0" smtClean="0"/>
              <a:t>) to O(</a:t>
            </a:r>
            <a:r>
              <a:rPr lang="en-US" dirty="0" err="1" smtClean="0"/>
              <a:t>nlogn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branch-and-bound algorithm to retrieve the </a:t>
            </a:r>
            <a:r>
              <a:rPr lang="en-US" i="1" dirty="0" smtClean="0"/>
              <a:t>k</a:t>
            </a:r>
            <a:r>
              <a:rPr lang="en-US" dirty="0" smtClean="0"/>
              <a:t> most relevant/similar documents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Questions?</a:t>
            </a:r>
          </a:p>
          <a:p>
            <a:pPr marL="0" indent="0" algn="ctr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4000" dirty="0" smtClean="0"/>
              <a:t>Thanks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4724400"/>
            <a:ext cx="10572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1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Similarity metrics proposed in biomedical domain</a:t>
            </a:r>
          </a:p>
          <a:p>
            <a:r>
              <a:rPr lang="en-US" dirty="0" smtClean="0"/>
              <a:t>Concept-concept:</a:t>
            </a:r>
          </a:p>
          <a:p>
            <a:pPr lvl="1"/>
            <a:r>
              <a:rPr lang="en-US" dirty="0" smtClean="0"/>
              <a:t>structure-based: </a:t>
            </a:r>
            <a:r>
              <a:rPr lang="en-US" dirty="0" smtClean="0">
                <a:solidFill>
                  <a:srgbClr val="FF0000"/>
                </a:solidFill>
              </a:rPr>
              <a:t>shortest path distance</a:t>
            </a:r>
            <a:r>
              <a:rPr lang="en-US" dirty="0" smtClean="0"/>
              <a:t>, path length to the Least Common Ancestor (LCA), etc.</a:t>
            </a:r>
          </a:p>
          <a:p>
            <a:pPr lvl="1"/>
            <a:r>
              <a:rPr lang="en-US" dirty="0" smtClean="0"/>
              <a:t>information content-based: measure the amount of information shared, e.g. IC(LCA(c1, c2))</a:t>
            </a:r>
          </a:p>
          <a:p>
            <a:r>
              <a:rPr lang="en-US" dirty="0" smtClean="0"/>
              <a:t>Document-document:</a:t>
            </a:r>
          </a:p>
          <a:p>
            <a:pPr lvl="1"/>
            <a:r>
              <a:rPr lang="en-US" dirty="0" smtClean="0"/>
              <a:t>Vector similarity, </a:t>
            </a:r>
            <a:r>
              <a:rPr lang="en-US" dirty="0" err="1" smtClean="0"/>
              <a:t>Jaccard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Melton’s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: </a:t>
            </a:r>
            <a:r>
              <a:rPr lang="en-GB" dirty="0" smtClean="0"/>
              <a:t>avg. of the min distance from each concept of one document to a concept of the other document and vice versa - </a:t>
            </a:r>
            <a:r>
              <a:rPr lang="en-GB" dirty="0" smtClean="0">
                <a:solidFill>
                  <a:srgbClr val="FF0000"/>
                </a:solidFill>
              </a:rPr>
              <a:t>symmetrical</a:t>
            </a:r>
          </a:p>
          <a:p>
            <a:r>
              <a:rPr lang="en-US" dirty="0" smtClean="0"/>
              <a:t>The most effective measure depends on collection or ontology properties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057400"/>
            <a:ext cx="3429000" cy="73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(Distances)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concept-concept: D(</a:t>
            </a:r>
            <a:r>
              <a:rPr lang="en-GB" dirty="0" err="1" smtClean="0"/>
              <a:t>c</a:t>
            </a:r>
            <a:r>
              <a:rPr lang="en-GB" baseline="-25000" dirty="0" err="1" smtClean="0"/>
              <a:t>i</a:t>
            </a:r>
            <a:r>
              <a:rPr lang="en-GB" dirty="0" smtClean="0"/>
              <a:t>,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j</a:t>
            </a:r>
            <a:r>
              <a:rPr lang="en-GB" dirty="0" smtClean="0"/>
              <a:t>): shortest path</a:t>
            </a:r>
          </a:p>
          <a:p>
            <a:r>
              <a:rPr lang="en-US" dirty="0" smtClean="0"/>
              <a:t>concept-document:  </a:t>
            </a:r>
          </a:p>
          <a:p>
            <a:r>
              <a:rPr lang="en-US" dirty="0" smtClean="0"/>
              <a:t>document-query q={q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q</a:t>
            </a:r>
            <a:r>
              <a:rPr lang="en-US" baseline="-25000" dirty="0" err="1" smtClean="0"/>
              <a:t>n</a:t>
            </a:r>
            <a:r>
              <a:rPr lang="en-US" dirty="0" smtClean="0"/>
              <a:t>}: </a:t>
            </a:r>
          </a:p>
          <a:p>
            <a:r>
              <a:rPr lang="en-US" dirty="0" smtClean="0"/>
              <a:t>document-document: Melton’s distance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743200"/>
            <a:ext cx="3124200" cy="79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038600"/>
            <a:ext cx="6324600" cy="101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(Queries)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Relevant Document Search (RDS):</a:t>
            </a:r>
          </a:p>
          <a:p>
            <a:pPr lvl="1"/>
            <a:r>
              <a:rPr lang="en-GB" dirty="0" smtClean="0"/>
              <a:t>Given a set of query concepts </a:t>
            </a:r>
            <a:r>
              <a:rPr lang="en-US" dirty="0" smtClean="0"/>
              <a:t>q={q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q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  <a:r>
              <a:rPr lang="en-GB" dirty="0" smtClean="0"/>
              <a:t>, a document corpus </a:t>
            </a:r>
            <a:r>
              <a:rPr lang="en-GB" i="1" dirty="0" smtClean="0"/>
              <a:t>D</a:t>
            </a:r>
            <a:r>
              <a:rPr lang="en-GB" dirty="0" smtClean="0"/>
              <a:t> and an integer k&gt;0, find the set </a:t>
            </a:r>
            <a:r>
              <a:rPr lang="en-GB" i="1" dirty="0" smtClean="0"/>
              <a:t>D’</a:t>
            </a:r>
            <a:r>
              <a:rPr lang="en-GB" dirty="0" smtClean="0"/>
              <a:t>⊂</a:t>
            </a:r>
            <a:r>
              <a:rPr lang="en-GB" i="1" dirty="0" smtClean="0"/>
              <a:t>D</a:t>
            </a:r>
            <a:r>
              <a:rPr lang="en-GB" dirty="0" smtClean="0"/>
              <a:t>, such that |</a:t>
            </a:r>
            <a:r>
              <a:rPr lang="en-GB" i="1" dirty="0" smtClean="0"/>
              <a:t>D’</a:t>
            </a:r>
            <a:r>
              <a:rPr lang="en-GB" dirty="0" smtClean="0"/>
              <a:t>|= k and ∀</a:t>
            </a:r>
            <a:r>
              <a:rPr lang="en-GB" dirty="0" err="1" smtClean="0"/>
              <a:t>d’∈</a:t>
            </a:r>
            <a:r>
              <a:rPr lang="en-GB" i="1" dirty="0" err="1" smtClean="0"/>
              <a:t>D</a:t>
            </a:r>
            <a:r>
              <a:rPr lang="en-GB" i="1" dirty="0" smtClean="0"/>
              <a:t>’</a:t>
            </a:r>
            <a:r>
              <a:rPr lang="en-GB" dirty="0" smtClean="0"/>
              <a:t>, d ∈ </a:t>
            </a:r>
            <a:r>
              <a:rPr lang="en-GB" i="1" dirty="0" smtClean="0"/>
              <a:t>D−D’</a:t>
            </a:r>
            <a:r>
              <a:rPr lang="en-GB" dirty="0" smtClean="0"/>
              <a:t>, </a:t>
            </a:r>
            <a:r>
              <a:rPr lang="en-GB" dirty="0" err="1" smtClean="0"/>
              <a:t>D</a:t>
            </a:r>
            <a:r>
              <a:rPr lang="en-GB" baseline="-25000" dirty="0" err="1" smtClean="0"/>
              <a:t>dq</a:t>
            </a:r>
            <a:r>
              <a:rPr lang="en-GB" dirty="0" smtClean="0"/>
              <a:t>(</a:t>
            </a:r>
            <a:r>
              <a:rPr lang="en-GB" dirty="0" err="1" smtClean="0"/>
              <a:t>d‘,q</a:t>
            </a:r>
            <a:r>
              <a:rPr lang="en-GB" dirty="0" smtClean="0"/>
              <a:t>) ≤ </a:t>
            </a:r>
            <a:r>
              <a:rPr lang="en-GB" dirty="0" err="1" smtClean="0"/>
              <a:t>D</a:t>
            </a:r>
            <a:r>
              <a:rPr lang="en-GB" baseline="-25000" dirty="0" err="1" smtClean="0"/>
              <a:t>dq</a:t>
            </a:r>
            <a:r>
              <a:rPr lang="en-GB" dirty="0" smtClean="0"/>
              <a:t>(</a:t>
            </a:r>
            <a:r>
              <a:rPr lang="en-GB" dirty="0" err="1" smtClean="0"/>
              <a:t>d,q</a:t>
            </a:r>
            <a:r>
              <a:rPr lang="en-GB" dirty="0" smtClean="0"/>
              <a:t>)</a:t>
            </a:r>
          </a:p>
          <a:p>
            <a:pPr lvl="1"/>
            <a:r>
              <a:rPr lang="en-US" dirty="0" smtClean="0"/>
              <a:t>document-query distance (unidirectional)</a:t>
            </a:r>
            <a:endParaRPr lang="en-GB" dirty="0" smtClean="0"/>
          </a:p>
          <a:p>
            <a:r>
              <a:rPr lang="en-US" dirty="0" smtClean="0"/>
              <a:t>Similar Document Search (SDS):</a:t>
            </a:r>
          </a:p>
          <a:p>
            <a:pPr lvl="1"/>
            <a:r>
              <a:rPr lang="en-GB" dirty="0" smtClean="0"/>
              <a:t>Given a query document </a:t>
            </a:r>
            <a:r>
              <a:rPr lang="en-GB" dirty="0" err="1" smtClean="0"/>
              <a:t>d</a:t>
            </a:r>
            <a:r>
              <a:rPr lang="en-GB" baseline="-25000" dirty="0" err="1" smtClean="0"/>
              <a:t>q</a:t>
            </a:r>
            <a:r>
              <a:rPr lang="en-GB" dirty="0" smtClean="0"/>
              <a:t>, a document corpus </a:t>
            </a:r>
            <a:r>
              <a:rPr lang="en-GB" i="1" dirty="0" smtClean="0"/>
              <a:t>D</a:t>
            </a:r>
            <a:r>
              <a:rPr lang="en-GB" dirty="0" smtClean="0"/>
              <a:t> and an integer k&gt;0, find the set </a:t>
            </a:r>
            <a:r>
              <a:rPr lang="en-GB" i="1" dirty="0" smtClean="0"/>
              <a:t>D’</a:t>
            </a:r>
            <a:r>
              <a:rPr lang="en-GB" dirty="0" smtClean="0"/>
              <a:t> ⊂ </a:t>
            </a:r>
            <a:r>
              <a:rPr lang="en-GB" i="1" dirty="0" smtClean="0"/>
              <a:t>D</a:t>
            </a:r>
            <a:r>
              <a:rPr lang="en-GB" dirty="0" smtClean="0"/>
              <a:t>, such that |</a:t>
            </a:r>
            <a:r>
              <a:rPr lang="en-GB" i="1" dirty="0" smtClean="0"/>
              <a:t>D’</a:t>
            </a:r>
            <a:r>
              <a:rPr lang="en-GB" dirty="0" smtClean="0"/>
              <a:t>|= k and ∀d’ ∈ </a:t>
            </a:r>
            <a:r>
              <a:rPr lang="en-GB" i="1" dirty="0" smtClean="0"/>
              <a:t>D’</a:t>
            </a:r>
            <a:r>
              <a:rPr lang="en-GB" dirty="0" smtClean="0"/>
              <a:t>, d ∈ </a:t>
            </a:r>
            <a:r>
              <a:rPr lang="en-GB" i="1" dirty="0" smtClean="0"/>
              <a:t>D − D’</a:t>
            </a:r>
            <a:r>
              <a:rPr lang="en-GB" dirty="0" smtClean="0"/>
              <a:t>, </a:t>
            </a:r>
            <a:r>
              <a:rPr lang="en-GB" dirty="0" err="1" smtClean="0"/>
              <a:t>D</a:t>
            </a:r>
            <a:r>
              <a:rPr lang="en-GB" baseline="-25000" dirty="0" err="1" smtClean="0"/>
              <a:t>dd</a:t>
            </a:r>
            <a:r>
              <a:rPr lang="en-GB" dirty="0" smtClean="0"/>
              <a:t>(</a:t>
            </a:r>
            <a:r>
              <a:rPr lang="en-GB" dirty="0" err="1" smtClean="0"/>
              <a:t>d‘,d</a:t>
            </a:r>
            <a:r>
              <a:rPr lang="en-GB" baseline="-25000" dirty="0" err="1" smtClean="0"/>
              <a:t>q</a:t>
            </a:r>
            <a:r>
              <a:rPr lang="en-GB" dirty="0" smtClean="0"/>
              <a:t>) ≤ </a:t>
            </a:r>
            <a:r>
              <a:rPr lang="en-GB" dirty="0" err="1" smtClean="0"/>
              <a:t>D</a:t>
            </a:r>
            <a:r>
              <a:rPr lang="en-GB" baseline="-25000" dirty="0" err="1" smtClean="0"/>
              <a:t>dd</a:t>
            </a:r>
            <a:r>
              <a:rPr lang="en-GB" dirty="0" smtClean="0"/>
              <a:t>(</a:t>
            </a:r>
            <a:r>
              <a:rPr lang="en-GB" dirty="0" err="1" smtClean="0"/>
              <a:t>d,d</a:t>
            </a:r>
            <a:r>
              <a:rPr lang="en-GB" baseline="-25000" dirty="0" err="1" smtClean="0"/>
              <a:t>q</a:t>
            </a:r>
            <a:r>
              <a:rPr lang="en-GB" dirty="0" smtClean="0"/>
              <a:t>)</a:t>
            </a:r>
          </a:p>
          <a:p>
            <a:pPr lvl="1"/>
            <a:r>
              <a:rPr lang="en-US" dirty="0" smtClean="0"/>
              <a:t>document-document distance (bidirectional)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Efficiency and scalability</a:t>
            </a:r>
          </a:p>
          <a:p>
            <a:pPr lvl="1"/>
            <a:r>
              <a:rPr lang="en-US" dirty="0" smtClean="0"/>
              <a:t>A typical EMR database can have hundreds of millions of EMRs</a:t>
            </a:r>
          </a:p>
          <a:p>
            <a:pPr lvl="1"/>
            <a:r>
              <a:rPr lang="en-US" dirty="0" smtClean="0"/>
              <a:t>UMLS ontology consists of 2.9M concepts</a:t>
            </a:r>
          </a:p>
          <a:p>
            <a:pPr lvl="1"/>
            <a:r>
              <a:rPr lang="en-US" dirty="0" smtClean="0"/>
              <a:t>distance calculations can be computationally expensive</a:t>
            </a:r>
          </a:p>
          <a:p>
            <a:r>
              <a:rPr lang="en-US" dirty="0" smtClean="0"/>
              <a:t>Indexing all </a:t>
            </a:r>
            <a:r>
              <a:rPr lang="en-US" dirty="0" err="1" smtClean="0"/>
              <a:t>pairwise</a:t>
            </a:r>
            <a:r>
              <a:rPr lang="en-US" dirty="0" smtClean="0"/>
              <a:t> concept-concept distances is not practical (O(n</a:t>
            </a:r>
            <a:r>
              <a:rPr lang="en-US" baseline="30000" dirty="0" smtClean="0"/>
              <a:t>2</a:t>
            </a:r>
            <a:r>
              <a:rPr lang="en-US" dirty="0" smtClean="0"/>
              <a:t>) space complexity)</a:t>
            </a:r>
          </a:p>
          <a:p>
            <a:r>
              <a:rPr lang="en-US" dirty="0" smtClean="0"/>
              <a:t>Document-document similarity is bidirectional</a:t>
            </a:r>
          </a:p>
          <a:p>
            <a:pPr lvl="1"/>
            <a:r>
              <a:rPr lang="en-US" dirty="0" smtClean="0"/>
              <a:t>Building a postings list per concept and applying a top-k algorithm</a:t>
            </a:r>
          </a:p>
          <a:p>
            <a:pPr lvl="2"/>
            <a:r>
              <a:rPr lang="en-US" dirty="0" smtClean="0"/>
              <a:t>Threshold Algorithm would access too many postings lists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of this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D-Radix: a </a:t>
            </a:r>
            <a:r>
              <a:rPr lang="en-US" dirty="0" err="1" smtClean="0"/>
              <a:t>subgraph</a:t>
            </a:r>
            <a:r>
              <a:rPr lang="en-US" dirty="0" smtClean="0"/>
              <a:t> representation of a document based on its concepts</a:t>
            </a:r>
          </a:p>
          <a:p>
            <a:r>
              <a:rPr lang="en-US" dirty="0" smtClean="0"/>
              <a:t>DRC: an efficient real-time document-document distance calculation algorithm, based on the D-Radix index</a:t>
            </a:r>
          </a:p>
          <a:p>
            <a:r>
              <a:rPr lang="en-US" dirty="0" err="1" smtClean="0"/>
              <a:t>kNDS</a:t>
            </a:r>
            <a:r>
              <a:rPr lang="en-US" dirty="0" smtClean="0"/>
              <a:t>: a branch-and-bound algorithm to retrieve the k most relevant/similar documents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Rectangle 531"/>
          <p:cNvSpPr/>
          <p:nvPr/>
        </p:nvSpPr>
        <p:spPr>
          <a:xfrm>
            <a:off x="6781800" y="1752600"/>
            <a:ext cx="1295400" cy="2590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7C38-F2ED-4069-9507-836BD8097E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07" name="Can 506"/>
          <p:cNvSpPr/>
          <p:nvPr/>
        </p:nvSpPr>
        <p:spPr>
          <a:xfrm>
            <a:off x="228600" y="2209800"/>
            <a:ext cx="1066800" cy="1216152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MIMIC II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08" name="Right Arrow 507"/>
          <p:cNvSpPr/>
          <p:nvPr/>
        </p:nvSpPr>
        <p:spPr>
          <a:xfrm>
            <a:off x="1447800" y="2743200"/>
            <a:ext cx="533400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9" name="Rectangle 508"/>
          <p:cNvSpPr/>
          <p:nvPr/>
        </p:nvSpPr>
        <p:spPr>
          <a:xfrm>
            <a:off x="2057400" y="2209800"/>
            <a:ext cx="2667000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Abbreviation Expansion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2. Entity Extraction and Annotation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3. Negation Identification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0" name="Right Arrow 509"/>
          <p:cNvSpPr/>
          <p:nvPr/>
        </p:nvSpPr>
        <p:spPr>
          <a:xfrm>
            <a:off x="4876800" y="2743200"/>
            <a:ext cx="533400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5" name="Right Arrow 514"/>
          <p:cNvSpPr/>
          <p:nvPr/>
        </p:nvSpPr>
        <p:spPr>
          <a:xfrm rot="16200000">
            <a:off x="3709416" y="3681984"/>
            <a:ext cx="533400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6" name="TextBox 515"/>
          <p:cNvSpPr txBox="1"/>
          <p:nvPr/>
        </p:nvSpPr>
        <p:spPr>
          <a:xfrm>
            <a:off x="3429000" y="4267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MetaMap</a:t>
            </a:r>
            <a:endParaRPr lang="en-GB" dirty="0"/>
          </a:p>
        </p:txBody>
      </p:sp>
      <p:sp>
        <p:nvSpPr>
          <p:cNvPr id="517" name="Can 516"/>
          <p:cNvSpPr/>
          <p:nvPr/>
        </p:nvSpPr>
        <p:spPr>
          <a:xfrm>
            <a:off x="5562600" y="5641848"/>
            <a:ext cx="1295400" cy="1216152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SNOMED &amp; UMLS </a:t>
            </a:r>
            <a:r>
              <a:rPr lang="en-US" dirty="0" err="1" smtClean="0">
                <a:solidFill>
                  <a:schemeClr val="tx1"/>
                </a:solidFill>
              </a:rPr>
              <a:t>Ontologies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9" name="Right Arrow 518"/>
          <p:cNvSpPr/>
          <p:nvPr/>
        </p:nvSpPr>
        <p:spPr>
          <a:xfrm rot="12238557">
            <a:off x="3981844" y="4923244"/>
            <a:ext cx="1831670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0" name="Can 519"/>
          <p:cNvSpPr/>
          <p:nvPr/>
        </p:nvSpPr>
        <p:spPr>
          <a:xfrm>
            <a:off x="5486400" y="2209800"/>
            <a:ext cx="1219200" cy="1216152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Annotated Corpus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21" name="TextBox 520"/>
          <p:cNvSpPr txBox="1"/>
          <p:nvPr/>
        </p:nvSpPr>
        <p:spPr>
          <a:xfrm>
            <a:off x="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EMR  database</a:t>
            </a:r>
            <a:endParaRPr lang="en-GB" dirty="0" smtClean="0"/>
          </a:p>
        </p:txBody>
      </p:sp>
      <p:sp>
        <p:nvSpPr>
          <p:cNvPr id="522" name="TextBox 521"/>
          <p:cNvSpPr txBox="1"/>
          <p:nvPr/>
        </p:nvSpPr>
        <p:spPr>
          <a:xfrm>
            <a:off x="518160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Inverted Index</a:t>
            </a:r>
            <a:endParaRPr lang="en-GB" dirty="0" smtClean="0"/>
          </a:p>
        </p:txBody>
      </p:sp>
      <p:sp>
        <p:nvSpPr>
          <p:cNvPr id="523" name="Right Arrow 522"/>
          <p:cNvSpPr/>
          <p:nvPr/>
        </p:nvSpPr>
        <p:spPr>
          <a:xfrm rot="16200000">
            <a:off x="5538216" y="3605784"/>
            <a:ext cx="533400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4" name="TextBox 523"/>
          <p:cNvSpPr txBox="1"/>
          <p:nvPr/>
        </p:nvSpPr>
        <p:spPr>
          <a:xfrm>
            <a:off x="5486400" y="4191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RDS</a:t>
            </a:r>
            <a:endParaRPr lang="en-GB" dirty="0"/>
          </a:p>
        </p:txBody>
      </p:sp>
      <p:sp>
        <p:nvSpPr>
          <p:cNvPr id="525" name="Right Arrow 524"/>
          <p:cNvSpPr/>
          <p:nvPr/>
        </p:nvSpPr>
        <p:spPr>
          <a:xfrm rot="16200000">
            <a:off x="6147816" y="3605784"/>
            <a:ext cx="533400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6" name="TextBox 525"/>
          <p:cNvSpPr txBox="1"/>
          <p:nvPr/>
        </p:nvSpPr>
        <p:spPr>
          <a:xfrm>
            <a:off x="6172200" y="4191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SDS</a:t>
            </a:r>
            <a:endParaRPr lang="en-GB" dirty="0"/>
          </a:p>
        </p:txBody>
      </p:sp>
      <p:sp>
        <p:nvSpPr>
          <p:cNvPr id="527" name="TextBox 526"/>
          <p:cNvSpPr txBox="1"/>
          <p:nvPr/>
        </p:nvSpPr>
        <p:spPr>
          <a:xfrm>
            <a:off x="5410200" y="4572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Queries</a:t>
            </a:r>
            <a:endParaRPr lang="en-GB" dirty="0" smtClean="0"/>
          </a:p>
        </p:txBody>
      </p:sp>
      <p:sp>
        <p:nvSpPr>
          <p:cNvPr id="528" name="Right Arrow 527"/>
          <p:cNvSpPr/>
          <p:nvPr/>
        </p:nvSpPr>
        <p:spPr>
          <a:xfrm>
            <a:off x="6934200" y="2743200"/>
            <a:ext cx="533400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9" name="Vertical Scroll 528"/>
          <p:cNvSpPr/>
          <p:nvPr/>
        </p:nvSpPr>
        <p:spPr>
          <a:xfrm>
            <a:off x="8001000" y="2286000"/>
            <a:ext cx="1143000" cy="114300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Top-k Results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30" name="TextBox 529"/>
          <p:cNvSpPr txBox="1"/>
          <p:nvPr/>
        </p:nvSpPr>
        <p:spPr>
          <a:xfrm>
            <a:off x="6781800" y="17526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DRC (distances calculation)</a:t>
            </a:r>
            <a:endParaRPr lang="en-GB" dirty="0"/>
          </a:p>
        </p:txBody>
      </p:sp>
      <p:sp>
        <p:nvSpPr>
          <p:cNvPr id="531" name="TextBox 530"/>
          <p:cNvSpPr txBox="1"/>
          <p:nvPr/>
        </p:nvSpPr>
        <p:spPr>
          <a:xfrm>
            <a:off x="6781800" y="3352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kNDS</a:t>
            </a:r>
            <a:endParaRPr lang="en-US" dirty="0" smtClean="0"/>
          </a:p>
          <a:p>
            <a:r>
              <a:rPr lang="en-US" dirty="0" smtClean="0"/>
              <a:t>(top-k retrieval)</a:t>
            </a:r>
            <a:endParaRPr lang="en-GB" dirty="0"/>
          </a:p>
        </p:txBody>
      </p:sp>
      <p:sp>
        <p:nvSpPr>
          <p:cNvPr id="533" name="TextBox 532"/>
          <p:cNvSpPr txBox="1"/>
          <p:nvPr/>
        </p:nvSpPr>
        <p:spPr>
          <a:xfrm>
            <a:off x="251460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NLP Processing</a:t>
            </a:r>
            <a:endParaRPr lang="en-GB" dirty="0" smtClean="0"/>
          </a:p>
        </p:txBody>
      </p:sp>
      <p:sp>
        <p:nvSpPr>
          <p:cNvPr id="534" name="Right Arrow 533"/>
          <p:cNvSpPr/>
          <p:nvPr/>
        </p:nvSpPr>
        <p:spPr>
          <a:xfrm rot="16200000">
            <a:off x="2261616" y="3681984"/>
            <a:ext cx="533400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5" name="Rectangle 534"/>
          <p:cNvSpPr/>
          <p:nvPr/>
        </p:nvSpPr>
        <p:spPr>
          <a:xfrm>
            <a:off x="1752600" y="4267200"/>
            <a:ext cx="1481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Abbreviations</a:t>
            </a:r>
          </a:p>
          <a:p>
            <a:r>
              <a:rPr lang="en-US" dirty="0" smtClean="0"/>
              <a:t>Dictionary</a:t>
            </a:r>
            <a:endParaRPr lang="en-GB" dirty="0"/>
          </a:p>
        </p:txBody>
      </p:sp>
      <p:sp>
        <p:nvSpPr>
          <p:cNvPr id="28" name="Right Arrow 27"/>
          <p:cNvSpPr/>
          <p:nvPr/>
        </p:nvSpPr>
        <p:spPr>
          <a:xfrm rot="17850088">
            <a:off x="6347719" y="4780244"/>
            <a:ext cx="1279069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5526</TotalTime>
  <Words>1642</Words>
  <Application>Microsoft Office PowerPoint</Application>
  <PresentationFormat>On-screen Show (4:3)</PresentationFormat>
  <Paragraphs>278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Efficient Concept-based Document Ranking</vt:lpstr>
      <vt:lpstr>Motivation</vt:lpstr>
      <vt:lpstr>Motivation</vt:lpstr>
      <vt:lpstr>Background</vt:lpstr>
      <vt:lpstr>Definitions (Distances)</vt:lpstr>
      <vt:lpstr>Definitions (Queries)</vt:lpstr>
      <vt:lpstr>Challenges</vt:lpstr>
      <vt:lpstr>Contributions of this paper</vt:lpstr>
      <vt:lpstr>System Overview</vt:lpstr>
      <vt:lpstr>Outline</vt:lpstr>
      <vt:lpstr>Outline</vt:lpstr>
      <vt:lpstr>Tries and Radix DAGs</vt:lpstr>
      <vt:lpstr>Tries and Radix DAGs</vt:lpstr>
      <vt:lpstr>D-Radix Index</vt:lpstr>
      <vt:lpstr>Calculating Distances</vt:lpstr>
      <vt:lpstr>D-Radix Construction Algorithm (DRC)</vt:lpstr>
      <vt:lpstr>DRC Complexity Analysis</vt:lpstr>
      <vt:lpstr>Outline</vt:lpstr>
      <vt:lpstr>k-Nearest Document Search (kNDS)</vt:lpstr>
      <vt:lpstr>kNDS Example</vt:lpstr>
      <vt:lpstr>Partial and lower bound distances </vt:lpstr>
      <vt:lpstr>Branch and Bound execution</vt:lpstr>
      <vt:lpstr>Algorithmic Challenges</vt:lpstr>
      <vt:lpstr>Error-based estimation</vt:lpstr>
      <vt:lpstr>Experimental Setting</vt:lpstr>
      <vt:lpstr>Distance Calculation Time vs Query Size</vt:lpstr>
      <vt:lpstr>Query Time vs Query Size</vt:lpstr>
      <vt:lpstr>Query Time vs Number of Results</vt:lpstr>
      <vt:lpstr>Query Time vs Error Threshold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Concept-based Document Ranking</dc:title>
  <dc:creator>Anastasios Arvanitis</dc:creator>
  <cp:lastModifiedBy>Christophides Vassilis</cp:lastModifiedBy>
  <cp:revision>275</cp:revision>
  <dcterms:created xsi:type="dcterms:W3CDTF">2014-03-12T17:42:42Z</dcterms:created>
  <dcterms:modified xsi:type="dcterms:W3CDTF">2014-04-14T19:05:14Z</dcterms:modified>
</cp:coreProperties>
</file>