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1"/>
  </p:notesMasterIdLst>
  <p:handoutMasterIdLst>
    <p:handoutMasterId r:id="rId32"/>
  </p:handoutMasterIdLst>
  <p:sldIdLst>
    <p:sldId id="257" r:id="rId2"/>
    <p:sldId id="258" r:id="rId3"/>
    <p:sldId id="260" r:id="rId4"/>
    <p:sldId id="361" r:id="rId5"/>
    <p:sldId id="363" r:id="rId6"/>
    <p:sldId id="365" r:id="rId7"/>
    <p:sldId id="264" r:id="rId8"/>
    <p:sldId id="265" r:id="rId9"/>
    <p:sldId id="364" r:id="rId10"/>
    <p:sldId id="366" r:id="rId11"/>
    <p:sldId id="367" r:id="rId12"/>
    <p:sldId id="268" r:id="rId13"/>
    <p:sldId id="373" r:id="rId14"/>
    <p:sldId id="387" r:id="rId15"/>
    <p:sldId id="372" r:id="rId16"/>
    <p:sldId id="318" r:id="rId17"/>
    <p:sldId id="374" r:id="rId18"/>
    <p:sldId id="375" r:id="rId19"/>
    <p:sldId id="376" r:id="rId20"/>
    <p:sldId id="342" r:id="rId21"/>
    <p:sldId id="381" r:id="rId22"/>
    <p:sldId id="380" r:id="rId23"/>
    <p:sldId id="383" r:id="rId24"/>
    <p:sldId id="386" r:id="rId25"/>
    <p:sldId id="347" r:id="rId26"/>
    <p:sldId id="348" r:id="rId27"/>
    <p:sldId id="385" r:id="rId28"/>
    <p:sldId id="378" r:id="rId29"/>
    <p:sldId id="3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autoAdjust="0"/>
    <p:restoredTop sz="84201" autoAdjust="0"/>
  </p:normalViewPr>
  <p:slideViewPr>
    <p:cSldViewPr snapToGrid="0" snapToObjects="1">
      <p:cViewPr>
        <p:scale>
          <a:sx n="75" d="100"/>
          <a:sy n="75" d="100"/>
        </p:scale>
        <p:origin x="-184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CE762B-6C51-9446-AA75-7B462A0732C8}" type="datetime1">
              <a:rPr lang="en-US" smtClean="0"/>
              <a:t>3/27/14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BA33C-FB9A-8741-A58B-4C48664C7A3A}" type="slidenum">
              <a:rPr lang="en-US" smtClean="0"/>
              <a:t>‹#›</a:t>
            </a:fld>
            <a:endParaRPr lang="en-US"/>
          </a:p>
        </p:txBody>
      </p:sp>
    </p:spTree>
    <p:extLst>
      <p:ext uri="{BB962C8B-B14F-4D97-AF65-F5344CB8AC3E}">
        <p14:creationId xmlns:p14="http://schemas.microsoft.com/office/powerpoint/2010/main" val="427954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F5EC4-6055-CC41-A5AE-9EC1058AE768}" type="datetime1">
              <a:rPr lang="en-US" smtClean="0"/>
              <a:t>3/27/14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0C43F-54E5-E34F-8B30-959A0A07E31D}" type="slidenum">
              <a:rPr lang="en-US" smtClean="0"/>
              <a:t>‹#›</a:t>
            </a:fld>
            <a:endParaRPr lang="en-US"/>
          </a:p>
        </p:txBody>
      </p:sp>
    </p:spTree>
    <p:extLst>
      <p:ext uri="{BB962C8B-B14F-4D97-AF65-F5344CB8AC3E}">
        <p14:creationId xmlns:p14="http://schemas.microsoft.com/office/powerpoint/2010/main" val="32268413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sites.google.com/site/g8opendataconference/hom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atelier.net/en/trends/articles/farmers-starting-capitalize-big-data-technology_42444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7538" y="0"/>
            <a:ext cx="19015076" cy="14262100"/>
          </a:xfrm>
        </p:spPr>
      </p:sp>
      <p:sp>
        <p:nvSpPr>
          <p:cNvPr id="3" name="Notes Placeholder 2"/>
          <p:cNvSpPr>
            <a:spLocks noGrp="1"/>
          </p:cNvSpPr>
          <p:nvPr>
            <p:ph type="body" idx="1"/>
          </p:nvPr>
        </p:nvSpPr>
        <p:spPr/>
        <p:txBody>
          <a:bodyPr>
            <a:normAutofit/>
          </a:bodyPr>
          <a:lstStyle/>
          <a:p>
            <a:r>
              <a:rPr lang="en-US" sz="1200" b="1" i="0" kern="1200" dirty="0" smtClean="0">
                <a:solidFill>
                  <a:srgbClr val="000000"/>
                </a:solidFill>
                <a:latin typeface="Times New Roman" pitchFamily="16" charset="0"/>
                <a:ea typeface="ＭＳ Ｐゴシック" charset="0"/>
                <a:cs typeface="ＭＳ Ｐゴシック" charset="0"/>
              </a:rPr>
              <a:t>G-8 International Conference on Open Data for Agriculture: </a:t>
            </a:r>
            <a:r>
              <a:rPr lang="en-US" dirty="0" smtClean="0">
                <a:solidFill>
                  <a:srgbClr val="FF0000"/>
                </a:solidFill>
                <a:hlinkClick r:id="rId3"/>
              </a:rPr>
              <a:t>https://sites.google.com/site/g8opendataconference/home</a:t>
            </a:r>
            <a:endParaRPr lang="en-US" sz="1200" b="0" i="0" kern="1200" dirty="0" smtClean="0">
              <a:solidFill>
                <a:srgbClr val="FF0000"/>
              </a:solidFill>
              <a:latin typeface="Times New Roman" pitchFamily="16"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hlinkClick r:id="rId3"/>
              </a:rPr>
              <a:t>http://www.atelier.net/en/trends/articles/farmers-starting-capitalize-big-data-technology_424444</a:t>
            </a:r>
            <a:endParaRPr lang="el-GR"/>
          </a:p>
        </p:txBody>
      </p:sp>
      <p:sp>
        <p:nvSpPr>
          <p:cNvPr id="4" name="Slide Number Placeholder 3"/>
          <p:cNvSpPr>
            <a:spLocks noGrp="1"/>
          </p:cNvSpPr>
          <p:nvPr>
            <p:ph type="sldNum" sz="quarter" idx="10"/>
          </p:nvPr>
        </p:nvSpPr>
        <p:spPr/>
        <p:txBody>
          <a:bodyPr/>
          <a:lstStyle/>
          <a:p>
            <a:fld id="{EB5D48A2-2406-40DF-86D4-4871BD46A41B}" type="slidenum">
              <a:rPr lang="el-GR" smtClean="0"/>
              <a:pPr/>
              <a:t>10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Velocity,</a:t>
            </a:r>
            <a:r>
              <a:rPr lang="en-US" baseline="0" dirty="0" smtClean="0"/>
              <a:t> Variety, Volume, Value, </a:t>
            </a:r>
            <a:r>
              <a:rPr lang="en-US" baseline="0" dirty="0" err="1" smtClean="0"/>
              <a:t>Viscocity</a:t>
            </a:r>
            <a:r>
              <a:rPr lang="en-US" baseline="0" dirty="0" smtClean="0"/>
              <a:t>, </a:t>
            </a:r>
            <a:r>
              <a:rPr lang="en-US" baseline="0" dirty="0" err="1" smtClean="0"/>
              <a:t>Virality</a:t>
            </a:r>
            <a:endParaRPr lang="en-US" dirty="0"/>
          </a:p>
        </p:txBody>
      </p:sp>
      <p:sp>
        <p:nvSpPr>
          <p:cNvPr id="4" name="Slide Number Placeholder 3"/>
          <p:cNvSpPr>
            <a:spLocks noGrp="1"/>
          </p:cNvSpPr>
          <p:nvPr>
            <p:ph type="sldNum" sz="quarter" idx="10"/>
          </p:nvPr>
        </p:nvSpPr>
        <p:spPr/>
        <p:txBody>
          <a:bodyPr/>
          <a:lstStyle/>
          <a:p>
            <a:fld id="{39A0C43F-54E5-E34F-8B30-959A0A07E31D}" type="slidenum">
              <a:rPr lang="en-US" smtClean="0"/>
              <a:t>15</a:t>
            </a:fld>
            <a:endParaRPr lang="en-US"/>
          </a:p>
        </p:txBody>
      </p:sp>
    </p:spTree>
    <p:extLst>
      <p:ext uri="{BB962C8B-B14F-4D97-AF65-F5344CB8AC3E}">
        <p14:creationId xmlns:p14="http://schemas.microsoft.com/office/powerpoint/2010/main" val="367934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Overcome problems stemming from heterogeneity and from the fact that the distribution of data over nodes is not determined by the needs of better load balancing and more efficient resource discovery, but by data providers</a:t>
            </a:r>
          </a:p>
          <a:p>
            <a:endParaRPr lang="en-US" dirty="0"/>
          </a:p>
        </p:txBody>
      </p:sp>
      <p:sp>
        <p:nvSpPr>
          <p:cNvPr id="4" name="Slide Number Placeholder 3"/>
          <p:cNvSpPr>
            <a:spLocks noGrp="1"/>
          </p:cNvSpPr>
          <p:nvPr>
            <p:ph type="sldNum" sz="quarter" idx="10"/>
          </p:nvPr>
        </p:nvSpPr>
        <p:spPr/>
        <p:txBody>
          <a:bodyPr/>
          <a:lstStyle/>
          <a:p>
            <a:fld id="{39A0C43F-54E5-E34F-8B30-959A0A07E31D}" type="slidenum">
              <a:rPr lang="en-US" smtClean="0"/>
              <a:t>23</a:t>
            </a:fld>
            <a:endParaRPr lang="en-US"/>
          </a:p>
        </p:txBody>
      </p:sp>
    </p:spTree>
    <p:extLst>
      <p:ext uri="{BB962C8B-B14F-4D97-AF65-F5344CB8AC3E}">
        <p14:creationId xmlns:p14="http://schemas.microsoft.com/office/powerpoint/2010/main" val="401411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x-none" smtClean="0"/>
              <a:t>3/26/14</a:t>
            </a:r>
            <a:endParaRPr lang="en-US"/>
          </a:p>
        </p:txBody>
      </p:sp>
      <p:sp>
        <p:nvSpPr>
          <p:cNvPr id="5" name="Footer Placeholder 4"/>
          <p:cNvSpPr>
            <a:spLocks noGrp="1"/>
          </p:cNvSpPr>
          <p:nvPr>
            <p:ph type="ftr" sz="quarter" idx="11"/>
          </p:nvPr>
        </p:nvSpPr>
        <p:spPr/>
        <p:txBody>
          <a:bodyPr/>
          <a:lstStyle/>
          <a:p>
            <a:r>
              <a:rPr lang="en-US" smtClean="0"/>
              <a:t>EDBT Special Track Big Data, Athens, March 2014</a:t>
            </a:r>
            <a:endParaRPr lang="en-US"/>
          </a:p>
        </p:txBody>
      </p:sp>
      <p:sp>
        <p:nvSpPr>
          <p:cNvPr id="6" name="Slide Number Placeholder 5"/>
          <p:cNvSpPr>
            <a:spLocks noGrp="1"/>
          </p:cNvSpPr>
          <p:nvPr>
            <p:ph type="sldNum" sz="quarter" idx="12"/>
          </p:nvPr>
        </p:nvSpPr>
        <p:spPr/>
        <p:txBody>
          <a:bodyPr/>
          <a:lstStyle/>
          <a:p>
            <a:fld id="{23B4DBE5-7128-3148-8172-443D530FC20E}" type="slidenum">
              <a:rPr lang="en-US" smtClean="0"/>
              <a:pPr/>
              <a:t>‹#›</a:t>
            </a:fld>
            <a:endParaRPr lang="en-US"/>
          </a:p>
        </p:txBody>
      </p:sp>
      <p:sp>
        <p:nvSpPr>
          <p:cNvPr id="7" name="Rectangle 6"/>
          <p:cNvSpPr/>
          <p:nvPr userDrawn="1"/>
        </p:nvSpPr>
        <p:spPr>
          <a:xfrm rot="16200000">
            <a:off x="-3303240" y="330324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9886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x-none" smtClean="0"/>
              <a:t>3/26/14</a:t>
            </a:r>
            <a:endParaRPr lang="en-US"/>
          </a:p>
        </p:txBody>
      </p:sp>
      <p:sp>
        <p:nvSpPr>
          <p:cNvPr id="5" name="Footer Placeholder 4"/>
          <p:cNvSpPr>
            <a:spLocks noGrp="1"/>
          </p:cNvSpPr>
          <p:nvPr>
            <p:ph type="ftr" sz="quarter" idx="11"/>
          </p:nvPr>
        </p:nvSpPr>
        <p:spPr/>
        <p:txBody>
          <a:bodyPr/>
          <a:lstStyle/>
          <a:p>
            <a:r>
              <a:rPr lang="en-US" smtClean="0"/>
              <a:t>EDBT Special Track Big Data, Athens, March 2014</a:t>
            </a:r>
            <a:endParaRPr lang="en-US"/>
          </a:p>
        </p:txBody>
      </p:sp>
      <p:sp>
        <p:nvSpPr>
          <p:cNvPr id="7" name="Rectangle 6"/>
          <p:cNvSpPr/>
          <p:nvPr/>
        </p:nvSpPr>
        <p:spPr>
          <a:xfrm rot="16200000">
            <a:off x="-3303240" y="330324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9" name="Slide Number Placeholder 5"/>
          <p:cNvSpPr>
            <a:spLocks noGrp="1"/>
          </p:cNvSpPr>
          <p:nvPr>
            <p:ph type="sldNum" sz="quarter" idx="12"/>
          </p:nvPr>
        </p:nvSpPr>
        <p:spPr>
          <a:xfrm>
            <a:off x="6553200" y="6356350"/>
            <a:ext cx="2133600" cy="365125"/>
          </a:xfrm>
        </p:spPr>
        <p:txBody>
          <a:bodyPr/>
          <a:lstStyle/>
          <a:p>
            <a:fld id="{23B4DBE5-7128-3148-8172-443D530FC20E}" type="slidenum">
              <a:rPr lang="en-US" smtClean="0"/>
              <a:pPr/>
              <a:t>‹#›</a:t>
            </a:fld>
            <a:endParaRPr lang="en-US"/>
          </a:p>
        </p:txBody>
      </p:sp>
    </p:spTree>
    <p:extLst>
      <p:ext uri="{BB962C8B-B14F-4D97-AF65-F5344CB8AC3E}">
        <p14:creationId xmlns:p14="http://schemas.microsoft.com/office/powerpoint/2010/main" val="3082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5" name="Footer Placeholder 4"/>
          <p:cNvSpPr>
            <a:spLocks noGrp="1"/>
          </p:cNvSpPr>
          <p:nvPr>
            <p:ph type="ftr" sz="quarter" idx="11"/>
          </p:nvPr>
        </p:nvSpPr>
        <p:spPr/>
        <p:txBody>
          <a:bodyPr/>
          <a:lstStyle/>
          <a:p>
            <a:r>
              <a:rPr lang="en-US" smtClean="0"/>
              <a:t>EDBT Special Track Big Data, Athens, March 2014</a:t>
            </a:r>
            <a:endParaRPr lang="en-US"/>
          </a:p>
        </p:txBody>
      </p:sp>
      <p:sp>
        <p:nvSpPr>
          <p:cNvPr id="6" name="Slide Number Placeholder 5"/>
          <p:cNvSpPr>
            <a:spLocks noGrp="1"/>
          </p:cNvSpPr>
          <p:nvPr>
            <p:ph type="sldNum" sz="quarter" idx="12"/>
          </p:nvPr>
        </p:nvSpPr>
        <p:spPr/>
        <p:txBody>
          <a:bodyPr/>
          <a:lstStyle/>
          <a:p>
            <a:fld id="{23B4DBE5-7128-3148-8172-443D530FC20E}" type="slidenum">
              <a:rPr lang="en-US" smtClean="0"/>
              <a:pPr/>
              <a:t>‹#›</a:t>
            </a:fld>
            <a:endParaRPr lang="en-US"/>
          </a:p>
        </p:txBody>
      </p:sp>
      <p:sp>
        <p:nvSpPr>
          <p:cNvPr id="7" name="Rectangle 6"/>
          <p:cNvSpPr/>
          <p:nvPr userDrawn="1"/>
        </p:nvSpPr>
        <p:spPr>
          <a:xfrm rot="16200000">
            <a:off x="-3303240" y="330324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6562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x-none" smtClean="0"/>
              <a:t>3/26/14</a:t>
            </a:r>
            <a:endParaRPr lang="en-US"/>
          </a:p>
        </p:txBody>
      </p:sp>
      <p:sp>
        <p:nvSpPr>
          <p:cNvPr id="6" name="Footer Placeholder 5"/>
          <p:cNvSpPr>
            <a:spLocks noGrp="1"/>
          </p:cNvSpPr>
          <p:nvPr>
            <p:ph type="ftr" sz="quarter" idx="11"/>
          </p:nvPr>
        </p:nvSpPr>
        <p:spPr/>
        <p:txBody>
          <a:bodyPr/>
          <a:lstStyle/>
          <a:p>
            <a:r>
              <a:rPr lang="en-US" smtClean="0"/>
              <a:t>EDBT Special Track Big Data, Athens, March 2014</a:t>
            </a:r>
            <a:endParaRPr lang="en-US"/>
          </a:p>
        </p:txBody>
      </p:sp>
      <p:sp>
        <p:nvSpPr>
          <p:cNvPr id="7" name="Slide Number Placeholder 6"/>
          <p:cNvSpPr>
            <a:spLocks noGrp="1"/>
          </p:cNvSpPr>
          <p:nvPr>
            <p:ph type="sldNum" sz="quarter" idx="12"/>
          </p:nvPr>
        </p:nvSpPr>
        <p:spPr/>
        <p:txBody>
          <a:bodyPr/>
          <a:lstStyle/>
          <a:p>
            <a:fld id="{23B4DBE5-7128-3148-8172-443D530FC20E}" type="slidenum">
              <a:rPr lang="en-US" smtClean="0"/>
              <a:pPr/>
              <a:t>‹#›</a:t>
            </a:fld>
            <a:endParaRPr lang="en-US"/>
          </a:p>
        </p:txBody>
      </p:sp>
      <p:sp>
        <p:nvSpPr>
          <p:cNvPr id="9" name="Rectangle 8"/>
          <p:cNvSpPr/>
          <p:nvPr userDrawn="1"/>
        </p:nvSpPr>
        <p:spPr>
          <a:xfrm rot="16200000">
            <a:off x="-3303240" y="330324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0225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r>
              <a:rPr lang="x-none" smtClean="0"/>
              <a:t>3/26/14</a:t>
            </a:r>
            <a:endParaRPr lang="en-US"/>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a:t>
            </a:fld>
            <a:endParaRPr lang="en-US"/>
          </a:p>
        </p:txBody>
      </p:sp>
      <p:sp>
        <p:nvSpPr>
          <p:cNvPr id="6" name="Rectangle 5"/>
          <p:cNvSpPr/>
          <p:nvPr userDrawn="1"/>
        </p:nvSpPr>
        <p:spPr>
          <a:xfrm rot="16200000">
            <a:off x="-3303240" y="333055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4397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r>
              <a:rPr lang="x-none" smtClean="0"/>
              <a:t>3/26/14</a:t>
            </a:r>
            <a:endParaRPr lang="en-US"/>
          </a:p>
        </p:txBody>
      </p:sp>
      <p:sp>
        <p:nvSpPr>
          <p:cNvPr id="3" name="Footer Placeholder 2"/>
          <p:cNvSpPr>
            <a:spLocks noGrp="1"/>
          </p:cNvSpPr>
          <p:nvPr>
            <p:ph type="ftr" sz="quarter" idx="11"/>
          </p:nvPr>
        </p:nvSpPr>
        <p:spPr/>
        <p:txBody>
          <a:bodyPr/>
          <a:lstStyle/>
          <a:p>
            <a:r>
              <a:rPr lang="en-US" smtClean="0"/>
              <a:t>EDBT Special Track Big Data, Athens, March 2014</a:t>
            </a:r>
            <a:endParaRPr lang="en-US"/>
          </a:p>
        </p:txBody>
      </p:sp>
      <p:sp>
        <p:nvSpPr>
          <p:cNvPr id="4" name="Slide Number Placeholder 3"/>
          <p:cNvSpPr>
            <a:spLocks noGrp="1"/>
          </p:cNvSpPr>
          <p:nvPr>
            <p:ph type="sldNum" sz="quarter" idx="12"/>
          </p:nvPr>
        </p:nvSpPr>
        <p:spPr/>
        <p:txBody>
          <a:bodyPr/>
          <a:lstStyle/>
          <a:p>
            <a:fld id="{23B4DBE5-7128-3148-8172-443D530FC20E}" type="slidenum">
              <a:rPr lang="en-US" smtClean="0"/>
              <a:pPr/>
              <a:t>‹#›</a:t>
            </a:fld>
            <a:endParaRPr lang="en-US"/>
          </a:p>
        </p:txBody>
      </p:sp>
      <p:sp>
        <p:nvSpPr>
          <p:cNvPr id="5" name="Rectangle 4"/>
          <p:cNvSpPr/>
          <p:nvPr userDrawn="1"/>
        </p:nvSpPr>
        <p:spPr>
          <a:xfrm rot="16200000">
            <a:off x="-3303240" y="3303240"/>
            <a:ext cx="6858000" cy="25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5383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EDBT Special Track Big Data, Athens, March 2014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B4DBE5-7128-3148-8172-443D530FC20E}" type="slidenum">
              <a:rPr lang="en-US" smtClean="0"/>
              <a:pPr/>
              <a:t>‹#›</a:t>
            </a:fld>
            <a:endParaRPr lang="en-US"/>
          </a:p>
        </p:txBody>
      </p:sp>
    </p:spTree>
    <p:extLst>
      <p:ext uri="{BB962C8B-B14F-4D97-AF65-F5344CB8AC3E}">
        <p14:creationId xmlns:p14="http://schemas.microsoft.com/office/powerpoint/2010/main" val="18210135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https://rd-alliance.org/" TargetMode="External"/><Relationship Id="rId4" Type="http://schemas.openxmlformats.org/officeDocument/2006/relationships/hyperlink" Target="http://www.ciard.net/" TargetMode="Externa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hyperlink" Target="http://godan.inf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738" y="1395412"/>
            <a:ext cx="7772400" cy="1470025"/>
          </a:xfrm>
        </p:spPr>
        <p:txBody>
          <a:bodyPr/>
          <a:lstStyle/>
          <a:p>
            <a:r>
              <a:rPr lang="en-US" dirty="0" smtClean="0">
                <a:solidFill>
                  <a:srgbClr val="000000"/>
                </a:solidFill>
              </a:rPr>
              <a:t>Big data in agriculture </a:t>
            </a:r>
            <a:endParaRPr lang="en-US" dirty="0">
              <a:solidFill>
                <a:srgbClr val="000000"/>
              </a:solidFill>
            </a:endParaRPr>
          </a:p>
        </p:txBody>
      </p:sp>
      <p:pic>
        <p:nvPicPr>
          <p:cNvPr id="4" name="Picture 3" descr="agINFRA_logo_new_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47" y="14269"/>
            <a:ext cx="1009117" cy="844037"/>
          </a:xfrm>
          <a:prstGeom prst="rect">
            <a:avLst/>
          </a:prstGeom>
        </p:spPr>
      </p:pic>
      <p:pic>
        <p:nvPicPr>
          <p:cNvPr id="5" name="Picture 4" descr="SemaGrow - Resiz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723" y="238561"/>
            <a:ext cx="2291112" cy="488546"/>
          </a:xfrm>
          <a:prstGeom prst="rect">
            <a:avLst/>
          </a:prstGeom>
        </p:spPr>
      </p:pic>
      <p:pic>
        <p:nvPicPr>
          <p:cNvPr id="8" name="Picture 7" descr="Screen Shot 2014-03-26 at 15.44.2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55310"/>
            <a:ext cx="9158271" cy="2616959"/>
          </a:xfrm>
          <a:prstGeom prst="rect">
            <a:avLst/>
          </a:prstGeom>
        </p:spPr>
      </p:pic>
      <p:sp>
        <p:nvSpPr>
          <p:cNvPr id="3" name="Subtitle 2"/>
          <p:cNvSpPr>
            <a:spLocks noGrp="1"/>
          </p:cNvSpPr>
          <p:nvPr>
            <p:ph type="subTitle" idx="1"/>
          </p:nvPr>
        </p:nvSpPr>
        <p:spPr>
          <a:xfrm>
            <a:off x="3553423" y="2856817"/>
            <a:ext cx="5590577" cy="1752600"/>
          </a:xfrm>
        </p:spPr>
        <p:txBody>
          <a:bodyPr>
            <a:normAutofit/>
          </a:bodyPr>
          <a:lstStyle/>
          <a:p>
            <a:pPr algn="r"/>
            <a:r>
              <a:rPr lang="en-US" sz="2800" dirty="0" smtClean="0"/>
              <a:t>Andreas </a:t>
            </a:r>
            <a:r>
              <a:rPr lang="en-US" sz="2800" dirty="0" err="1" smtClean="0"/>
              <a:t>Drakos</a:t>
            </a:r>
            <a:endParaRPr lang="en-US" sz="2800" dirty="0" smtClean="0"/>
          </a:p>
          <a:p>
            <a:pPr algn="r"/>
            <a:r>
              <a:rPr lang="en-US" sz="2800" dirty="0" smtClean="0"/>
              <a:t>Project Manager, Agro-Know</a:t>
            </a:r>
            <a:endParaRPr lang="en-US" sz="2800" dirty="0"/>
          </a:p>
        </p:txBody>
      </p:sp>
      <p:pic>
        <p:nvPicPr>
          <p:cNvPr id="9" name="Picture 8" descr="AK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517" y="-3284"/>
            <a:ext cx="911483" cy="844037"/>
          </a:xfrm>
          <a:prstGeom prst="rect">
            <a:avLst/>
          </a:prstGeom>
        </p:spPr>
      </p:pic>
    </p:spTree>
    <p:extLst>
      <p:ext uri="{BB962C8B-B14F-4D97-AF65-F5344CB8AC3E}">
        <p14:creationId xmlns:p14="http://schemas.microsoft.com/office/powerpoint/2010/main" val="7074331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Farmers starting to capitalize on </a:t>
            </a:r>
            <a:br>
              <a:rPr lang="en-US" dirty="0" smtClean="0"/>
            </a:br>
            <a:r>
              <a:rPr lang="en-US" dirty="0" smtClean="0"/>
              <a:t>Big Data technology</a:t>
            </a:r>
            <a:endParaRPr lang="el-GR" dirty="0"/>
          </a:p>
        </p:txBody>
      </p:sp>
      <p:sp>
        <p:nvSpPr>
          <p:cNvPr id="3" name="Content Placeholder 2"/>
          <p:cNvSpPr>
            <a:spLocks noGrp="1"/>
          </p:cNvSpPr>
          <p:nvPr>
            <p:ph idx="1"/>
          </p:nvPr>
        </p:nvSpPr>
        <p:spPr>
          <a:xfrm>
            <a:off x="323528" y="1600200"/>
            <a:ext cx="8640960" cy="5069160"/>
          </a:xfrm>
        </p:spPr>
        <p:txBody>
          <a:bodyPr>
            <a:normAutofit fontScale="92500" lnSpcReduction="10000"/>
          </a:bodyPr>
          <a:lstStyle/>
          <a:p>
            <a:r>
              <a:rPr lang="en-US" b="1" dirty="0" smtClean="0"/>
              <a:t>Freeing</a:t>
            </a:r>
            <a:r>
              <a:rPr lang="en-US" dirty="0" smtClean="0"/>
              <a:t> farmers from the constraints of uncertain factors</a:t>
            </a:r>
          </a:p>
          <a:p>
            <a:pPr lvl="1"/>
            <a:r>
              <a:rPr lang="en-US" dirty="0" smtClean="0"/>
              <a:t>Dairy farm in UK with ‘connected’ herd </a:t>
            </a:r>
          </a:p>
          <a:p>
            <a:pPr lvl="2"/>
            <a:r>
              <a:rPr lang="en-US" dirty="0" smtClean="0"/>
              <a:t>anticipating the </a:t>
            </a:r>
            <a:r>
              <a:rPr lang="en-US" b="1" dirty="0" smtClean="0"/>
              <a:t>risks of epidemics </a:t>
            </a:r>
            <a:r>
              <a:rPr lang="en-US" dirty="0" smtClean="0"/>
              <a:t>and spotting random factors in </a:t>
            </a:r>
            <a:r>
              <a:rPr lang="en-US" b="1" dirty="0" smtClean="0"/>
              <a:t>milk production</a:t>
            </a:r>
          </a:p>
          <a:p>
            <a:pPr lvl="1"/>
            <a:r>
              <a:rPr lang="en-US" dirty="0" smtClean="0"/>
              <a:t>Monsanto’s new acquisition </a:t>
            </a:r>
            <a:r>
              <a:rPr lang="en-US" b="1" dirty="0" smtClean="0"/>
              <a:t>protects farmers </a:t>
            </a:r>
            <a:r>
              <a:rPr lang="en-US" dirty="0" smtClean="0"/>
              <a:t>from </a:t>
            </a:r>
            <a:r>
              <a:rPr lang="en-US" b="1" dirty="0" smtClean="0"/>
              <a:t>weather issues</a:t>
            </a:r>
          </a:p>
          <a:p>
            <a:r>
              <a:rPr lang="en-US" dirty="0" smtClean="0"/>
              <a:t>The spread of smart sensors</a:t>
            </a:r>
          </a:p>
          <a:p>
            <a:pPr lvl="1"/>
            <a:r>
              <a:rPr lang="en-US" b="1" dirty="0" smtClean="0"/>
              <a:t>Wine-growers </a:t>
            </a:r>
            <a:r>
              <a:rPr lang="en-US" dirty="0" smtClean="0"/>
              <a:t>in Spain reduced application of fertilizers and fungicides by 20%, accompanied by a 15% improvement in overall productivity using </a:t>
            </a:r>
            <a:r>
              <a:rPr lang="en-US" b="1" i="1" dirty="0" smtClean="0"/>
              <a:t>humidity sensors </a:t>
            </a:r>
          </a:p>
          <a:p>
            <a:endParaRPr lang="el-GR" dirty="0"/>
          </a:p>
        </p:txBody>
      </p:sp>
      <p:sp>
        <p:nvSpPr>
          <p:cNvPr id="4" name="Footer Placeholder 3"/>
          <p:cNvSpPr>
            <a:spLocks noGrp="1"/>
          </p:cNvSpPr>
          <p:nvPr>
            <p:ph type="ftr" sz="quarter" idx="11"/>
          </p:nvPr>
        </p:nvSpPr>
        <p:spPr/>
        <p:txBody>
          <a:bodyPr/>
          <a:lstStyle/>
          <a:p>
            <a:r>
              <a:rPr lang="en-US" dirty="0" smtClean="0"/>
              <a:t>EDBT Special Track Big Data, Athens, March 2014</a:t>
            </a:r>
            <a:endParaRPr lang="en-US" dirty="0"/>
          </a:p>
        </p:txBody>
      </p:sp>
      <p:sp>
        <p:nvSpPr>
          <p:cNvPr id="5" name="Slide Number Placeholder 4"/>
          <p:cNvSpPr>
            <a:spLocks noGrp="1"/>
          </p:cNvSpPr>
          <p:nvPr>
            <p:ph type="sldNum" sz="quarter" idx="12"/>
          </p:nvPr>
        </p:nvSpPr>
        <p:spPr/>
        <p:txBody>
          <a:bodyPr/>
          <a:lstStyle/>
          <a:p>
            <a:fld id="{23B4DBE5-7128-3148-8172-443D530FC20E}" type="slidenum">
              <a:rPr lang="en-US" smtClean="0"/>
              <a:pPr/>
              <a:t>10</a:t>
            </a:fld>
            <a:endParaRPr lang="en-US"/>
          </a:p>
        </p:txBody>
      </p:sp>
    </p:spTree>
    <p:extLst>
      <p:ext uri="{BB962C8B-B14F-4D97-AF65-F5344CB8AC3E}">
        <p14:creationId xmlns:p14="http://schemas.microsoft.com/office/powerpoint/2010/main" val="3495614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102402" name="Picture 2"/>
          <p:cNvPicPr>
            <a:picLocks noChangeAspect="1" noChangeArrowheads="1"/>
          </p:cNvPicPr>
          <p:nvPr/>
        </p:nvPicPr>
        <p:blipFill>
          <a:blip r:embed="rId2" cstate="print"/>
          <a:srcRect/>
          <a:stretch>
            <a:fillRect/>
          </a:stretch>
        </p:blipFill>
        <p:spPr bwMode="auto">
          <a:xfrm>
            <a:off x="251520" y="0"/>
            <a:ext cx="5905500" cy="6419850"/>
          </a:xfrm>
          <a:prstGeom prst="rect">
            <a:avLst/>
          </a:prstGeom>
          <a:noFill/>
          <a:ln w="9525">
            <a:noFill/>
            <a:miter lim="800000"/>
            <a:headEnd/>
            <a:tailEnd/>
          </a:ln>
        </p:spPr>
      </p:pic>
      <p:pic>
        <p:nvPicPr>
          <p:cNvPr id="102403" name="Picture 3"/>
          <p:cNvPicPr>
            <a:picLocks noChangeAspect="1" noChangeArrowheads="1"/>
          </p:cNvPicPr>
          <p:nvPr/>
        </p:nvPicPr>
        <p:blipFill>
          <a:blip r:embed="rId3" cstate="print"/>
          <a:srcRect l="1445"/>
          <a:stretch>
            <a:fillRect/>
          </a:stretch>
        </p:blipFill>
        <p:spPr bwMode="auto">
          <a:xfrm>
            <a:off x="2843808" y="1233636"/>
            <a:ext cx="5904656" cy="52197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11</a:t>
            </a:fld>
            <a:endParaRPr lang="en-US"/>
          </a:p>
        </p:txBody>
      </p:sp>
    </p:spTree>
    <p:extLst>
      <p:ext uri="{BB962C8B-B14F-4D97-AF65-F5344CB8AC3E}">
        <p14:creationId xmlns:p14="http://schemas.microsoft.com/office/powerpoint/2010/main" val="1103602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additive="base">
                                        <p:cTn id="7" dur="500" fill="hold"/>
                                        <p:tgtEl>
                                          <p:spTgt spid="102403"/>
                                        </p:tgtEl>
                                        <p:attrNameLst>
                                          <p:attrName>ppt_x</p:attrName>
                                        </p:attrNameLst>
                                      </p:cBhvr>
                                      <p:tavLst>
                                        <p:tav tm="0">
                                          <p:val>
                                            <p:strVal val="#ppt_x"/>
                                          </p:val>
                                        </p:tav>
                                        <p:tav tm="100000">
                                          <p:val>
                                            <p:strVal val="#ppt_x"/>
                                          </p:val>
                                        </p:tav>
                                      </p:tavLst>
                                    </p:anim>
                                    <p:anim calcmode="lin" valueType="num">
                                      <p:cBhvr additive="base">
                                        <p:cTn id="8" dur="500" fill="hold"/>
                                        <p:tgtEl>
                                          <p:spTgt spid="102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data in Agriculture</a:t>
            </a:r>
            <a:endParaRPr lang="en-US" dirty="0"/>
          </a:p>
        </p:txBody>
      </p:sp>
      <p:grpSp>
        <p:nvGrpSpPr>
          <p:cNvPr id="9" name="Group 8"/>
          <p:cNvGrpSpPr/>
          <p:nvPr/>
        </p:nvGrpSpPr>
        <p:grpSpPr>
          <a:xfrm>
            <a:off x="722313" y="284182"/>
            <a:ext cx="5297487" cy="3932217"/>
            <a:chOff x="722313" y="284183"/>
            <a:chExt cx="4509565" cy="3326468"/>
          </a:xfrm>
        </p:grpSpPr>
        <p:pic>
          <p:nvPicPr>
            <p:cNvPr id="4" name="Picture 3" descr="Screen Shot 2014-03-26 at 16.08.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13" y="284183"/>
              <a:ext cx="4509565" cy="3326468"/>
            </a:xfrm>
            <a:prstGeom prst="rect">
              <a:avLst/>
            </a:prstGeom>
          </p:spPr>
        </p:pic>
        <p:sp>
          <p:nvSpPr>
            <p:cNvPr id="5" name="Rounded Rectangle 4"/>
            <p:cNvSpPr/>
            <p:nvPr/>
          </p:nvSpPr>
          <p:spPr>
            <a:xfrm>
              <a:off x="722313" y="284183"/>
              <a:ext cx="2681287" cy="77171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5"/>
            <p:cNvSpPr/>
            <p:nvPr/>
          </p:nvSpPr>
          <p:spPr>
            <a:xfrm>
              <a:off x="3159163" y="330201"/>
              <a:ext cx="428587" cy="546100"/>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7" name="Footer Placeholder 6"/>
          <p:cNvSpPr>
            <a:spLocks noGrp="1"/>
          </p:cNvSpPr>
          <p:nvPr>
            <p:ph type="ftr" sz="quarter" idx="11"/>
          </p:nvPr>
        </p:nvSpPr>
        <p:spPr/>
        <p:txBody>
          <a:bodyPr/>
          <a:lstStyle/>
          <a:p>
            <a:r>
              <a:rPr lang="en-US" smtClean="0"/>
              <a:t>EDBT Special Track Big Data, Athens, March 2014</a:t>
            </a:r>
            <a:endParaRPr lang="en-US"/>
          </a:p>
        </p:txBody>
      </p:sp>
      <p:sp>
        <p:nvSpPr>
          <p:cNvPr id="8" name="Slide Number Placeholder 7"/>
          <p:cNvSpPr>
            <a:spLocks noGrp="1"/>
          </p:cNvSpPr>
          <p:nvPr>
            <p:ph type="sldNum" sz="quarter" idx="12"/>
          </p:nvPr>
        </p:nvSpPr>
        <p:spPr/>
        <p:txBody>
          <a:bodyPr/>
          <a:lstStyle/>
          <a:p>
            <a:fld id="{23B4DBE5-7128-3148-8172-443D530FC20E}" type="slidenum">
              <a:rPr lang="en-US" smtClean="0"/>
              <a:pPr/>
              <a:t>12</a:t>
            </a:fld>
            <a:endParaRPr lang="en-US"/>
          </a:p>
        </p:txBody>
      </p:sp>
    </p:spTree>
    <p:extLst>
      <p:ext uri="{BB962C8B-B14F-4D97-AF65-F5344CB8AC3E}">
        <p14:creationId xmlns:p14="http://schemas.microsoft.com/office/powerpoint/2010/main" val="10395169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n-US" dirty="0" smtClean="0"/>
              <a:t>Agricultural data </a:t>
            </a:r>
            <a:r>
              <a:rPr lang="en-US" dirty="0" smtClean="0"/>
              <a:t>types I</a:t>
            </a:r>
            <a:endParaRPr lang="el-GR" dirty="0" smtClean="0"/>
          </a:p>
        </p:txBody>
      </p:sp>
      <p:sp>
        <p:nvSpPr>
          <p:cNvPr id="30722" name="2 - Θέση περιεχομένου"/>
          <p:cNvSpPr>
            <a:spLocks noGrp="1"/>
          </p:cNvSpPr>
          <p:nvPr>
            <p:ph idx="1"/>
          </p:nvPr>
        </p:nvSpPr>
        <p:spPr>
          <a:xfrm>
            <a:off x="539303" y="1495573"/>
            <a:ext cx="8137153" cy="4957763"/>
          </a:xfrm>
        </p:spPr>
        <p:txBody>
          <a:bodyPr>
            <a:normAutofit/>
          </a:bodyPr>
          <a:lstStyle/>
          <a:p>
            <a:r>
              <a:rPr lang="en-US" sz="2800" dirty="0" smtClean="0"/>
              <a:t>Publications</a:t>
            </a:r>
            <a:r>
              <a:rPr lang="en-US" sz="2800" dirty="0" smtClean="0"/>
              <a:t>, theses, reports, other grey literature</a:t>
            </a:r>
          </a:p>
          <a:p>
            <a:r>
              <a:rPr lang="en-US" sz="2800" dirty="0"/>
              <a:t>E</a:t>
            </a:r>
            <a:r>
              <a:rPr lang="en-US" sz="2800" dirty="0" smtClean="0"/>
              <a:t>ducational </a:t>
            </a:r>
            <a:r>
              <a:rPr lang="en-US" sz="2800" dirty="0" smtClean="0"/>
              <a:t>material and content, courseware</a:t>
            </a:r>
          </a:p>
          <a:p>
            <a:r>
              <a:rPr lang="en-US" sz="2800" dirty="0" smtClean="0"/>
              <a:t>Research data</a:t>
            </a:r>
            <a:r>
              <a:rPr lang="en-US" sz="2800" dirty="0" smtClean="0"/>
              <a:t>, </a:t>
            </a:r>
            <a:endParaRPr lang="en-US" sz="2800" dirty="0" smtClean="0"/>
          </a:p>
          <a:p>
            <a:pPr lvl="1"/>
            <a:r>
              <a:rPr lang="en-US" sz="2400" dirty="0" smtClean="0"/>
              <a:t>Primary data, such </a:t>
            </a:r>
            <a:r>
              <a:rPr lang="en-US" sz="2400" dirty="0" smtClean="0"/>
              <a:t>as measurements &amp; </a:t>
            </a:r>
            <a:r>
              <a:rPr lang="en-US" sz="2400" dirty="0" smtClean="0"/>
              <a:t>observations </a:t>
            </a:r>
            <a:endParaRPr lang="en-US" sz="2400" dirty="0" smtClean="0"/>
          </a:p>
          <a:p>
            <a:pPr marL="457200" lvl="1" indent="0">
              <a:buNone/>
            </a:pPr>
            <a:r>
              <a:rPr lang="en-US" sz="2400" dirty="0" smtClean="0"/>
              <a:t>	structured, e.g. datasets as tables</a:t>
            </a:r>
          </a:p>
          <a:p>
            <a:pPr marL="457200" lvl="1" indent="0">
              <a:buNone/>
            </a:pPr>
            <a:r>
              <a:rPr lang="en-US" sz="2400" dirty="0" smtClean="0"/>
              <a:t>	digitized, e.g. images, videos</a:t>
            </a:r>
          </a:p>
          <a:p>
            <a:pPr lvl="1"/>
            <a:r>
              <a:rPr lang="en-US" sz="2400" dirty="0"/>
              <a:t>S</a:t>
            </a:r>
            <a:r>
              <a:rPr lang="en-US" sz="2400" dirty="0" smtClean="0"/>
              <a:t>econdary </a:t>
            </a:r>
            <a:r>
              <a:rPr lang="en-US" sz="2400" dirty="0" smtClean="0"/>
              <a:t>data, such as processed elaborations</a:t>
            </a:r>
          </a:p>
          <a:p>
            <a:pPr marL="457200" lvl="1" indent="0">
              <a:buNone/>
            </a:pPr>
            <a:r>
              <a:rPr lang="en-US" sz="2400" dirty="0" smtClean="0"/>
              <a:t>	e.g</a:t>
            </a:r>
            <a:r>
              <a:rPr lang="en-US" sz="2400" dirty="0" smtClean="0"/>
              <a:t>. </a:t>
            </a:r>
            <a:r>
              <a:rPr lang="en-US" sz="2400" dirty="0" err="1" smtClean="0"/>
              <a:t>dendrograms</a:t>
            </a:r>
            <a:r>
              <a:rPr lang="en-US" sz="2400" dirty="0" smtClean="0"/>
              <a:t>, pie charts, </a:t>
            </a:r>
            <a:r>
              <a:rPr lang="en-US" sz="2400" dirty="0" smtClean="0"/>
              <a:t>models</a:t>
            </a:r>
          </a:p>
          <a:p>
            <a:r>
              <a:rPr lang="en-US" dirty="0" smtClean="0"/>
              <a:t>Sensor data</a:t>
            </a:r>
            <a:endParaRPr lang="en-US" dirty="0"/>
          </a:p>
          <a:p>
            <a:pPr marL="457200" lvl="1" indent="0">
              <a:buNone/>
            </a:pPr>
            <a:endParaRPr lang="en-US" sz="2800" dirty="0" smtClean="0"/>
          </a:p>
        </p:txBody>
      </p:sp>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3" name="Slide Number Placeholder 2"/>
          <p:cNvSpPr>
            <a:spLocks noGrp="1"/>
          </p:cNvSpPr>
          <p:nvPr>
            <p:ph type="sldNum" sz="quarter" idx="12"/>
          </p:nvPr>
        </p:nvSpPr>
        <p:spPr/>
        <p:txBody>
          <a:bodyPr/>
          <a:lstStyle/>
          <a:p>
            <a:fld id="{23B4DBE5-7128-3148-8172-443D530FC20E}" type="slidenum">
              <a:rPr lang="en-US" smtClean="0"/>
              <a:pPr/>
              <a:t>13</a:t>
            </a:fld>
            <a:endParaRPr lang="en-US"/>
          </a:p>
        </p:txBody>
      </p:sp>
    </p:spTree>
    <p:extLst>
      <p:ext uri="{BB962C8B-B14F-4D97-AF65-F5344CB8AC3E}">
        <p14:creationId xmlns:p14="http://schemas.microsoft.com/office/powerpoint/2010/main" val="3807309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rmAutofit/>
          </a:bodyPr>
          <a:lstStyle/>
          <a:p>
            <a:r>
              <a:rPr lang="en-US" dirty="0" smtClean="0"/>
              <a:t>Agricultural data </a:t>
            </a:r>
            <a:r>
              <a:rPr lang="en-US" dirty="0" smtClean="0"/>
              <a:t>types II</a:t>
            </a:r>
            <a:endParaRPr lang="el-GR" dirty="0" smtClean="0"/>
          </a:p>
        </p:txBody>
      </p:sp>
      <p:sp>
        <p:nvSpPr>
          <p:cNvPr id="30722" name="2 - Θέση περιεχομένου"/>
          <p:cNvSpPr>
            <a:spLocks noGrp="1"/>
          </p:cNvSpPr>
          <p:nvPr>
            <p:ph idx="1"/>
          </p:nvPr>
        </p:nvSpPr>
        <p:spPr>
          <a:xfrm>
            <a:off x="539303" y="1495573"/>
            <a:ext cx="8137153" cy="4957763"/>
          </a:xfrm>
        </p:spPr>
        <p:txBody>
          <a:bodyPr>
            <a:normAutofit/>
          </a:bodyPr>
          <a:lstStyle/>
          <a:p>
            <a:r>
              <a:rPr lang="en-US" dirty="0" smtClean="0"/>
              <a:t>Provenance </a:t>
            </a:r>
            <a:r>
              <a:rPr lang="en-US" dirty="0" smtClean="0"/>
              <a:t>information, incl. authors, their organizations and projects</a:t>
            </a:r>
          </a:p>
          <a:p>
            <a:r>
              <a:rPr lang="en-US" dirty="0" smtClean="0"/>
              <a:t>Experimental </a:t>
            </a:r>
            <a:r>
              <a:rPr lang="en-US" dirty="0" smtClean="0"/>
              <a:t>protocols &amp; methods</a:t>
            </a:r>
          </a:p>
          <a:p>
            <a:r>
              <a:rPr lang="en-US" dirty="0"/>
              <a:t>S</a:t>
            </a:r>
            <a:r>
              <a:rPr lang="en-US" dirty="0" smtClean="0"/>
              <a:t>ocial </a:t>
            </a:r>
            <a:r>
              <a:rPr lang="en-US" dirty="0" smtClean="0"/>
              <a:t>data, tags, ratings, etc</a:t>
            </a:r>
            <a:r>
              <a:rPr lang="en-US" dirty="0" smtClean="0"/>
              <a:t>.</a:t>
            </a:r>
          </a:p>
          <a:p>
            <a:r>
              <a:rPr lang="en-US" dirty="0" err="1" smtClean="0"/>
              <a:t>Germplasm</a:t>
            </a:r>
            <a:r>
              <a:rPr lang="en-US" dirty="0" smtClean="0"/>
              <a:t> data</a:t>
            </a:r>
          </a:p>
          <a:p>
            <a:r>
              <a:rPr lang="en-US" dirty="0" smtClean="0"/>
              <a:t>Soil maps</a:t>
            </a:r>
          </a:p>
          <a:p>
            <a:r>
              <a:rPr lang="en-US" dirty="0" smtClean="0"/>
              <a:t>Statistical data</a:t>
            </a:r>
            <a:endParaRPr lang="en-US" sz="2800" dirty="0"/>
          </a:p>
          <a:p>
            <a:r>
              <a:rPr lang="en-US" dirty="0" smtClean="0"/>
              <a:t>Financial data</a:t>
            </a:r>
            <a:endParaRPr lang="en-US" sz="3600" dirty="0" smtClean="0"/>
          </a:p>
        </p:txBody>
      </p:sp>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3" name="Slide Number Placeholder 2"/>
          <p:cNvSpPr>
            <a:spLocks noGrp="1"/>
          </p:cNvSpPr>
          <p:nvPr>
            <p:ph type="sldNum" sz="quarter" idx="12"/>
          </p:nvPr>
        </p:nvSpPr>
        <p:spPr/>
        <p:txBody>
          <a:bodyPr/>
          <a:lstStyle/>
          <a:p>
            <a:fld id="{23B4DBE5-7128-3148-8172-443D530FC20E}" type="slidenum">
              <a:rPr lang="en-US" smtClean="0"/>
              <a:pPr/>
              <a:t>14</a:t>
            </a:fld>
            <a:endParaRPr lang="en-US"/>
          </a:p>
        </p:txBody>
      </p:sp>
    </p:spTree>
    <p:extLst>
      <p:ext uri="{BB962C8B-B14F-4D97-AF65-F5344CB8AC3E}">
        <p14:creationId xmlns:p14="http://schemas.microsoft.com/office/powerpoint/2010/main" val="35691640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Big Data demand…</a:t>
            </a:r>
            <a:endParaRPr lang="en-US" dirty="0"/>
          </a:p>
        </p:txBody>
      </p:sp>
      <p:sp>
        <p:nvSpPr>
          <p:cNvPr id="3" name="Content Placeholder 2"/>
          <p:cNvSpPr>
            <a:spLocks noGrp="1"/>
          </p:cNvSpPr>
          <p:nvPr>
            <p:ph idx="1"/>
          </p:nvPr>
        </p:nvSpPr>
        <p:spPr/>
        <p:txBody>
          <a:bodyPr>
            <a:normAutofit fontScale="92500"/>
          </a:bodyPr>
          <a:lstStyle/>
          <a:p>
            <a:r>
              <a:rPr lang="en-US" dirty="0" smtClean="0"/>
              <a:t>Storage</a:t>
            </a:r>
          </a:p>
          <a:p>
            <a:pPr lvl="1"/>
            <a:r>
              <a:rPr lang="en-US" dirty="0" smtClean="0"/>
              <a:t>High volume storage</a:t>
            </a:r>
          </a:p>
          <a:p>
            <a:pPr lvl="1"/>
            <a:r>
              <a:rPr lang="en-US" dirty="0" smtClean="0"/>
              <a:t>Impractical or impossible to use centralized </a:t>
            </a:r>
            <a:r>
              <a:rPr lang="en-US" dirty="0" smtClean="0"/>
              <a:t>storage</a:t>
            </a:r>
          </a:p>
          <a:p>
            <a:pPr lvl="2"/>
            <a:r>
              <a:rPr lang="en-US" dirty="0" smtClean="0"/>
              <a:t>Distribution</a:t>
            </a:r>
          </a:p>
          <a:p>
            <a:pPr lvl="2"/>
            <a:r>
              <a:rPr lang="en-US" dirty="0" smtClean="0"/>
              <a:t>Federation</a:t>
            </a:r>
          </a:p>
          <a:p>
            <a:r>
              <a:rPr lang="en-US" dirty="0" smtClean="0"/>
              <a:t>Computational power </a:t>
            </a:r>
            <a:endParaRPr lang="en-US" dirty="0"/>
          </a:p>
          <a:p>
            <a:pPr lvl="1"/>
            <a:r>
              <a:rPr lang="en-US" dirty="0" smtClean="0"/>
              <a:t>For efficient discovering / querying</a:t>
            </a:r>
            <a:endParaRPr lang="en-US" dirty="0" smtClean="0"/>
          </a:p>
          <a:p>
            <a:pPr lvl="1"/>
            <a:r>
              <a:rPr lang="en-US" dirty="0" smtClean="0"/>
              <a:t>For </a:t>
            </a:r>
            <a:r>
              <a:rPr lang="en-US" dirty="0" smtClean="0"/>
              <a:t>aggregating and processing</a:t>
            </a:r>
            <a:endParaRPr lang="en-US" dirty="0" smtClean="0"/>
          </a:p>
          <a:p>
            <a:pPr lvl="1"/>
            <a:r>
              <a:rPr lang="en-US" dirty="0" smtClean="0"/>
              <a:t>For </a:t>
            </a:r>
            <a:r>
              <a:rPr lang="en-US" dirty="0" smtClean="0"/>
              <a:t>joining</a:t>
            </a:r>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15</a:t>
            </a:fld>
            <a:endParaRPr lang="en-US"/>
          </a:p>
        </p:txBody>
      </p:sp>
    </p:spTree>
    <p:extLst>
      <p:ext uri="{BB962C8B-B14F-4D97-AF65-F5344CB8AC3E}">
        <p14:creationId xmlns:p14="http://schemas.microsoft.com/office/powerpoint/2010/main" val="39342580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Rationale: </a:t>
            </a:r>
            <a:r>
              <a:rPr lang="en-GB" b="1" i="1" dirty="0"/>
              <a:t>Problem statement</a:t>
            </a:r>
            <a:endParaRPr lang="en-US" dirty="0"/>
          </a:p>
        </p:txBody>
      </p:sp>
      <p:sp>
        <p:nvSpPr>
          <p:cNvPr id="6" name="Content Placeholder 5"/>
          <p:cNvSpPr>
            <a:spLocks noGrp="1"/>
          </p:cNvSpPr>
          <p:nvPr>
            <p:ph idx="1"/>
          </p:nvPr>
        </p:nvSpPr>
        <p:spPr/>
        <p:txBody>
          <a:bodyPr/>
          <a:lstStyle/>
          <a:p>
            <a:pPr>
              <a:spcBef>
                <a:spcPts val="1800"/>
              </a:spcBef>
              <a:buFont typeface="Wingdings" pitchFamily="2" charset="2"/>
              <a:buChar char="Ø"/>
            </a:pPr>
            <a:r>
              <a:rPr lang="en-US" dirty="0"/>
              <a:t> Enable the inclusion of:</a:t>
            </a:r>
          </a:p>
          <a:p>
            <a:pPr marL="651510" lvl="1" indent="-285750">
              <a:spcBef>
                <a:spcPts val="1800"/>
              </a:spcBef>
              <a:buFont typeface="Arial" pitchFamily="34" charset="0"/>
              <a:buChar char="•"/>
            </a:pPr>
            <a:r>
              <a:rPr lang="en-US" dirty="0"/>
              <a:t>Large, live, constantly updated datasets and streams</a:t>
            </a:r>
          </a:p>
          <a:p>
            <a:pPr marL="651510" lvl="1" indent="-285750">
              <a:spcBef>
                <a:spcPts val="1800"/>
              </a:spcBef>
              <a:buFont typeface="Arial" pitchFamily="34" charset="0"/>
              <a:buChar char="•"/>
            </a:pPr>
            <a:r>
              <a:rPr lang="en-US" dirty="0"/>
              <a:t>Heterogeneous data</a:t>
            </a:r>
          </a:p>
          <a:p>
            <a:pPr>
              <a:spcBef>
                <a:spcPts val="1800"/>
              </a:spcBef>
              <a:buFont typeface="Wingdings" pitchFamily="2" charset="2"/>
              <a:buChar char="Ø"/>
            </a:pPr>
            <a:r>
              <a:rPr lang="en-US" dirty="0"/>
              <a:t> Involve publishers that</a:t>
            </a:r>
          </a:p>
          <a:p>
            <a:pPr marL="651510" lvl="1" indent="-285750">
              <a:spcBef>
                <a:spcPts val="1800"/>
              </a:spcBef>
              <a:buFont typeface="Arial" pitchFamily="34" charset="0"/>
              <a:buChar char="•"/>
            </a:pPr>
            <a:r>
              <a:rPr lang="en-US" dirty="0"/>
              <a:t>cannot or will not directly and immediately make the transition to standards and best </a:t>
            </a:r>
            <a:r>
              <a:rPr lang="en-US" dirty="0" smtClean="0"/>
              <a:t>practices</a:t>
            </a:r>
            <a:endParaRPr lang="en-US" dirty="0"/>
          </a:p>
        </p:txBody>
      </p:sp>
      <p:sp>
        <p:nvSpPr>
          <p:cNvPr id="7" name="Subtitle 7"/>
          <p:cNvSpPr txBox="1">
            <a:spLocks/>
          </p:cNvSpPr>
          <p:nvPr/>
        </p:nvSpPr>
        <p:spPr>
          <a:xfrm>
            <a:off x="228600" y="6248400"/>
            <a:ext cx="3962400" cy="457200"/>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dirty="0">
                <a:solidFill>
                  <a:schemeClr val="bg1"/>
                </a:solidFill>
              </a:rPr>
              <a:t>Open Agricultural Data Liaison Meeting</a:t>
            </a:r>
          </a:p>
        </p:txBody>
      </p:sp>
      <p:sp>
        <p:nvSpPr>
          <p:cNvPr id="8" name="Rectangle 7"/>
          <p:cNvSpPr/>
          <p:nvPr/>
        </p:nvSpPr>
        <p:spPr>
          <a:xfrm>
            <a:off x="7548114" y="6260068"/>
            <a:ext cx="1822935" cy="369332"/>
          </a:xfrm>
          <a:prstGeom prst="rect">
            <a:avLst/>
          </a:prstGeom>
        </p:spPr>
        <p:txBody>
          <a:bodyPr wrap="none">
            <a:spAutoFit/>
          </a:bodyPr>
          <a:lstStyle/>
          <a:p>
            <a:r>
              <a:rPr lang="en-US" dirty="0" smtClean="0">
                <a:solidFill>
                  <a:schemeClr val="bg1"/>
                </a:solidFill>
              </a:rPr>
              <a:t>30-31/10/2013 </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EDBT Special Track Big Data, Athens, March 2014</a:t>
            </a:r>
            <a:endParaRPr lang="en-US"/>
          </a:p>
        </p:txBody>
      </p:sp>
      <p:sp>
        <p:nvSpPr>
          <p:cNvPr id="4" name="Slide Number Placeholder 3"/>
          <p:cNvSpPr>
            <a:spLocks noGrp="1"/>
          </p:cNvSpPr>
          <p:nvPr>
            <p:ph type="sldNum" sz="quarter" idx="12"/>
          </p:nvPr>
        </p:nvSpPr>
        <p:spPr/>
        <p:txBody>
          <a:bodyPr/>
          <a:lstStyle/>
          <a:p>
            <a:fld id="{23B4DBE5-7128-3148-8172-443D530FC20E}" type="slidenum">
              <a:rPr lang="en-US" smtClean="0"/>
              <a:pPr/>
              <a:t>16</a:t>
            </a:fld>
            <a:endParaRPr lang="en-US"/>
          </a:p>
        </p:txBody>
      </p:sp>
    </p:spTree>
    <p:extLst>
      <p:ext uri="{BB962C8B-B14F-4D97-AF65-F5344CB8AC3E}">
        <p14:creationId xmlns:p14="http://schemas.microsoft.com/office/powerpoint/2010/main" val="32007608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dirty="0"/>
              <a:t>Use Cases </a:t>
            </a:r>
            <a:r>
              <a:rPr lang="en-GB" sz="3600" dirty="0" smtClean="0"/>
              <a:t>(DLO)</a:t>
            </a:r>
            <a:r>
              <a:rPr lang="en-GB" b="1" i="1" dirty="0"/>
              <a:t/>
            </a:r>
            <a:br>
              <a:rPr lang="en-GB" b="1" i="1" dirty="0"/>
            </a:br>
            <a:r>
              <a:rPr lang="en-GB" sz="4000" b="1" i="1" dirty="0"/>
              <a:t>Heterogeneous Data Collections &amp; Streams</a:t>
            </a:r>
            <a:endParaRPr lang="el-GR" dirty="0"/>
          </a:p>
        </p:txBody>
      </p:sp>
      <p:sp>
        <p:nvSpPr>
          <p:cNvPr id="6" name="Content Placeholder 5"/>
          <p:cNvSpPr>
            <a:spLocks noGrp="1"/>
          </p:cNvSpPr>
          <p:nvPr>
            <p:ph idx="1"/>
          </p:nvPr>
        </p:nvSpPr>
        <p:spPr/>
        <p:txBody>
          <a:bodyPr/>
          <a:lstStyle/>
          <a:p>
            <a:pPr>
              <a:buFont typeface="Wingdings" pitchFamily="2" charset="2"/>
              <a:buChar char="Ø"/>
            </a:pPr>
            <a:r>
              <a:rPr lang="en-US" sz="2400" dirty="0"/>
              <a:t>Big data:</a:t>
            </a:r>
          </a:p>
          <a:p>
            <a:pPr lvl="1"/>
            <a:r>
              <a:rPr lang="en-US" sz="2000" dirty="0"/>
              <a:t>Sensor data: soil data, weather</a:t>
            </a:r>
          </a:p>
          <a:p>
            <a:pPr lvl="1"/>
            <a:r>
              <a:rPr lang="en-US" sz="2000" dirty="0"/>
              <a:t>GIS data: land usage, forest and natural resources management data</a:t>
            </a:r>
          </a:p>
          <a:p>
            <a:pPr lvl="1"/>
            <a:r>
              <a:rPr lang="en-US" sz="2000" dirty="0"/>
              <a:t>Historical data: crop yield, economic data</a:t>
            </a:r>
          </a:p>
          <a:p>
            <a:pPr lvl="1"/>
            <a:r>
              <a:rPr lang="en-US" sz="2000" dirty="0"/>
              <a:t>Forecasts: climate change models</a:t>
            </a:r>
          </a:p>
          <a:p>
            <a:pPr>
              <a:buFont typeface="Wingdings" pitchFamily="2" charset="2"/>
              <a:buChar char="Ø"/>
            </a:pPr>
            <a:r>
              <a:rPr lang="en-US" sz="2400" b="1" i="1" u="sng" dirty="0"/>
              <a:t>Problem:</a:t>
            </a:r>
          </a:p>
          <a:p>
            <a:pPr lvl="1"/>
            <a:r>
              <a:rPr lang="en-US" sz="2000" dirty="0"/>
              <a:t>Combine heterogeneous sources to analyze past food production and forecast future trends</a:t>
            </a:r>
          </a:p>
          <a:p>
            <a:pPr lvl="1"/>
            <a:r>
              <a:rPr lang="en-US" sz="2000" dirty="0"/>
              <a:t>Cannot clone and translate: large scale, live data streams</a:t>
            </a:r>
          </a:p>
          <a:p>
            <a:pPr lvl="1"/>
            <a:r>
              <a:rPr lang="en-US" sz="2000" dirty="0"/>
              <a:t>Cannot immediately and directly affect radical re-design of all sensing and processing currently in place</a:t>
            </a:r>
            <a:endParaRPr lang="el-GR" dirty="0"/>
          </a:p>
        </p:txBody>
      </p:sp>
      <p:sp>
        <p:nvSpPr>
          <p:cNvPr id="7" name="Subtitle 7"/>
          <p:cNvSpPr txBox="1">
            <a:spLocks/>
          </p:cNvSpPr>
          <p:nvPr/>
        </p:nvSpPr>
        <p:spPr>
          <a:xfrm>
            <a:off x="228600" y="6248400"/>
            <a:ext cx="3962400" cy="457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dirty="0" smtClean="0">
                <a:solidFill>
                  <a:schemeClr val="bg1"/>
                </a:solidFill>
              </a:rPr>
              <a:t>3</a:t>
            </a:r>
            <a:r>
              <a:rPr lang="en-US" sz="2000" baseline="30000" dirty="0" smtClean="0">
                <a:solidFill>
                  <a:schemeClr val="bg1"/>
                </a:solidFill>
              </a:rPr>
              <a:t>rd</a:t>
            </a:r>
            <a:r>
              <a:rPr lang="en-US" sz="2000" dirty="0" smtClean="0">
                <a:solidFill>
                  <a:schemeClr val="bg1"/>
                </a:solidFill>
              </a:rPr>
              <a:t> Plenary </a:t>
            </a:r>
            <a:r>
              <a:rPr lang="en-US" sz="2000" dirty="0">
                <a:solidFill>
                  <a:schemeClr val="bg1"/>
                </a:solidFill>
              </a:rPr>
              <a:t>&amp; ESG Meeting</a:t>
            </a:r>
          </a:p>
        </p:txBody>
      </p:sp>
      <p:sp>
        <p:nvSpPr>
          <p:cNvPr id="8" name="Rectangle 7"/>
          <p:cNvSpPr/>
          <p:nvPr/>
        </p:nvSpPr>
        <p:spPr>
          <a:xfrm>
            <a:off x="7548114" y="6260068"/>
            <a:ext cx="1428596" cy="369332"/>
          </a:xfrm>
          <a:prstGeom prst="rect">
            <a:avLst/>
          </a:prstGeom>
        </p:spPr>
        <p:txBody>
          <a:bodyPr wrap="none">
            <a:spAutoFit/>
          </a:bodyPr>
          <a:lstStyle/>
          <a:p>
            <a:r>
              <a:rPr lang="en-US" dirty="0">
                <a:solidFill>
                  <a:schemeClr val="bg1"/>
                </a:solidFill>
              </a:rPr>
              <a:t>21/10/2013</a:t>
            </a:r>
          </a:p>
        </p:txBody>
      </p:sp>
      <p:sp>
        <p:nvSpPr>
          <p:cNvPr id="3" name="Footer Placeholder 2"/>
          <p:cNvSpPr>
            <a:spLocks noGrp="1"/>
          </p:cNvSpPr>
          <p:nvPr>
            <p:ph type="ftr" sz="quarter" idx="11"/>
          </p:nvPr>
        </p:nvSpPr>
        <p:spPr/>
        <p:txBody>
          <a:bodyPr/>
          <a:lstStyle/>
          <a:p>
            <a:r>
              <a:rPr lang="en-US" smtClean="0"/>
              <a:t>EDBT Special Track Big Data, Athens, March 2014</a:t>
            </a:r>
            <a:endParaRPr lang="en-US"/>
          </a:p>
        </p:txBody>
      </p:sp>
      <p:sp>
        <p:nvSpPr>
          <p:cNvPr id="4" name="Slide Number Placeholder 3"/>
          <p:cNvSpPr>
            <a:spLocks noGrp="1"/>
          </p:cNvSpPr>
          <p:nvPr>
            <p:ph type="sldNum" sz="quarter" idx="12"/>
          </p:nvPr>
        </p:nvSpPr>
        <p:spPr/>
        <p:txBody>
          <a:bodyPr/>
          <a:lstStyle/>
          <a:p>
            <a:fld id="{23B4DBE5-7128-3148-8172-443D530FC20E}" type="slidenum">
              <a:rPr lang="en-US" smtClean="0"/>
              <a:pPr/>
              <a:t>17</a:t>
            </a:fld>
            <a:endParaRPr lang="en-US"/>
          </a:p>
        </p:txBody>
      </p:sp>
    </p:spTree>
    <p:extLst>
      <p:ext uri="{BB962C8B-B14F-4D97-AF65-F5344CB8AC3E}">
        <p14:creationId xmlns:p14="http://schemas.microsoft.com/office/powerpoint/2010/main" val="41812420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dirty="0"/>
              <a:t>Use Cases (FAO)</a:t>
            </a:r>
            <a:r>
              <a:rPr lang="en-GB" b="1" i="1" dirty="0"/>
              <a:t/>
            </a:r>
            <a:br>
              <a:rPr lang="en-GB" b="1" i="1" dirty="0"/>
            </a:br>
            <a:r>
              <a:rPr lang="en-GB" b="1" i="1" dirty="0"/>
              <a:t>Reactive Data Analysis</a:t>
            </a:r>
            <a:endParaRPr lang="el-GR" dirty="0"/>
          </a:p>
        </p:txBody>
      </p:sp>
      <p:sp>
        <p:nvSpPr>
          <p:cNvPr id="6" name="Content Placeholder 5"/>
          <p:cNvSpPr>
            <a:spLocks noGrp="1"/>
          </p:cNvSpPr>
          <p:nvPr>
            <p:ph idx="1"/>
          </p:nvPr>
        </p:nvSpPr>
        <p:spPr/>
        <p:txBody>
          <a:bodyPr>
            <a:normAutofit lnSpcReduction="10000"/>
          </a:bodyPr>
          <a:lstStyle/>
          <a:p>
            <a:pPr>
              <a:buFont typeface="Wingdings" pitchFamily="2" charset="2"/>
              <a:buChar char="Ø"/>
            </a:pPr>
            <a:r>
              <a:rPr lang="en-US" sz="2400" dirty="0"/>
              <a:t>Big data:</a:t>
            </a:r>
          </a:p>
          <a:p>
            <a:pPr lvl="1"/>
            <a:r>
              <a:rPr lang="en-US" sz="2000" dirty="0"/>
              <a:t>Document collections: past experiences, analysis and research results</a:t>
            </a:r>
          </a:p>
          <a:p>
            <a:pPr lvl="1"/>
            <a:r>
              <a:rPr lang="en-US" sz="2000" dirty="0"/>
              <a:t>Databases: climate conditions and crop yield observations, economic data (land and food prices)</a:t>
            </a:r>
          </a:p>
          <a:p>
            <a:pPr>
              <a:buFont typeface="Wingdings" pitchFamily="2" charset="2"/>
              <a:buChar char="Ø"/>
            </a:pPr>
            <a:r>
              <a:rPr lang="en-US" sz="2400" b="1" i="1" u="sng" dirty="0"/>
              <a:t>Problem:</a:t>
            </a:r>
          </a:p>
          <a:p>
            <a:pPr lvl="1"/>
            <a:r>
              <a:rPr lang="en-US" sz="2000" dirty="0"/>
              <a:t>Retrieving complete and accurate information to compile reports</a:t>
            </a:r>
          </a:p>
          <a:p>
            <a:pPr lvl="2"/>
            <a:r>
              <a:rPr lang="en-US" sz="1600" dirty="0"/>
              <a:t>Raw data and reports, scientific publications, etc.</a:t>
            </a:r>
          </a:p>
          <a:p>
            <a:pPr lvl="1"/>
            <a:r>
              <a:rPr lang="en-US" sz="2000" dirty="0"/>
              <a:t>Wastes human resources that could analyze data and synthesize useful knowledge and advice for food production</a:t>
            </a:r>
          </a:p>
          <a:p>
            <a:pPr lvl="2"/>
            <a:r>
              <a:rPr lang="en-US" sz="1600" dirty="0"/>
              <a:t>Too much time spent cross-relating responses from different sources</a:t>
            </a:r>
          </a:p>
          <a:p>
            <a:pPr lvl="1"/>
            <a:r>
              <a:rPr lang="en-US" sz="2000" dirty="0"/>
              <a:t>Too many different organizations and processes rely on the different schemas to make re-design viable</a:t>
            </a:r>
          </a:p>
          <a:p>
            <a:pPr lvl="1"/>
            <a:r>
              <a:rPr lang="en-US" sz="2000" dirty="0"/>
              <a:t>Cloning is inefficient: large and constantly updated stores</a:t>
            </a:r>
            <a:endParaRPr lang="el-GR" dirty="0"/>
          </a:p>
        </p:txBody>
      </p:sp>
      <p:sp>
        <p:nvSpPr>
          <p:cNvPr id="7" name="Subtitle 7"/>
          <p:cNvSpPr txBox="1">
            <a:spLocks/>
          </p:cNvSpPr>
          <p:nvPr/>
        </p:nvSpPr>
        <p:spPr>
          <a:xfrm>
            <a:off x="228600" y="6248400"/>
            <a:ext cx="3962400" cy="457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dirty="0" smtClean="0">
                <a:solidFill>
                  <a:schemeClr val="bg1"/>
                </a:solidFill>
              </a:rPr>
              <a:t>3</a:t>
            </a:r>
            <a:r>
              <a:rPr lang="en-US" sz="2000" baseline="30000" dirty="0" smtClean="0">
                <a:solidFill>
                  <a:schemeClr val="bg1"/>
                </a:solidFill>
              </a:rPr>
              <a:t>rd</a:t>
            </a:r>
            <a:r>
              <a:rPr lang="en-US" sz="2000" dirty="0" smtClean="0">
                <a:solidFill>
                  <a:schemeClr val="bg1"/>
                </a:solidFill>
              </a:rPr>
              <a:t> Plenary </a:t>
            </a:r>
            <a:r>
              <a:rPr lang="en-US" sz="2000" dirty="0">
                <a:solidFill>
                  <a:schemeClr val="bg1"/>
                </a:solidFill>
              </a:rPr>
              <a:t>&amp; ESG Meeting</a:t>
            </a:r>
          </a:p>
        </p:txBody>
      </p:sp>
      <p:sp>
        <p:nvSpPr>
          <p:cNvPr id="8" name="Rectangle 7"/>
          <p:cNvSpPr/>
          <p:nvPr/>
        </p:nvSpPr>
        <p:spPr>
          <a:xfrm>
            <a:off x="7548114" y="6260068"/>
            <a:ext cx="1428596" cy="369332"/>
          </a:xfrm>
          <a:prstGeom prst="rect">
            <a:avLst/>
          </a:prstGeom>
        </p:spPr>
        <p:txBody>
          <a:bodyPr wrap="none">
            <a:spAutoFit/>
          </a:bodyPr>
          <a:lstStyle/>
          <a:p>
            <a:r>
              <a:rPr lang="en-US" dirty="0">
                <a:solidFill>
                  <a:schemeClr val="bg1"/>
                </a:solidFill>
              </a:rPr>
              <a:t>21/10/2013</a:t>
            </a:r>
          </a:p>
        </p:txBody>
      </p:sp>
      <p:sp>
        <p:nvSpPr>
          <p:cNvPr id="3" name="Footer Placeholder 2"/>
          <p:cNvSpPr>
            <a:spLocks noGrp="1"/>
          </p:cNvSpPr>
          <p:nvPr>
            <p:ph type="ftr" sz="quarter" idx="11"/>
          </p:nvPr>
        </p:nvSpPr>
        <p:spPr/>
        <p:txBody>
          <a:bodyPr/>
          <a:lstStyle/>
          <a:p>
            <a:r>
              <a:rPr lang="en-US" smtClean="0"/>
              <a:t>EDBT Special Track Big Data, Athens, March 2014</a:t>
            </a:r>
            <a:endParaRPr lang="en-US"/>
          </a:p>
        </p:txBody>
      </p:sp>
      <p:sp>
        <p:nvSpPr>
          <p:cNvPr id="4" name="Slide Number Placeholder 3"/>
          <p:cNvSpPr>
            <a:spLocks noGrp="1"/>
          </p:cNvSpPr>
          <p:nvPr>
            <p:ph type="sldNum" sz="quarter" idx="12"/>
          </p:nvPr>
        </p:nvSpPr>
        <p:spPr/>
        <p:txBody>
          <a:bodyPr/>
          <a:lstStyle/>
          <a:p>
            <a:fld id="{23B4DBE5-7128-3148-8172-443D530FC20E}" type="slidenum">
              <a:rPr lang="en-US" smtClean="0"/>
              <a:pPr/>
              <a:t>18</a:t>
            </a:fld>
            <a:endParaRPr lang="en-US"/>
          </a:p>
        </p:txBody>
      </p:sp>
    </p:spTree>
    <p:extLst>
      <p:ext uri="{BB962C8B-B14F-4D97-AF65-F5344CB8AC3E}">
        <p14:creationId xmlns:p14="http://schemas.microsoft.com/office/powerpoint/2010/main" val="35333927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sz="3600" dirty="0"/>
              <a:t>Use Cases (AK)</a:t>
            </a:r>
            <a:r>
              <a:rPr lang="en-GB" b="1" i="1" dirty="0"/>
              <a:t/>
            </a:r>
            <a:br>
              <a:rPr lang="en-GB" b="1" i="1" dirty="0"/>
            </a:br>
            <a:r>
              <a:rPr lang="en-GB" b="1" i="1" dirty="0"/>
              <a:t>Reactive Resource Discovery</a:t>
            </a:r>
            <a:endParaRPr lang="el-GR" dirty="0"/>
          </a:p>
        </p:txBody>
      </p:sp>
      <p:sp>
        <p:nvSpPr>
          <p:cNvPr id="6" name="Content Placeholder 5"/>
          <p:cNvSpPr>
            <a:spLocks noGrp="1"/>
          </p:cNvSpPr>
          <p:nvPr>
            <p:ph idx="1"/>
          </p:nvPr>
        </p:nvSpPr>
        <p:spPr/>
        <p:txBody>
          <a:bodyPr/>
          <a:lstStyle/>
          <a:p>
            <a:pPr>
              <a:buFont typeface="Wingdings" pitchFamily="2" charset="2"/>
              <a:buChar char="Ø"/>
            </a:pPr>
            <a:r>
              <a:rPr lang="en-US" sz="2400" dirty="0"/>
              <a:t>Big data:</a:t>
            </a:r>
          </a:p>
          <a:p>
            <a:pPr lvl="1"/>
            <a:r>
              <a:rPr lang="en-US" sz="2000" dirty="0"/>
              <a:t>Multimedia content about agriculture and biodiversity</a:t>
            </a:r>
          </a:p>
          <a:p>
            <a:pPr>
              <a:buFont typeface="Wingdings" pitchFamily="2" charset="2"/>
              <a:buChar char="Ø"/>
            </a:pPr>
            <a:endParaRPr lang="en-US" sz="2400" b="1" i="1" u="sng" dirty="0"/>
          </a:p>
          <a:p>
            <a:pPr>
              <a:buFont typeface="Wingdings" pitchFamily="2" charset="2"/>
              <a:buChar char="Ø"/>
            </a:pPr>
            <a:r>
              <a:rPr lang="en-US" sz="2400" b="1" i="1" u="sng" dirty="0"/>
              <a:t>Problem:</a:t>
            </a:r>
          </a:p>
          <a:p>
            <a:pPr lvl="1"/>
            <a:r>
              <a:rPr lang="en-US" sz="2000" dirty="0"/>
              <a:t>Real-time retrieval of relevant content</a:t>
            </a:r>
          </a:p>
          <a:p>
            <a:pPr lvl="1"/>
            <a:r>
              <a:rPr lang="en-US" sz="2000" dirty="0"/>
              <a:t>Used to compile educational activities</a:t>
            </a:r>
          </a:p>
          <a:p>
            <a:pPr lvl="1"/>
            <a:r>
              <a:rPr lang="en-US" sz="2000" dirty="0"/>
              <a:t>Schema heterogeneity:</a:t>
            </a:r>
          </a:p>
          <a:p>
            <a:pPr lvl="2"/>
            <a:r>
              <a:rPr lang="en-US" sz="1600" dirty="0"/>
              <a:t>Different providers (</a:t>
            </a:r>
            <a:r>
              <a:rPr lang="en-US" sz="1600" dirty="0" err="1"/>
              <a:t>Oganic</a:t>
            </a:r>
            <a:r>
              <a:rPr lang="en-US" sz="1600" dirty="0"/>
              <a:t> </a:t>
            </a:r>
            <a:r>
              <a:rPr lang="en-US" sz="1600" dirty="0" err="1"/>
              <a:t>edunet</a:t>
            </a:r>
            <a:r>
              <a:rPr lang="en-US" sz="1600" dirty="0"/>
              <a:t>, </a:t>
            </a:r>
            <a:r>
              <a:rPr lang="en-US" sz="1600" dirty="0" err="1"/>
              <a:t>Europeana</a:t>
            </a:r>
            <a:r>
              <a:rPr lang="en-US" sz="1600" dirty="0"/>
              <a:t>, VOA3R, etc.)</a:t>
            </a:r>
          </a:p>
          <a:p>
            <a:pPr lvl="1"/>
            <a:r>
              <a:rPr lang="en-US" sz="2000" dirty="0"/>
              <a:t>Too many different organizations and processes rely on the different schema to make re-design viable</a:t>
            </a:r>
          </a:p>
          <a:p>
            <a:pPr lvl="1"/>
            <a:r>
              <a:rPr lang="en-US" sz="2000" dirty="0"/>
              <a:t>Cloning is inefficient: large and constantly updated stores</a:t>
            </a:r>
            <a:endParaRPr lang="el-GR" dirty="0"/>
          </a:p>
        </p:txBody>
      </p:sp>
      <p:sp>
        <p:nvSpPr>
          <p:cNvPr id="7" name="Subtitle 7"/>
          <p:cNvSpPr txBox="1">
            <a:spLocks/>
          </p:cNvSpPr>
          <p:nvPr/>
        </p:nvSpPr>
        <p:spPr>
          <a:xfrm>
            <a:off x="228600" y="6248400"/>
            <a:ext cx="3962400" cy="457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dirty="0" smtClean="0">
                <a:solidFill>
                  <a:schemeClr val="bg1"/>
                </a:solidFill>
              </a:rPr>
              <a:t>3</a:t>
            </a:r>
            <a:r>
              <a:rPr lang="en-US" sz="2000" baseline="30000" dirty="0" smtClean="0">
                <a:solidFill>
                  <a:schemeClr val="bg1"/>
                </a:solidFill>
              </a:rPr>
              <a:t>rd</a:t>
            </a:r>
            <a:r>
              <a:rPr lang="en-US" sz="2000" dirty="0" smtClean="0">
                <a:solidFill>
                  <a:schemeClr val="bg1"/>
                </a:solidFill>
              </a:rPr>
              <a:t> Plenary </a:t>
            </a:r>
            <a:r>
              <a:rPr lang="en-US" sz="2000" dirty="0">
                <a:solidFill>
                  <a:schemeClr val="bg1"/>
                </a:solidFill>
              </a:rPr>
              <a:t>&amp; ESG Meeting</a:t>
            </a:r>
          </a:p>
        </p:txBody>
      </p:sp>
      <p:sp>
        <p:nvSpPr>
          <p:cNvPr id="8" name="Rectangle 7"/>
          <p:cNvSpPr/>
          <p:nvPr/>
        </p:nvSpPr>
        <p:spPr>
          <a:xfrm>
            <a:off x="7548114" y="6260068"/>
            <a:ext cx="1428596" cy="369332"/>
          </a:xfrm>
          <a:prstGeom prst="rect">
            <a:avLst/>
          </a:prstGeom>
        </p:spPr>
        <p:txBody>
          <a:bodyPr wrap="none">
            <a:spAutoFit/>
          </a:bodyPr>
          <a:lstStyle/>
          <a:p>
            <a:r>
              <a:rPr lang="en-US" dirty="0">
                <a:solidFill>
                  <a:schemeClr val="bg1"/>
                </a:solidFill>
              </a:rPr>
              <a:t>21/10/2013</a:t>
            </a:r>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19</a:t>
            </a:fld>
            <a:endParaRPr lang="en-US"/>
          </a:p>
        </p:txBody>
      </p:sp>
    </p:spTree>
    <p:extLst>
      <p:ext uri="{BB962C8B-B14F-4D97-AF65-F5344CB8AC3E}">
        <p14:creationId xmlns:p14="http://schemas.microsoft.com/office/powerpoint/2010/main" val="8941395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dirty="0" smtClean="0"/>
              <a:t>The importance of Big Data in Agriculture</a:t>
            </a:r>
          </a:p>
          <a:p>
            <a:endParaRPr lang="en-US" dirty="0"/>
          </a:p>
          <a:p>
            <a:r>
              <a:rPr lang="en-US" dirty="0" smtClean="0"/>
              <a:t>Major challenges</a:t>
            </a:r>
            <a:endParaRPr lang="en-US" dirty="0"/>
          </a:p>
          <a:p>
            <a:endParaRPr lang="en-US" dirty="0" smtClean="0"/>
          </a:p>
          <a:p>
            <a:r>
              <a:rPr lang="en-US" dirty="0" smtClean="0"/>
              <a:t>The agINFRA and </a:t>
            </a:r>
            <a:r>
              <a:rPr lang="en-US" dirty="0" err="1" smtClean="0"/>
              <a:t>SemaGrow</a:t>
            </a:r>
            <a:r>
              <a:rPr lang="en-US" dirty="0" smtClean="0"/>
              <a:t> solutions</a:t>
            </a:r>
          </a:p>
          <a:p>
            <a:endParaRPr lang="en-US" dirty="0"/>
          </a:p>
          <a:p>
            <a:r>
              <a:rPr lang="en-US" dirty="0" smtClean="0"/>
              <a:t>Supporting Global Initiatives</a:t>
            </a:r>
            <a:endParaRPr lang="en-US" dirty="0"/>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2</a:t>
            </a:fld>
            <a:endParaRPr lang="en-US"/>
          </a:p>
        </p:txBody>
      </p:sp>
    </p:spTree>
    <p:extLst>
      <p:ext uri="{BB962C8B-B14F-4D97-AF65-F5344CB8AC3E}">
        <p14:creationId xmlns:p14="http://schemas.microsoft.com/office/powerpoint/2010/main" val="2009258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The </a:t>
            </a:r>
            <a:r>
              <a:rPr lang="en-US" cap="small" dirty="0" err="1" smtClean="0"/>
              <a:t>aginfra</a:t>
            </a:r>
            <a:r>
              <a:rPr lang="en-US" cap="small" dirty="0" smtClean="0"/>
              <a:t> &amp; </a:t>
            </a:r>
            <a:r>
              <a:rPr lang="en-US" cap="small" dirty="0" err="1" smtClean="0"/>
              <a:t>semagrow</a:t>
            </a:r>
            <a:r>
              <a:rPr lang="en-US" cap="small" dirty="0" smtClean="0"/>
              <a:t> solutions</a:t>
            </a:r>
            <a:endParaRPr lang="en-US" cap="small" dirty="0"/>
          </a:p>
        </p:txBody>
      </p:sp>
      <p:pic>
        <p:nvPicPr>
          <p:cNvPr id="4" name="Picture 4"/>
          <p:cNvPicPr>
            <a:picLocks noChangeAspect="1" noChangeArrowheads="1"/>
          </p:cNvPicPr>
          <p:nvPr/>
        </p:nvPicPr>
        <p:blipFill>
          <a:blip r:embed="rId2" cstate="print">
            <a:alphaModFix amt="63000"/>
          </a:blip>
          <a:srcRect/>
          <a:stretch>
            <a:fillRect/>
          </a:stretch>
        </p:blipFill>
        <p:spPr bwMode="auto">
          <a:xfrm>
            <a:off x="722312" y="342453"/>
            <a:ext cx="5170487" cy="387786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EDBT Special Track Big Data, Athens, March 2014</a:t>
            </a:r>
            <a:endParaRPr lang="en-US"/>
          </a:p>
        </p:txBody>
      </p:sp>
      <p:sp>
        <p:nvSpPr>
          <p:cNvPr id="6" name="Slide Number Placeholder 5"/>
          <p:cNvSpPr>
            <a:spLocks noGrp="1"/>
          </p:cNvSpPr>
          <p:nvPr>
            <p:ph type="sldNum" sz="quarter" idx="12"/>
          </p:nvPr>
        </p:nvSpPr>
        <p:spPr/>
        <p:txBody>
          <a:bodyPr/>
          <a:lstStyle/>
          <a:p>
            <a:fld id="{23B4DBE5-7128-3148-8172-443D530FC20E}" type="slidenum">
              <a:rPr lang="en-US" smtClean="0"/>
              <a:pPr/>
              <a:t>20</a:t>
            </a:fld>
            <a:endParaRPr lang="en-US"/>
          </a:p>
        </p:txBody>
      </p:sp>
      <p:pic>
        <p:nvPicPr>
          <p:cNvPr id="7" name="Picture 6" descr="agINFRA_logo_new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12" y="2980268"/>
            <a:ext cx="1482586" cy="1240052"/>
          </a:xfrm>
          <a:prstGeom prst="rect">
            <a:avLst/>
          </a:prstGeom>
        </p:spPr>
      </p:pic>
      <p:pic>
        <p:nvPicPr>
          <p:cNvPr id="8" name="Picture 7" descr="SemaGrow - Resiz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8800" y="342453"/>
            <a:ext cx="2793999" cy="595779"/>
          </a:xfrm>
          <a:prstGeom prst="rect">
            <a:avLst/>
          </a:prstGeom>
        </p:spPr>
      </p:pic>
    </p:spTree>
    <p:extLst>
      <p:ext uri="{BB962C8B-B14F-4D97-AF65-F5344CB8AC3E}">
        <p14:creationId xmlns:p14="http://schemas.microsoft.com/office/powerpoint/2010/main" val="38791885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agINFRA project</a:t>
            </a:r>
            <a:endParaRPr lang="en-US" dirty="0"/>
          </a:p>
        </p:txBody>
      </p:sp>
      <p:sp>
        <p:nvSpPr>
          <p:cNvPr id="7" name="Content Placeholder 6"/>
          <p:cNvSpPr>
            <a:spLocks noGrp="1"/>
          </p:cNvSpPr>
          <p:nvPr>
            <p:ph idx="1"/>
          </p:nvPr>
        </p:nvSpPr>
        <p:spPr/>
        <p:txBody>
          <a:bodyPr>
            <a:normAutofit/>
          </a:bodyPr>
          <a:lstStyle/>
          <a:p>
            <a:r>
              <a:rPr lang="en-US" dirty="0" smtClean="0"/>
              <a:t>e</a:t>
            </a:r>
            <a:r>
              <a:rPr lang="en-US" dirty="0"/>
              <a:t>-infrastructure for agricultural research resources (content/data) and </a:t>
            </a:r>
            <a:r>
              <a:rPr lang="en-US" dirty="0" smtClean="0"/>
              <a:t>services</a:t>
            </a:r>
          </a:p>
          <a:p>
            <a:endParaRPr lang="en-US" dirty="0"/>
          </a:p>
          <a:p>
            <a:r>
              <a:rPr lang="en-US" dirty="0" smtClean="0"/>
              <a:t>Higher </a:t>
            </a:r>
            <a:r>
              <a:rPr lang="en-US" dirty="0"/>
              <a:t>interoperability </a:t>
            </a:r>
            <a:r>
              <a:rPr lang="en-US" dirty="0" smtClean="0"/>
              <a:t>between </a:t>
            </a:r>
            <a:r>
              <a:rPr lang="en-US" dirty="0"/>
              <a:t>agricultural and other data </a:t>
            </a:r>
            <a:r>
              <a:rPr lang="en-US" dirty="0" smtClean="0"/>
              <a:t>resources (linked data)</a:t>
            </a:r>
          </a:p>
          <a:p>
            <a:endParaRPr lang="en-US" dirty="0"/>
          </a:p>
          <a:p>
            <a:r>
              <a:rPr lang="en-US" dirty="0" smtClean="0"/>
              <a:t>Improved </a:t>
            </a:r>
            <a:r>
              <a:rPr lang="en-US" dirty="0"/>
              <a:t>research data </a:t>
            </a:r>
            <a:r>
              <a:rPr lang="en-US" dirty="0" smtClean="0"/>
              <a:t>services and tools using Grid and Cloud resources </a:t>
            </a:r>
            <a:endParaRPr lang="en-US" dirty="0"/>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21</a:t>
            </a:fld>
            <a:endParaRPr lang="en-US"/>
          </a:p>
        </p:txBody>
      </p:sp>
    </p:spTree>
    <p:extLst>
      <p:ext uri="{BB962C8B-B14F-4D97-AF65-F5344CB8AC3E}">
        <p14:creationId xmlns:p14="http://schemas.microsoft.com/office/powerpoint/2010/main" val="24530411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agINFRA Grid &amp; Cloud resources</a:t>
            </a:r>
            <a:endParaRPr lang="en-US" dirty="0"/>
          </a:p>
        </p:txBody>
      </p:sp>
      <p:sp>
        <p:nvSpPr>
          <p:cNvPr id="11" name="Footer Placeholder 10"/>
          <p:cNvSpPr>
            <a:spLocks noGrp="1"/>
          </p:cNvSpPr>
          <p:nvPr>
            <p:ph type="ftr" sz="quarter" idx="11"/>
          </p:nvPr>
        </p:nvSpPr>
        <p:spPr/>
        <p:txBody>
          <a:bodyPr/>
          <a:lstStyle/>
          <a:p>
            <a:r>
              <a:rPr lang="en-US" dirty="0" smtClean="0"/>
              <a:t>EDBT Special Track Big Data, Athens, March 2014</a:t>
            </a:r>
            <a:endParaRPr lang="en-US" dirty="0"/>
          </a:p>
        </p:txBody>
      </p:sp>
      <p:sp>
        <p:nvSpPr>
          <p:cNvPr id="12" name="Slide Number Placeholder 11"/>
          <p:cNvSpPr>
            <a:spLocks noGrp="1"/>
          </p:cNvSpPr>
          <p:nvPr>
            <p:ph type="sldNum" sz="quarter" idx="12"/>
          </p:nvPr>
        </p:nvSpPr>
        <p:spPr/>
        <p:txBody>
          <a:bodyPr/>
          <a:lstStyle/>
          <a:p>
            <a:fld id="{23B4DBE5-7128-3148-8172-443D530FC20E}" type="slidenum">
              <a:rPr lang="en-US" smtClean="0"/>
              <a:pPr/>
              <a:t>22</a:t>
            </a:fld>
            <a:endParaRPr lang="en-US"/>
          </a:p>
        </p:txBody>
      </p:sp>
      <p:sp>
        <p:nvSpPr>
          <p:cNvPr id="3" name="Content Placeholder 2"/>
          <p:cNvSpPr>
            <a:spLocks noGrp="1"/>
          </p:cNvSpPr>
          <p:nvPr>
            <p:ph idx="4294967295"/>
          </p:nvPr>
        </p:nvSpPr>
        <p:spPr>
          <a:xfrm>
            <a:off x="521758" y="1374243"/>
            <a:ext cx="5121513" cy="5303837"/>
          </a:xfrm>
        </p:spPr>
        <p:txBody>
          <a:bodyPr>
            <a:normAutofit/>
          </a:bodyPr>
          <a:lstStyle/>
          <a:p>
            <a:r>
              <a:rPr lang="en-US" sz="2400" dirty="0"/>
              <a:t>PARADOX </a:t>
            </a:r>
            <a:r>
              <a:rPr lang="en-US" sz="2400" dirty="0" smtClean="0"/>
              <a:t>cluster</a:t>
            </a:r>
            <a:r>
              <a:rPr lang="en-US" sz="2400" dirty="0"/>
              <a:t/>
            </a:r>
            <a:br>
              <a:rPr lang="en-US" sz="2400" dirty="0"/>
            </a:br>
            <a:r>
              <a:rPr lang="en-US" sz="2400" i="1" dirty="0" smtClean="0"/>
              <a:t>704 CPU; 50 TB</a:t>
            </a:r>
            <a:endParaRPr lang="en-US" sz="2400" i="1" dirty="0"/>
          </a:p>
          <a:p>
            <a:r>
              <a:rPr lang="en-US" sz="2400" dirty="0"/>
              <a:t>Roma </a:t>
            </a:r>
            <a:r>
              <a:rPr lang="en-US" sz="2400" dirty="0" err="1"/>
              <a:t>Tre</a:t>
            </a:r>
            <a:r>
              <a:rPr lang="en-US" sz="2400" dirty="0"/>
              <a:t> </a:t>
            </a:r>
            <a:r>
              <a:rPr lang="en-US" sz="2400" dirty="0" smtClean="0"/>
              <a:t>cluster</a:t>
            </a:r>
            <a:br>
              <a:rPr lang="en-US" sz="2400" dirty="0" smtClean="0"/>
            </a:br>
            <a:r>
              <a:rPr lang="en-US" sz="2400" i="1" dirty="0" smtClean="0"/>
              <a:t>350 </a:t>
            </a:r>
            <a:r>
              <a:rPr lang="en-US" sz="2400" i="1" dirty="0"/>
              <a:t>CPUs; </a:t>
            </a:r>
            <a:r>
              <a:rPr lang="en-US" sz="2400" i="1" dirty="0" smtClean="0"/>
              <a:t>100TB</a:t>
            </a:r>
            <a:endParaRPr lang="en-US" sz="2400" i="1" dirty="0"/>
          </a:p>
          <a:p>
            <a:r>
              <a:rPr lang="en-US" sz="2400" dirty="0"/>
              <a:t>Catania </a:t>
            </a:r>
            <a:r>
              <a:rPr lang="en-US" sz="2400" dirty="0" smtClean="0"/>
              <a:t>cluster</a:t>
            </a:r>
            <a:br>
              <a:rPr lang="en-US" sz="2400" dirty="0" smtClean="0"/>
            </a:br>
            <a:r>
              <a:rPr lang="en-US" sz="2400" i="1" dirty="0" smtClean="0"/>
              <a:t>800 </a:t>
            </a:r>
            <a:r>
              <a:rPr lang="en-US" sz="2400" i="1" dirty="0"/>
              <a:t>CPUs; 700 TB </a:t>
            </a:r>
          </a:p>
          <a:p>
            <a:r>
              <a:rPr lang="en-US" sz="2400" dirty="0"/>
              <a:t>SZTAKI </a:t>
            </a:r>
            <a:r>
              <a:rPr lang="en-US" sz="2400" dirty="0" smtClean="0"/>
              <a:t>cluster</a:t>
            </a:r>
            <a:br>
              <a:rPr lang="en-US" sz="2400" dirty="0" smtClean="0"/>
            </a:br>
            <a:r>
              <a:rPr lang="en-US" sz="2400" i="1" dirty="0" smtClean="0"/>
              <a:t>8 CPUs</a:t>
            </a:r>
            <a:endParaRPr lang="en-US" sz="2400" i="1" dirty="0"/>
          </a:p>
          <a:p>
            <a:r>
              <a:rPr lang="en-US" sz="2400" dirty="0"/>
              <a:t>PARADOX </a:t>
            </a:r>
            <a:r>
              <a:rPr lang="en-US" sz="2400" dirty="0" smtClean="0"/>
              <a:t>upgrade</a:t>
            </a:r>
            <a:r>
              <a:rPr lang="en-US" sz="2400" dirty="0"/>
              <a:t/>
            </a:r>
            <a:br>
              <a:rPr lang="en-US" sz="2400" dirty="0"/>
            </a:br>
            <a:r>
              <a:rPr lang="en-US" sz="2400" i="1" dirty="0" smtClean="0"/>
              <a:t>1696 CPU;100 TB</a:t>
            </a:r>
          </a:p>
          <a:p>
            <a:r>
              <a:rPr lang="en-US" sz="2800" b="1" dirty="0" smtClean="0"/>
              <a:t>Total: 3.5 </a:t>
            </a:r>
            <a:r>
              <a:rPr lang="en-US" sz="2800" b="1" dirty="0" err="1" smtClean="0"/>
              <a:t>kCPU</a:t>
            </a:r>
            <a:r>
              <a:rPr lang="en-US" sz="2800" b="1" dirty="0" smtClean="0"/>
              <a:t>; 0.9 PT</a:t>
            </a:r>
            <a:endParaRPr lang="en-US" sz="2800" b="1" dirty="0"/>
          </a:p>
          <a:p>
            <a:endParaRPr lang="en-US" dirty="0"/>
          </a:p>
        </p:txBody>
      </p:sp>
      <p:pic>
        <p:nvPicPr>
          <p:cNvPr id="7" name="Picture 6" descr="rome.jpeg"/>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192651" y="3344995"/>
            <a:ext cx="1494149" cy="2232000"/>
          </a:xfrm>
          <a:prstGeom prst="rect">
            <a:avLst/>
          </a:prstGeom>
        </p:spPr>
      </p:pic>
      <p:pic>
        <p:nvPicPr>
          <p:cNvPr id="9" name="Picture 8" descr="sztaki.jpg"/>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643271" y="3344995"/>
            <a:ext cx="1477371" cy="2216057"/>
          </a:xfrm>
          <a:prstGeom prst="rect">
            <a:avLst/>
          </a:prstGeom>
        </p:spPr>
      </p:pic>
      <p:pic>
        <p:nvPicPr>
          <p:cNvPr id="8" name="Picture 7" descr="catania.jpg"/>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992072" y="1417638"/>
            <a:ext cx="4063617" cy="1691999"/>
          </a:xfrm>
          <a:prstGeom prst="rect">
            <a:avLst/>
          </a:prstGeom>
        </p:spPr>
      </p:pic>
    </p:spTree>
    <p:extLst>
      <p:ext uri="{BB962C8B-B14F-4D97-AF65-F5344CB8AC3E}">
        <p14:creationId xmlns:p14="http://schemas.microsoft.com/office/powerpoint/2010/main" val="1241168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SemaGrow</a:t>
            </a:r>
            <a:r>
              <a:rPr lang="en-US" dirty="0" smtClean="0"/>
              <a:t> project</a:t>
            </a:r>
            <a:endParaRPr lang="en-US" dirty="0"/>
          </a:p>
        </p:txBody>
      </p:sp>
      <p:sp>
        <p:nvSpPr>
          <p:cNvPr id="3" name="Content Placeholder 2"/>
          <p:cNvSpPr>
            <a:spLocks noGrp="1"/>
          </p:cNvSpPr>
          <p:nvPr>
            <p:ph idx="1"/>
          </p:nvPr>
        </p:nvSpPr>
        <p:spPr/>
        <p:txBody>
          <a:bodyPr>
            <a:normAutofit fontScale="92500"/>
          </a:bodyPr>
          <a:lstStyle/>
          <a:p>
            <a:r>
              <a:rPr lang="en-US" dirty="0"/>
              <a:t>Develop novel algorithms and methods for querying distributed triple stores </a:t>
            </a:r>
            <a:endParaRPr lang="en-US" dirty="0" smtClean="0"/>
          </a:p>
          <a:p>
            <a:r>
              <a:rPr lang="en-US" dirty="0" smtClean="0"/>
              <a:t>Overcome problems </a:t>
            </a:r>
            <a:r>
              <a:rPr lang="en-US" dirty="0"/>
              <a:t>stemming from heterogeneity </a:t>
            </a:r>
            <a:r>
              <a:rPr lang="en-US" dirty="0" smtClean="0"/>
              <a:t>and unbalanced distribution </a:t>
            </a:r>
            <a:r>
              <a:rPr lang="en-US" dirty="0"/>
              <a:t>of data </a:t>
            </a:r>
            <a:endParaRPr lang="en-US" dirty="0" smtClean="0"/>
          </a:p>
          <a:p>
            <a:r>
              <a:rPr lang="en-US" dirty="0" smtClean="0"/>
              <a:t>Develop </a:t>
            </a:r>
            <a:r>
              <a:rPr lang="en-US" dirty="0"/>
              <a:t>scalable and robust semantic indexing algorithms that can serve detailed and accurate data summaries and other data source annotations about extremely large </a:t>
            </a:r>
            <a:r>
              <a:rPr lang="en-US" dirty="0" smtClean="0"/>
              <a:t>datasets</a:t>
            </a:r>
            <a:endParaRPr lang="en-US" dirty="0"/>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23</a:t>
            </a:fld>
            <a:endParaRPr lang="en-US"/>
          </a:p>
        </p:txBody>
      </p:sp>
    </p:spTree>
    <p:extLst>
      <p:ext uri="{BB962C8B-B14F-4D97-AF65-F5344CB8AC3E}">
        <p14:creationId xmlns:p14="http://schemas.microsoft.com/office/powerpoint/2010/main" val="158453570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SemaGrow Stack</a:t>
            </a:r>
            <a:endParaRPr lang="en-US" dirty="0"/>
          </a:p>
        </p:txBody>
      </p:sp>
      <p:sp>
        <p:nvSpPr>
          <p:cNvPr id="3" name="Content Placeholder 2"/>
          <p:cNvSpPr>
            <a:spLocks noGrp="1"/>
          </p:cNvSpPr>
          <p:nvPr>
            <p:ph idx="1"/>
          </p:nvPr>
        </p:nvSpPr>
        <p:spPr/>
        <p:txBody>
          <a:bodyPr>
            <a:normAutofit lnSpcReduction="10000"/>
          </a:bodyPr>
          <a:lstStyle/>
          <a:p>
            <a:pPr algn="just"/>
            <a:r>
              <a:rPr lang="en-US" sz="2800" dirty="0">
                <a:solidFill>
                  <a:srgbClr val="000000"/>
                </a:solidFill>
              </a:rPr>
              <a:t>Integrates the components in order to offer a single SPARQL endpoint that federates a number of heterogeneous data </a:t>
            </a:r>
            <a:r>
              <a:rPr lang="en-US" sz="2800" dirty="0" smtClean="0">
                <a:solidFill>
                  <a:srgbClr val="000000"/>
                </a:solidFill>
              </a:rPr>
              <a:t>sources</a:t>
            </a:r>
            <a:endParaRPr lang="en-US" sz="2800" dirty="0">
              <a:solidFill>
                <a:srgbClr val="000000"/>
              </a:solidFill>
            </a:endParaRPr>
          </a:p>
          <a:p>
            <a:pPr algn="just"/>
            <a:r>
              <a:rPr lang="en-US" sz="2800" dirty="0">
                <a:solidFill>
                  <a:srgbClr val="000000"/>
                </a:solidFill>
              </a:rPr>
              <a:t>Targets the federation of independently provided data </a:t>
            </a:r>
            <a:r>
              <a:rPr lang="en-US" sz="2800" dirty="0" smtClean="0">
                <a:solidFill>
                  <a:srgbClr val="000000"/>
                </a:solidFill>
              </a:rPr>
              <a:t>sources</a:t>
            </a:r>
          </a:p>
          <a:p>
            <a:r>
              <a:rPr lang="en-US" dirty="0"/>
              <a:t>Use POWDER to mass-annotate large-subspaces</a:t>
            </a:r>
          </a:p>
          <a:p>
            <a:pPr lvl="1" algn="just"/>
            <a:r>
              <a:rPr lang="en-US" dirty="0"/>
              <a:t>W3C recommendation, exploits natural groupings of URIs to annotate all resources in a subset of the URI space</a:t>
            </a:r>
          </a:p>
          <a:p>
            <a:pPr algn="just"/>
            <a:endParaRPr lang="en-US" sz="2800" dirty="0">
              <a:solidFill>
                <a:srgbClr val="000000"/>
              </a:solidFill>
            </a:endParaRPr>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24</a:t>
            </a:fld>
            <a:endParaRPr lang="en-US"/>
          </a:p>
        </p:txBody>
      </p:sp>
    </p:spTree>
    <p:extLst>
      <p:ext uri="{BB962C8B-B14F-4D97-AF65-F5344CB8AC3E}">
        <p14:creationId xmlns:p14="http://schemas.microsoft.com/office/powerpoint/2010/main" val="34831517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Moving </a:t>
            </a:r>
            <a:r>
              <a:rPr lang="en-US" dirty="0" smtClean="0"/>
              <a:t>Forward</a:t>
            </a:r>
            <a:endParaRPr lang="en-US" dirty="0"/>
          </a:p>
        </p:txBody>
      </p:sp>
      <p:pic>
        <p:nvPicPr>
          <p:cNvPr id="4" name="Picture 2" descr="SEMAGROW BIG PICTUR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64574" y="1257235"/>
            <a:ext cx="5839477" cy="509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smtClean="0"/>
              <a:t>EDBT Special Track Big Data, Athens, March 2014</a:t>
            </a:r>
            <a:endParaRPr lang="en-US"/>
          </a:p>
        </p:txBody>
      </p:sp>
      <p:sp>
        <p:nvSpPr>
          <p:cNvPr id="8" name="Slide Number Placeholder 7"/>
          <p:cNvSpPr>
            <a:spLocks noGrp="1"/>
          </p:cNvSpPr>
          <p:nvPr>
            <p:ph type="sldNum" sz="quarter" idx="12"/>
          </p:nvPr>
        </p:nvSpPr>
        <p:spPr/>
        <p:txBody>
          <a:bodyPr/>
          <a:lstStyle/>
          <a:p>
            <a:fld id="{23B4DBE5-7128-3148-8172-443D530FC20E}" type="slidenum">
              <a:rPr lang="en-US" smtClean="0"/>
              <a:pPr/>
              <a:t>25</a:t>
            </a:fld>
            <a:endParaRPr lang="en-US"/>
          </a:p>
        </p:txBody>
      </p:sp>
    </p:spTree>
    <p:extLst>
      <p:ext uri="{BB962C8B-B14F-4D97-AF65-F5344CB8AC3E}">
        <p14:creationId xmlns:p14="http://schemas.microsoft.com/office/powerpoint/2010/main" val="14963154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576" y="1436106"/>
            <a:ext cx="6477000" cy="4745310"/>
          </a:xfrm>
          <a:prstGeom prst="rect">
            <a:avLst/>
          </a:prstGeom>
        </p:spPr>
      </p:pic>
      <p:sp>
        <p:nvSpPr>
          <p:cNvPr id="9" name="Rectangle 8"/>
          <p:cNvSpPr/>
          <p:nvPr/>
        </p:nvSpPr>
        <p:spPr>
          <a:xfrm>
            <a:off x="1943100" y="1463575"/>
            <a:ext cx="6857999" cy="9906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dirty="0" smtClean="0"/>
              <a:t>What Semantic Web can bring into the picture</a:t>
            </a:r>
            <a:endParaRPr lang="en-US" dirty="0"/>
          </a:p>
        </p:txBody>
      </p:sp>
      <p:sp>
        <p:nvSpPr>
          <p:cNvPr id="3" name="Content Placeholder 2"/>
          <p:cNvSpPr>
            <a:spLocks noGrp="1"/>
          </p:cNvSpPr>
          <p:nvPr>
            <p:ph idx="1"/>
          </p:nvPr>
        </p:nvSpPr>
        <p:spPr>
          <a:xfrm>
            <a:off x="2057400" y="1535583"/>
            <a:ext cx="6629400" cy="808038"/>
          </a:xfrm>
        </p:spPr>
        <p:txBody>
          <a:bodyPr>
            <a:normAutofit fontScale="40000" lnSpcReduction="20000"/>
          </a:bodyPr>
          <a:lstStyle/>
          <a:p>
            <a:pPr marL="171450" indent="-171450"/>
            <a:r>
              <a:rPr lang="en-US" b="1" i="1" dirty="0" smtClean="0"/>
              <a:t>One Data Access </a:t>
            </a:r>
            <a:r>
              <a:rPr lang="en-US" b="1" i="1" dirty="0"/>
              <a:t>Point </a:t>
            </a:r>
            <a:r>
              <a:rPr lang="en-US" b="1" i="1" dirty="0" smtClean="0"/>
              <a:t>for the </a:t>
            </a:r>
            <a:r>
              <a:rPr lang="en-US" b="1" i="1" dirty="0"/>
              <a:t>entire Data Cloud</a:t>
            </a:r>
          </a:p>
          <a:p>
            <a:pPr marL="288925" lvl="1" indent="-112713"/>
            <a:r>
              <a:rPr lang="en-US" dirty="0"/>
              <a:t>Enabling Service-Data level agreements with Data providers</a:t>
            </a:r>
          </a:p>
          <a:p>
            <a:pPr marL="171450" indent="-171450"/>
            <a:r>
              <a:rPr lang="en-US" sz="3300" b="1" i="1" dirty="0"/>
              <a:t>Application-level Vocabularies / Thesauri / Ontologies</a:t>
            </a:r>
          </a:p>
          <a:p>
            <a:pPr marL="288925" lvl="1" indent="-112713"/>
            <a:r>
              <a:rPr lang="en-US" dirty="0"/>
              <a:t>Enabling different application facets for different communities of users over the SAME data pool</a:t>
            </a:r>
          </a:p>
          <a:p>
            <a:endParaRPr lang="en-US" dirty="0"/>
          </a:p>
        </p:txBody>
      </p:sp>
      <p:sp>
        <p:nvSpPr>
          <p:cNvPr id="4" name="Rectangle 3"/>
          <p:cNvSpPr/>
          <p:nvPr/>
        </p:nvSpPr>
        <p:spPr>
          <a:xfrm>
            <a:off x="685800" y="2564904"/>
            <a:ext cx="5486400" cy="368477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5"/>
          <p:cNvSpPr txBox="1">
            <a:spLocks/>
          </p:cNvSpPr>
          <p:nvPr/>
        </p:nvSpPr>
        <p:spPr>
          <a:xfrm>
            <a:off x="914400" y="2819400"/>
            <a:ext cx="5257800" cy="3200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fontAlgn="auto">
              <a:lnSpc>
                <a:spcPct val="100000"/>
              </a:lnSpc>
              <a:spcAft>
                <a:spcPts val="0"/>
              </a:spcAft>
              <a:buClrTx/>
              <a:buSzTx/>
            </a:pPr>
            <a:r>
              <a:rPr lang="en-US" sz="2400" b="1" i="1" dirty="0"/>
              <a:t>Going beyond existing Distributed Triple Store </a:t>
            </a:r>
            <a:r>
              <a:rPr lang="en-US" sz="2400" b="1" i="1" dirty="0" smtClean="0"/>
              <a:t>Implementations</a:t>
            </a:r>
            <a:endParaRPr lang="en-US" sz="2800" dirty="0"/>
          </a:p>
          <a:p>
            <a:pPr marL="288925" lvl="1" indent="-112713" fontAlgn="auto">
              <a:lnSpc>
                <a:spcPct val="90000"/>
              </a:lnSpc>
              <a:spcAft>
                <a:spcPts val="0"/>
              </a:spcAft>
              <a:buClrTx/>
              <a:buSzTx/>
            </a:pPr>
            <a:r>
              <a:rPr lang="en-US" sz="1800" dirty="0"/>
              <a:t>Link Heterogeneous but Semantically Connected Data</a:t>
            </a:r>
          </a:p>
          <a:p>
            <a:pPr marL="288925" lvl="1" indent="-112713" fontAlgn="auto">
              <a:lnSpc>
                <a:spcPct val="90000"/>
              </a:lnSpc>
              <a:spcAft>
                <a:spcPts val="0"/>
              </a:spcAft>
              <a:buClrTx/>
              <a:buSzTx/>
            </a:pPr>
            <a:r>
              <a:rPr lang="en-US" sz="1800" dirty="0"/>
              <a:t>Index Extremely Large Information Volumes (</a:t>
            </a:r>
            <a:r>
              <a:rPr lang="en-US" sz="1800" dirty="0" err="1"/>
              <a:t>Peta</a:t>
            </a:r>
            <a:r>
              <a:rPr lang="en-US" sz="1800" dirty="0"/>
              <a:t> Sizes)</a:t>
            </a:r>
          </a:p>
          <a:p>
            <a:pPr marL="288925" lvl="1" indent="-112713" fontAlgn="auto">
              <a:lnSpc>
                <a:spcPct val="90000"/>
              </a:lnSpc>
              <a:spcAft>
                <a:spcPts val="0"/>
              </a:spcAft>
              <a:buClrTx/>
              <a:buSzTx/>
            </a:pPr>
            <a:r>
              <a:rPr lang="en-US" sz="1800" dirty="0"/>
              <a:t>Improve Information Retrieval response  </a:t>
            </a:r>
          </a:p>
        </p:txBody>
      </p:sp>
      <p:sp>
        <p:nvSpPr>
          <p:cNvPr id="11" name="Rectangle 10"/>
          <p:cNvSpPr/>
          <p:nvPr/>
        </p:nvSpPr>
        <p:spPr>
          <a:xfrm>
            <a:off x="6549512" y="4653136"/>
            <a:ext cx="2286000" cy="187220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5"/>
          <p:cNvSpPr txBox="1">
            <a:spLocks/>
          </p:cNvSpPr>
          <p:nvPr/>
        </p:nvSpPr>
        <p:spPr>
          <a:xfrm>
            <a:off x="6562641" y="4797152"/>
            <a:ext cx="2238458" cy="1298848"/>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171450" indent="-171450" defTabSz="457200" fontAlgn="auto">
              <a:lnSpc>
                <a:spcPct val="80000"/>
              </a:lnSpc>
              <a:spcBef>
                <a:spcPct val="20000"/>
              </a:spcBef>
              <a:spcAft>
                <a:spcPts val="0"/>
              </a:spcAft>
              <a:buClr>
                <a:srgbClr val="71685A"/>
              </a:buClr>
              <a:buFont typeface="Arial"/>
              <a:buChar char="•"/>
            </a:pPr>
            <a:r>
              <a:rPr lang="en-US" sz="1300" b="1" i="1" dirty="0"/>
              <a:t>Data (+Metadata) physically stored in Data Provider</a:t>
            </a:r>
          </a:p>
          <a:p>
            <a:pPr marL="288925" lvl="1" indent="-112713" defTabSz="457200" fontAlgn="auto">
              <a:lnSpc>
                <a:spcPct val="80000"/>
              </a:lnSpc>
              <a:spcBef>
                <a:spcPct val="20000"/>
              </a:spcBef>
              <a:spcAft>
                <a:spcPts val="0"/>
              </a:spcAft>
              <a:buClr>
                <a:srgbClr val="94C600"/>
              </a:buClr>
              <a:buFont typeface="Arial"/>
              <a:buChar char="–"/>
            </a:pPr>
            <a:r>
              <a:rPr lang="en-US" sz="1200" dirty="0"/>
              <a:t>No need for harvesting</a:t>
            </a:r>
          </a:p>
          <a:p>
            <a:pPr marL="171450" indent="-171450" defTabSz="457200" fontAlgn="auto">
              <a:lnSpc>
                <a:spcPct val="80000"/>
              </a:lnSpc>
              <a:spcBef>
                <a:spcPct val="20000"/>
              </a:spcBef>
              <a:spcAft>
                <a:spcPts val="0"/>
              </a:spcAft>
              <a:buClr>
                <a:srgbClr val="71685A"/>
              </a:buClr>
              <a:buFont typeface="Arial"/>
              <a:buChar char="•"/>
            </a:pPr>
            <a:r>
              <a:rPr lang="en-US" sz="1200" b="1" i="1" dirty="0"/>
              <a:t>Vocabularies / Thesauri / Ontologies of Data Provider choice</a:t>
            </a:r>
          </a:p>
          <a:p>
            <a:pPr marL="288925" lvl="1" indent="-112713" defTabSz="457200" fontAlgn="auto">
              <a:lnSpc>
                <a:spcPct val="80000"/>
              </a:lnSpc>
              <a:spcBef>
                <a:spcPct val="20000"/>
              </a:spcBef>
              <a:spcAft>
                <a:spcPts val="0"/>
              </a:spcAft>
              <a:buClr>
                <a:srgbClr val="94C600"/>
              </a:buClr>
              <a:buFont typeface="Arial"/>
              <a:buChar char="–"/>
            </a:pPr>
            <a:r>
              <a:rPr lang="en-US" sz="1200" dirty="0"/>
              <a:t>No need for aligning according to common schemas</a:t>
            </a:r>
          </a:p>
        </p:txBody>
      </p:sp>
      <p:sp>
        <p:nvSpPr>
          <p:cNvPr id="7" name="Footer Placeholder 6"/>
          <p:cNvSpPr>
            <a:spLocks noGrp="1"/>
          </p:cNvSpPr>
          <p:nvPr>
            <p:ph type="ftr" sz="quarter" idx="11"/>
          </p:nvPr>
        </p:nvSpPr>
        <p:spPr/>
        <p:txBody>
          <a:bodyPr/>
          <a:lstStyle/>
          <a:p>
            <a:r>
              <a:rPr lang="en-US" smtClean="0"/>
              <a:t>EDBT Special Track Big Data, Athens, March 2014</a:t>
            </a:r>
            <a:endParaRPr lang="en-US"/>
          </a:p>
        </p:txBody>
      </p:sp>
      <p:sp>
        <p:nvSpPr>
          <p:cNvPr id="8" name="Slide Number Placeholder 7"/>
          <p:cNvSpPr>
            <a:spLocks noGrp="1"/>
          </p:cNvSpPr>
          <p:nvPr>
            <p:ph type="sldNum" sz="quarter" idx="12"/>
          </p:nvPr>
        </p:nvSpPr>
        <p:spPr/>
        <p:txBody>
          <a:bodyPr/>
          <a:lstStyle/>
          <a:p>
            <a:fld id="{23B4DBE5-7128-3148-8172-443D530FC20E}" type="slidenum">
              <a:rPr lang="en-US" smtClean="0"/>
              <a:pPr/>
              <a:t>26</a:t>
            </a:fld>
            <a:endParaRPr lang="en-US"/>
          </a:p>
        </p:txBody>
      </p:sp>
    </p:spTree>
    <p:extLst>
      <p:ext uri="{BB962C8B-B14F-4D97-AF65-F5344CB8AC3E}">
        <p14:creationId xmlns:p14="http://schemas.microsoft.com/office/powerpoint/2010/main" val="7812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500"/>
                                        <p:tgtEl>
                                          <p:spTgt spid="3">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500"/>
                                        <p:tgtEl>
                                          <p:spTgt spid="3">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build="p"/>
      <p:bldP spid="4" grpId="0" animBg="1"/>
      <p:bldP spid="5" grpId="0" build="p"/>
      <p:bldP spid="1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Supporting global initiatives</a:t>
            </a:r>
            <a:endParaRPr lang="en-US" dirty="0"/>
          </a:p>
        </p:txBody>
      </p:sp>
      <p:sp>
        <p:nvSpPr>
          <p:cNvPr id="4" name="Footer Placeholder 3"/>
          <p:cNvSpPr>
            <a:spLocks noGrp="1"/>
          </p:cNvSpPr>
          <p:nvPr>
            <p:ph type="ftr" sz="quarter" idx="11"/>
          </p:nvPr>
        </p:nvSpPr>
        <p:spPr/>
        <p:txBody>
          <a:bodyPr/>
          <a:lstStyle/>
          <a:p>
            <a:r>
              <a:rPr lang="en-US" dirty="0" smtClean="0"/>
              <a:t>EDBT Special Track Big Data, Athens, March 2014</a:t>
            </a:r>
            <a:endParaRPr lang="en-US" dirty="0"/>
          </a:p>
        </p:txBody>
      </p:sp>
      <p:sp>
        <p:nvSpPr>
          <p:cNvPr id="5" name="Slide Number Placeholder 4"/>
          <p:cNvSpPr>
            <a:spLocks noGrp="1"/>
          </p:cNvSpPr>
          <p:nvPr>
            <p:ph type="sldNum" sz="quarter" idx="12"/>
          </p:nvPr>
        </p:nvSpPr>
        <p:spPr/>
        <p:txBody>
          <a:bodyPr/>
          <a:lstStyle/>
          <a:p>
            <a:fld id="{23B4DBE5-7128-3148-8172-443D530FC20E}" type="slidenum">
              <a:rPr lang="en-US" smtClean="0"/>
              <a:pPr/>
              <a:t>27</a:t>
            </a:fld>
            <a:endParaRPr lang="en-US"/>
          </a:p>
        </p:txBody>
      </p:sp>
      <p:pic>
        <p:nvPicPr>
          <p:cNvPr id="7" name="Picture 6" descr="Screen Shot 2014-03-26 at 16.59.5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01" y="694266"/>
            <a:ext cx="4477355" cy="2878667"/>
          </a:xfrm>
          <a:prstGeom prst="rect">
            <a:avLst/>
          </a:prstGeom>
        </p:spPr>
      </p:pic>
    </p:spTree>
    <p:extLst>
      <p:ext uri="{BB962C8B-B14F-4D97-AF65-F5344CB8AC3E}">
        <p14:creationId xmlns:p14="http://schemas.microsoft.com/office/powerpoint/2010/main" val="28150760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9751" y="1659995"/>
            <a:ext cx="6841066" cy="1658937"/>
          </a:xfrm>
        </p:spPr>
        <p:txBody>
          <a:bodyPr>
            <a:normAutofit/>
          </a:bodyPr>
          <a:lstStyle/>
          <a:p>
            <a:pPr marL="0" indent="0" algn="r">
              <a:buNone/>
            </a:pPr>
            <a:r>
              <a:rPr lang="en-US" sz="2800" dirty="0" smtClean="0"/>
              <a:t>Global </a:t>
            </a:r>
            <a:r>
              <a:rPr lang="en-US" sz="2800" dirty="0"/>
              <a:t>Open Data for Agriculture and Nutrition (GODAN) </a:t>
            </a:r>
            <a:r>
              <a:rPr lang="en-US" sz="2800" dirty="0" smtClean="0">
                <a:hlinkClick r:id="rId2"/>
              </a:rPr>
              <a:t>godan.info</a:t>
            </a:r>
            <a:r>
              <a:rPr lang="en-US" sz="2800" dirty="0" smtClean="0"/>
              <a:t> </a:t>
            </a:r>
            <a:endParaRPr lang="en-US" sz="2800" dirty="0"/>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28</a:t>
            </a:fld>
            <a:endParaRPr lang="en-US"/>
          </a:p>
        </p:txBody>
      </p:sp>
      <p:sp>
        <p:nvSpPr>
          <p:cNvPr id="9" name="Content Placeholder 2"/>
          <p:cNvSpPr txBox="1">
            <a:spLocks/>
          </p:cNvSpPr>
          <p:nvPr/>
        </p:nvSpPr>
        <p:spPr>
          <a:xfrm>
            <a:off x="220135" y="3318932"/>
            <a:ext cx="8229600" cy="22098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Research Data Alliance (RDA) </a:t>
            </a:r>
            <a:r>
              <a:rPr lang="en-US" sz="2800" dirty="0" smtClean="0">
                <a:hlinkClick r:id="rId3"/>
              </a:rPr>
              <a:t>rd-alliance.org</a:t>
            </a:r>
            <a:r>
              <a:rPr lang="en-US" sz="2800" dirty="0" smtClean="0"/>
              <a:t> </a:t>
            </a:r>
          </a:p>
          <a:p>
            <a:pPr marL="457200" lvl="1" indent="0">
              <a:buFont typeface="Arial"/>
              <a:buNone/>
            </a:pPr>
            <a:r>
              <a:rPr lang="en-US" sz="2400" dirty="0" smtClean="0"/>
              <a:t>Agricultural Data Interoperability Interest Group</a:t>
            </a:r>
          </a:p>
          <a:p>
            <a:pPr marL="457200" lvl="1" indent="0">
              <a:buFont typeface="Arial"/>
              <a:buNone/>
            </a:pPr>
            <a:r>
              <a:rPr lang="en-US" sz="2400" dirty="0" smtClean="0"/>
              <a:t>Wheat Data Interoperability Working Group</a:t>
            </a:r>
          </a:p>
        </p:txBody>
      </p:sp>
      <p:sp>
        <p:nvSpPr>
          <p:cNvPr id="10" name="Content Placeholder 2"/>
          <p:cNvSpPr txBox="1">
            <a:spLocks/>
          </p:cNvSpPr>
          <p:nvPr/>
        </p:nvSpPr>
        <p:spPr>
          <a:xfrm>
            <a:off x="304800" y="0"/>
            <a:ext cx="7027333" cy="1625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CIARD - global movement dedicated to open agricultural knowledge </a:t>
            </a:r>
            <a:r>
              <a:rPr lang="en-US" sz="2800" dirty="0" smtClean="0">
                <a:hlinkClick r:id="rId4"/>
              </a:rPr>
              <a:t>www.ciard.net</a:t>
            </a:r>
            <a:r>
              <a:rPr lang="en-US" sz="2800" dirty="0" smtClean="0"/>
              <a:t> </a:t>
            </a:r>
          </a:p>
        </p:txBody>
      </p:sp>
      <p:sp>
        <p:nvSpPr>
          <p:cNvPr id="11" name="Rectangle 10"/>
          <p:cNvSpPr/>
          <p:nvPr/>
        </p:nvSpPr>
        <p:spPr>
          <a:xfrm>
            <a:off x="2209801" y="5391149"/>
            <a:ext cx="6934199" cy="954107"/>
          </a:xfrm>
          <a:prstGeom prst="rect">
            <a:avLst/>
          </a:prstGeom>
        </p:spPr>
        <p:txBody>
          <a:bodyPr wrap="square">
            <a:spAutoFit/>
          </a:bodyPr>
          <a:lstStyle/>
          <a:p>
            <a:pPr algn="ctr"/>
            <a:r>
              <a:rPr lang="en-US" sz="2800" dirty="0"/>
              <a:t>e-Conference on </a:t>
            </a:r>
            <a:r>
              <a:rPr lang="en-US" sz="2800" dirty="0" err="1"/>
              <a:t>Germplasm</a:t>
            </a:r>
            <a:r>
              <a:rPr lang="en-US" sz="2800" dirty="0"/>
              <a:t> Data Interoperability</a:t>
            </a:r>
          </a:p>
        </p:txBody>
      </p:sp>
      <p:pic>
        <p:nvPicPr>
          <p:cNvPr id="12" name="Picture 11" descr="Screen Shot 2014-03-26 at 16.52.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855" y="197375"/>
            <a:ext cx="2190145" cy="737662"/>
          </a:xfrm>
          <a:prstGeom prst="rect">
            <a:avLst/>
          </a:prstGeom>
        </p:spPr>
      </p:pic>
      <p:pic>
        <p:nvPicPr>
          <p:cNvPr id="13" name="Picture 12"/>
          <p:cNvPicPr>
            <a:picLocks noChangeAspect="1"/>
          </p:cNvPicPr>
          <p:nvPr/>
        </p:nvPicPr>
        <p:blipFill rotWithShape="1">
          <a:blip r:embed="rId6"/>
          <a:srcRect l="6110" r="7223"/>
          <a:stretch/>
        </p:blipFill>
        <p:spPr>
          <a:xfrm>
            <a:off x="389465" y="1710265"/>
            <a:ext cx="2641600" cy="965200"/>
          </a:xfrm>
          <a:prstGeom prst="rect">
            <a:avLst/>
          </a:prstGeom>
        </p:spPr>
      </p:pic>
      <p:pic>
        <p:nvPicPr>
          <p:cNvPr id="14" name="Picture 13" descr="Screen Shot 2014-03-26 at 16.50.1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7700" y="3970915"/>
            <a:ext cx="1689100" cy="973716"/>
          </a:xfrm>
          <a:prstGeom prst="rect">
            <a:avLst/>
          </a:prstGeom>
        </p:spPr>
      </p:pic>
    </p:spTree>
    <p:extLst>
      <p:ext uri="{BB962C8B-B14F-4D97-AF65-F5344CB8AC3E}">
        <p14:creationId xmlns:p14="http://schemas.microsoft.com/office/powerpoint/2010/main" val="37941457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86010" y="1045663"/>
            <a:ext cx="7772400" cy="1470025"/>
          </a:xfrm>
        </p:spPr>
        <p:txBody>
          <a:bodyPr/>
          <a:lstStyle/>
          <a:p>
            <a:r>
              <a:rPr lang="en-US" dirty="0" smtClean="0"/>
              <a:t>Thank you!</a:t>
            </a:r>
            <a:endParaRPr lang="en-US" dirty="0"/>
          </a:p>
        </p:txBody>
      </p:sp>
      <p:sp>
        <p:nvSpPr>
          <p:cNvPr id="5" name="Subtitle 4"/>
          <p:cNvSpPr>
            <a:spLocks noGrp="1"/>
          </p:cNvSpPr>
          <p:nvPr>
            <p:ph type="subTitle" idx="1"/>
          </p:nvPr>
        </p:nvSpPr>
        <p:spPr>
          <a:xfrm>
            <a:off x="4223795" y="2707464"/>
            <a:ext cx="4920205" cy="1210487"/>
          </a:xfrm>
        </p:spPr>
        <p:txBody>
          <a:bodyPr/>
          <a:lstStyle/>
          <a:p>
            <a:r>
              <a:rPr lang="en-US" dirty="0" smtClean="0"/>
              <a:t>Contact: Andreas </a:t>
            </a:r>
            <a:r>
              <a:rPr lang="en-US" dirty="0" err="1" smtClean="0"/>
              <a:t>Drakos</a:t>
            </a:r>
            <a:endParaRPr lang="en-US" dirty="0" smtClean="0"/>
          </a:p>
          <a:p>
            <a:r>
              <a:rPr lang="en-US" dirty="0" err="1" smtClean="0"/>
              <a:t>drakos@agroknow.gr</a:t>
            </a:r>
            <a:endParaRPr lang="en-US" dirty="0"/>
          </a:p>
        </p:txBody>
      </p:sp>
      <p:pic>
        <p:nvPicPr>
          <p:cNvPr id="6" name="Picture 5" descr="fronslide3_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73" y="3917951"/>
            <a:ext cx="8862955" cy="2954318"/>
          </a:xfrm>
          <a:prstGeom prst="rect">
            <a:avLst/>
          </a:prstGeom>
        </p:spPr>
      </p:pic>
      <p:pic>
        <p:nvPicPr>
          <p:cNvPr id="7" name="Picture 6" descr="agINFRA_logo_new_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47" y="14269"/>
            <a:ext cx="1009117" cy="844037"/>
          </a:xfrm>
          <a:prstGeom prst="rect">
            <a:avLst/>
          </a:prstGeom>
        </p:spPr>
      </p:pic>
      <p:pic>
        <p:nvPicPr>
          <p:cNvPr id="8" name="Picture 7" descr="SemaGrow - Resiz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723" y="238561"/>
            <a:ext cx="2291112" cy="488546"/>
          </a:xfrm>
          <a:prstGeom prst="rect">
            <a:avLst/>
          </a:prstGeom>
        </p:spPr>
      </p:pic>
      <p:pic>
        <p:nvPicPr>
          <p:cNvPr id="9" name="Picture 8" descr="AK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2517" y="-3284"/>
            <a:ext cx="911483" cy="844037"/>
          </a:xfrm>
          <a:prstGeom prst="rect">
            <a:avLst/>
          </a:prstGeom>
        </p:spPr>
      </p:pic>
    </p:spTree>
    <p:extLst>
      <p:ext uri="{BB962C8B-B14F-4D97-AF65-F5344CB8AC3E}">
        <p14:creationId xmlns:p14="http://schemas.microsoft.com/office/powerpoint/2010/main" val="260310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 to OPEN DATA in agriculture</a:t>
            </a:r>
            <a:endParaRPr lang="en-US" dirty="0"/>
          </a:p>
        </p:txBody>
      </p:sp>
      <p:pic>
        <p:nvPicPr>
          <p:cNvPr id="60420" name="Picture 4" descr="http://www.agrifoodforum.com/images/agriculture.jpg"/>
          <p:cNvPicPr>
            <a:picLocks noChangeAspect="1" noChangeArrowheads="1"/>
          </p:cNvPicPr>
          <p:nvPr/>
        </p:nvPicPr>
        <p:blipFill>
          <a:blip r:embed="rId2" cstate="print"/>
          <a:srcRect/>
          <a:stretch>
            <a:fillRect/>
          </a:stretch>
        </p:blipFill>
        <p:spPr bwMode="auto">
          <a:xfrm>
            <a:off x="683568" y="260648"/>
            <a:ext cx="5848350" cy="3914776"/>
          </a:xfrm>
          <a:prstGeom prst="rect">
            <a:avLst/>
          </a:prstGeom>
          <a:noFill/>
        </p:spPr>
      </p:pic>
      <p:sp>
        <p:nvSpPr>
          <p:cNvPr id="4" name="Footer Placeholder 3"/>
          <p:cNvSpPr>
            <a:spLocks noGrp="1"/>
          </p:cNvSpPr>
          <p:nvPr>
            <p:ph type="ftr" sz="quarter" idx="11"/>
          </p:nvPr>
        </p:nvSpPr>
        <p:spPr/>
        <p:txBody>
          <a:bodyPr/>
          <a:lstStyle/>
          <a:p>
            <a:r>
              <a:rPr lang="en-US" dirty="0" smtClean="0"/>
              <a:t>EDBT Special Track Big Data, Athens, March 2014</a:t>
            </a:r>
            <a:endParaRPr lang="en-US" dirty="0"/>
          </a:p>
        </p:txBody>
      </p:sp>
      <p:sp>
        <p:nvSpPr>
          <p:cNvPr id="5" name="Slide Number Placeholder 4"/>
          <p:cNvSpPr>
            <a:spLocks noGrp="1"/>
          </p:cNvSpPr>
          <p:nvPr>
            <p:ph type="sldNum" sz="quarter" idx="12"/>
          </p:nvPr>
        </p:nvSpPr>
        <p:spPr/>
        <p:txBody>
          <a:bodyPr/>
          <a:lstStyle/>
          <a:p>
            <a:fld id="{23B4DBE5-7128-3148-8172-443D530FC20E}" type="slidenum">
              <a:rPr lang="en-US" smtClean="0"/>
              <a:pPr/>
              <a:t>3</a:t>
            </a:fld>
            <a:endParaRPr lang="en-US"/>
          </a:p>
        </p:txBody>
      </p:sp>
    </p:spTree>
    <p:extLst>
      <p:ext uri="{BB962C8B-B14F-4D97-AF65-F5344CB8AC3E}">
        <p14:creationId xmlns:p14="http://schemas.microsoft.com/office/powerpoint/2010/main" val="5160725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Τίτλος 1"/>
          <p:cNvSpPr>
            <a:spLocks noGrp="1"/>
          </p:cNvSpPr>
          <p:nvPr>
            <p:ph type="title"/>
          </p:nvPr>
        </p:nvSpPr>
        <p:spPr>
          <a:xfrm>
            <a:off x="457200" y="188640"/>
            <a:ext cx="8229600" cy="1143000"/>
          </a:xfrm>
        </p:spPr>
        <p:txBody>
          <a:bodyPr>
            <a:noAutofit/>
          </a:bodyPr>
          <a:lstStyle/>
          <a:p>
            <a:r>
              <a:rPr lang="el-GR" dirty="0" smtClean="0"/>
              <a:t>Agriculture data to solve major societal challenges</a:t>
            </a:r>
          </a:p>
        </p:txBody>
      </p:sp>
      <p:sp>
        <p:nvSpPr>
          <p:cNvPr id="16387" name="Θέση περιεχομένου 2"/>
          <p:cNvSpPr>
            <a:spLocks noGrp="1"/>
          </p:cNvSpPr>
          <p:nvPr>
            <p:ph idx="1"/>
          </p:nvPr>
        </p:nvSpPr>
        <p:spPr>
          <a:xfrm>
            <a:off x="457200" y="1600200"/>
            <a:ext cx="8229600" cy="4781128"/>
          </a:xfrm>
        </p:spPr>
        <p:txBody>
          <a:bodyPr>
            <a:normAutofit fontScale="85000" lnSpcReduction="20000"/>
          </a:bodyPr>
          <a:lstStyle/>
          <a:p>
            <a:r>
              <a:rPr lang="en-US" dirty="0" smtClean="0"/>
              <a:t>All </a:t>
            </a:r>
            <a:r>
              <a:rPr lang="en-US" b="1" dirty="0"/>
              <a:t>demographic and food demand projections </a:t>
            </a:r>
            <a:r>
              <a:rPr lang="en-US" dirty="0"/>
              <a:t>suggest that, by 2050, the planet will face </a:t>
            </a:r>
            <a:r>
              <a:rPr lang="en-US" b="1" dirty="0"/>
              <a:t>severe food crises due to our inability to meet agricultural demand </a:t>
            </a:r>
            <a:r>
              <a:rPr lang="en-US" dirty="0"/>
              <a:t>– by 2050:</a:t>
            </a:r>
          </a:p>
          <a:p>
            <a:pPr lvl="1">
              <a:spcBef>
                <a:spcPts val="528"/>
              </a:spcBef>
            </a:pPr>
            <a:r>
              <a:rPr lang="en-US" b="1" dirty="0"/>
              <a:t>9.3 billion global population</a:t>
            </a:r>
            <a:r>
              <a:rPr lang="en-US" dirty="0"/>
              <a:t>, 34% higher than </a:t>
            </a:r>
            <a:r>
              <a:rPr lang="en-US" dirty="0" smtClean="0"/>
              <a:t>today</a:t>
            </a:r>
          </a:p>
          <a:p>
            <a:pPr lvl="1">
              <a:spcBef>
                <a:spcPts val="528"/>
              </a:spcBef>
            </a:pPr>
            <a:r>
              <a:rPr lang="en-US" b="1" dirty="0" smtClean="0"/>
              <a:t>70</a:t>
            </a:r>
            <a:r>
              <a:rPr lang="en-US" b="1" dirty="0"/>
              <a:t>% of the world’s population will be urban</a:t>
            </a:r>
            <a:r>
              <a:rPr lang="en-US" dirty="0"/>
              <a:t>, compared to 49% </a:t>
            </a:r>
            <a:r>
              <a:rPr lang="en-US" dirty="0" smtClean="0"/>
              <a:t>today</a:t>
            </a:r>
          </a:p>
          <a:p>
            <a:pPr lvl="1">
              <a:spcBef>
                <a:spcPts val="528"/>
              </a:spcBef>
            </a:pPr>
            <a:r>
              <a:rPr lang="en-US" dirty="0" smtClean="0"/>
              <a:t>food </a:t>
            </a:r>
            <a:r>
              <a:rPr lang="en-US" dirty="0"/>
              <a:t>production (net of food used for biofuels) must </a:t>
            </a:r>
            <a:r>
              <a:rPr lang="en-US" b="1" dirty="0"/>
              <a:t>increase by 70%</a:t>
            </a:r>
          </a:p>
          <a:p>
            <a:endParaRPr lang="en-US" dirty="0"/>
          </a:p>
          <a:p>
            <a:r>
              <a:rPr lang="en-US" dirty="0"/>
              <a:t>According to these projections, and in order to achieve the forecasted food levels by 2050, a total investment of </a:t>
            </a:r>
            <a:r>
              <a:rPr lang="en-US" b="1" dirty="0"/>
              <a:t>USD 83 billion </a:t>
            </a:r>
            <a:r>
              <a:rPr lang="en-US" dirty="0"/>
              <a:t>per annum will be required</a:t>
            </a:r>
          </a:p>
          <a:p>
            <a:endParaRPr lang="en-US" dirty="0"/>
          </a:p>
        </p:txBody>
      </p:sp>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3" name="Slide Number Placeholder 2"/>
          <p:cNvSpPr>
            <a:spLocks noGrp="1"/>
          </p:cNvSpPr>
          <p:nvPr>
            <p:ph type="sldNum" sz="quarter" idx="12"/>
          </p:nvPr>
        </p:nvSpPr>
        <p:spPr/>
        <p:txBody>
          <a:bodyPr/>
          <a:lstStyle/>
          <a:p>
            <a:fld id="{23B4DBE5-7128-3148-8172-443D530FC20E}" type="slidenum">
              <a:rPr lang="en-US" smtClean="0"/>
              <a:pPr/>
              <a:t>4</a:t>
            </a:fld>
            <a:endParaRPr lang="en-US"/>
          </a:p>
        </p:txBody>
      </p:sp>
    </p:spTree>
    <p:extLst>
      <p:ext uri="{BB962C8B-B14F-4D97-AF65-F5344CB8AC3E}">
        <p14:creationId xmlns:p14="http://schemas.microsoft.com/office/powerpoint/2010/main" val="6604036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Data in Agriculture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a:t>
            </a:r>
            <a:r>
              <a:rPr lang="en-US" dirty="0"/>
              <a:t>an era of Big Data, one of the most promising routes to </a:t>
            </a:r>
            <a:r>
              <a:rPr lang="en-US" b="1" dirty="0"/>
              <a:t>bootstrap innovation in agriculture is by the use of Open Data</a:t>
            </a:r>
            <a:r>
              <a:rPr lang="en-US" dirty="0"/>
              <a:t>:</a:t>
            </a:r>
          </a:p>
          <a:p>
            <a:pPr lvl="1"/>
            <a:r>
              <a:rPr lang="en-US" dirty="0"/>
              <a:t>e.g. provisioning, maintaining, enriching with relevant metadata, making openly available a vast amount of information</a:t>
            </a:r>
          </a:p>
          <a:p>
            <a:r>
              <a:rPr lang="en-US" dirty="0"/>
              <a:t>The </a:t>
            </a:r>
            <a:r>
              <a:rPr lang="en-US" b="1" dirty="0"/>
              <a:t>use and wide dissemination of these data sets </a:t>
            </a:r>
            <a:r>
              <a:rPr lang="en-US" dirty="0"/>
              <a:t>is strongly advocated by a number of global and national policy makers such as:</a:t>
            </a:r>
          </a:p>
          <a:p>
            <a:pPr lvl="1"/>
            <a:r>
              <a:rPr lang="en-US" dirty="0"/>
              <a:t>The New Alliance for Food Security and Nutrition G-8 initiative</a:t>
            </a:r>
          </a:p>
          <a:p>
            <a:pPr lvl="1"/>
            <a:r>
              <a:rPr lang="en-US" dirty="0"/>
              <a:t>Food &amp; Agriculture Organization of the UN</a:t>
            </a:r>
          </a:p>
          <a:p>
            <a:pPr lvl="1"/>
            <a:r>
              <a:rPr lang="en-US" dirty="0"/>
              <a:t>DEFRA &amp; DFID in UK</a:t>
            </a:r>
          </a:p>
          <a:p>
            <a:pPr lvl="1"/>
            <a:r>
              <a:rPr lang="en-US" dirty="0"/>
              <a:t>USDA &amp; USAID in the </a:t>
            </a:r>
            <a:r>
              <a:rPr lang="en-US" dirty="0" smtClean="0"/>
              <a:t>US</a:t>
            </a:r>
            <a:endParaRPr lang="en-US" dirty="0"/>
          </a:p>
        </p:txBody>
      </p:sp>
      <p:sp>
        <p:nvSpPr>
          <p:cNvPr id="4" name="Footer Placeholder 3"/>
          <p:cNvSpPr>
            <a:spLocks noGrp="1"/>
          </p:cNvSpPr>
          <p:nvPr>
            <p:ph type="ftr" sz="quarter" idx="11"/>
          </p:nvPr>
        </p:nvSpPr>
        <p:spPr/>
        <p:txBody>
          <a:bodyPr/>
          <a:lstStyle/>
          <a:p>
            <a:r>
              <a:rPr lang="en-US" smtClean="0"/>
              <a:t>EDBT Special Track Big Data, Athens, March 2014</a:t>
            </a:r>
            <a:endParaRPr lang="en-US"/>
          </a:p>
        </p:txBody>
      </p:sp>
      <p:sp>
        <p:nvSpPr>
          <p:cNvPr id="5" name="Slide Number Placeholder 4"/>
          <p:cNvSpPr>
            <a:spLocks noGrp="1"/>
          </p:cNvSpPr>
          <p:nvPr>
            <p:ph type="sldNum" sz="quarter" idx="12"/>
          </p:nvPr>
        </p:nvSpPr>
        <p:spPr/>
        <p:txBody>
          <a:bodyPr/>
          <a:lstStyle/>
          <a:p>
            <a:fld id="{23B4DBE5-7128-3148-8172-443D530FC20E}" type="slidenum">
              <a:rPr lang="en-US" smtClean="0"/>
              <a:pPr/>
              <a:t>5</a:t>
            </a:fld>
            <a:endParaRPr lang="en-US"/>
          </a:p>
        </p:txBody>
      </p:sp>
    </p:spTree>
    <p:extLst>
      <p:ext uri="{BB962C8B-B14F-4D97-AF65-F5344CB8AC3E}">
        <p14:creationId xmlns:p14="http://schemas.microsoft.com/office/powerpoint/2010/main" val="9035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noAutofit/>
          </a:bodyPr>
          <a:lstStyle/>
          <a:p>
            <a:r>
              <a:rPr lang="en-US" dirty="0" smtClean="0"/>
              <a:t>Open Data in agriculture: a political priority</a:t>
            </a:r>
            <a:endParaRPr lang="el-GR" dirty="0" smtClean="0"/>
          </a:p>
        </p:txBody>
      </p:sp>
      <p:sp>
        <p:nvSpPr>
          <p:cNvPr id="19459" name="Θέση περιεχομένου 2"/>
          <p:cNvSpPr>
            <a:spLocks noGrp="1"/>
          </p:cNvSpPr>
          <p:nvPr>
            <p:ph idx="1"/>
          </p:nvPr>
        </p:nvSpPr>
        <p:spPr>
          <a:xfrm>
            <a:off x="4279900" y="1824604"/>
            <a:ext cx="4546600" cy="3560762"/>
          </a:xfrm>
        </p:spPr>
        <p:txBody>
          <a:bodyPr>
            <a:normAutofit/>
          </a:bodyPr>
          <a:lstStyle/>
          <a:p>
            <a:pPr marL="0" indent="0">
              <a:buFont typeface="Arial" charset="0"/>
              <a:buNone/>
            </a:pPr>
            <a:r>
              <a:rPr lang="en-US" sz="3000" dirty="0" smtClean="0"/>
              <a:t>“How Open Data can be harnessed to help meet the challenge of sustainably feeding nine billion people by 2050”</a:t>
            </a:r>
            <a:endParaRPr lang="el-GR" sz="3000" dirty="0" smtClean="0"/>
          </a:p>
        </p:txBody>
      </p:sp>
      <p:pic>
        <p:nvPicPr>
          <p:cNvPr id="19460" name="Picture 3"/>
          <p:cNvPicPr>
            <a:picLocks noChangeAspect="1" noChangeArrowheads="1"/>
          </p:cNvPicPr>
          <p:nvPr/>
        </p:nvPicPr>
        <p:blipFill>
          <a:blip r:embed="rId3" cstate="print"/>
          <a:srcRect/>
          <a:stretch>
            <a:fillRect/>
          </a:stretch>
        </p:blipFill>
        <p:spPr bwMode="auto">
          <a:xfrm>
            <a:off x="279285" y="1816137"/>
            <a:ext cx="3624262" cy="3411538"/>
          </a:xfrm>
          <a:prstGeom prst="rect">
            <a:avLst/>
          </a:prstGeom>
          <a:noFill/>
          <a:ln w="9525">
            <a:noFill/>
            <a:miter lim="800000"/>
            <a:headEnd/>
            <a:tailEnd/>
          </a:ln>
        </p:spPr>
      </p:pic>
      <p:pic>
        <p:nvPicPr>
          <p:cNvPr id="19461" name="Picture 7" descr="G8_OpenAgData_2013"/>
          <p:cNvPicPr>
            <a:picLocks noChangeAspect="1" noChangeArrowheads="1"/>
          </p:cNvPicPr>
          <p:nvPr/>
        </p:nvPicPr>
        <p:blipFill>
          <a:blip r:embed="rId4" cstate="print"/>
          <a:srcRect/>
          <a:stretch>
            <a:fillRect/>
          </a:stretch>
        </p:blipFill>
        <p:spPr bwMode="auto">
          <a:xfrm>
            <a:off x="6300192" y="4174394"/>
            <a:ext cx="2583085" cy="1718052"/>
          </a:xfrm>
          <a:prstGeom prst="rect">
            <a:avLst/>
          </a:prstGeom>
          <a:noFill/>
          <a:ln w="9525">
            <a:noFill/>
            <a:miter lim="800000"/>
            <a:headEnd/>
            <a:tailEnd/>
          </a:ln>
        </p:spPr>
      </p:pic>
      <p:sp>
        <p:nvSpPr>
          <p:cNvPr id="3" name="TextBox 2"/>
          <p:cNvSpPr txBox="1"/>
          <p:nvPr/>
        </p:nvSpPr>
        <p:spPr>
          <a:xfrm>
            <a:off x="557097" y="5154980"/>
            <a:ext cx="3524882" cy="338554"/>
          </a:xfrm>
          <a:prstGeom prst="rect">
            <a:avLst/>
          </a:prstGeom>
          <a:noFill/>
        </p:spPr>
        <p:txBody>
          <a:bodyPr wrap="square" rtlCol="0">
            <a:spAutoFit/>
          </a:bodyPr>
          <a:lstStyle/>
          <a:p>
            <a:r>
              <a:rPr lang="en-US" sz="1600" b="1" dirty="0" smtClean="0"/>
              <a:t>April, 2013, Washington, D.C. USA</a:t>
            </a:r>
            <a:endParaRPr lang="en-US" sz="1600" b="1" dirty="0"/>
          </a:p>
        </p:txBody>
      </p:sp>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4" name="Slide Number Placeholder 3"/>
          <p:cNvSpPr>
            <a:spLocks noGrp="1"/>
          </p:cNvSpPr>
          <p:nvPr>
            <p:ph type="sldNum" sz="quarter" idx="12"/>
          </p:nvPr>
        </p:nvSpPr>
        <p:spPr/>
        <p:txBody>
          <a:bodyPr/>
          <a:lstStyle/>
          <a:p>
            <a:fld id="{23B4DBE5-7128-3148-8172-443D530FC20E}" type="slidenum">
              <a:rPr lang="en-US" smtClean="0"/>
              <a:pPr/>
              <a:t>6</a:t>
            </a:fld>
            <a:endParaRPr lang="en-US"/>
          </a:p>
        </p:txBody>
      </p:sp>
    </p:spTree>
    <p:extLst>
      <p:ext uri="{BB962C8B-B14F-4D97-AF65-F5344CB8AC3E}">
        <p14:creationId xmlns:p14="http://schemas.microsoft.com/office/powerpoint/2010/main" val="37337471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a:xfrm>
            <a:off x="457200" y="274638"/>
            <a:ext cx="8229600" cy="706437"/>
          </a:xfrm>
        </p:spPr>
        <p:txBody>
          <a:bodyPr>
            <a:noAutofit/>
          </a:bodyPr>
          <a:lstStyle/>
          <a:p>
            <a:r>
              <a:rPr lang="en-US" dirty="0"/>
              <a:t>A</a:t>
            </a:r>
            <a:r>
              <a:rPr lang="en-US" dirty="0" smtClean="0"/>
              <a:t> huge market, globally</a:t>
            </a:r>
            <a:endParaRPr lang="el-GR" dirty="0" smtClean="0"/>
          </a:p>
        </p:txBody>
      </p:sp>
      <p:pic>
        <p:nvPicPr>
          <p:cNvPr id="8195" name="Picture 2"/>
          <p:cNvPicPr>
            <a:picLocks noChangeAspect="1" noChangeArrowheads="1"/>
          </p:cNvPicPr>
          <p:nvPr/>
        </p:nvPicPr>
        <p:blipFill>
          <a:blip r:embed="rId2" cstate="print"/>
          <a:srcRect/>
          <a:stretch>
            <a:fillRect/>
          </a:stretch>
        </p:blipFill>
        <p:spPr bwMode="auto">
          <a:xfrm>
            <a:off x="265047" y="1125538"/>
            <a:ext cx="8767762" cy="4751387"/>
          </a:xfrm>
          <a:prstGeom prst="rect">
            <a:avLst/>
          </a:prstGeom>
          <a:noFill/>
          <a:ln w="9525">
            <a:noFill/>
            <a:miter lim="800000"/>
            <a:headEnd/>
            <a:tailEnd/>
          </a:ln>
        </p:spPr>
      </p:pic>
      <p:sp>
        <p:nvSpPr>
          <p:cNvPr id="8196" name="5 - TextBox"/>
          <p:cNvSpPr txBox="1">
            <a:spLocks noChangeArrowheads="1"/>
          </p:cNvSpPr>
          <p:nvPr/>
        </p:nvSpPr>
        <p:spPr bwMode="auto">
          <a:xfrm>
            <a:off x="1836738" y="6001814"/>
            <a:ext cx="5327650" cy="307975"/>
          </a:xfrm>
          <a:prstGeom prst="rect">
            <a:avLst/>
          </a:prstGeom>
          <a:noFill/>
          <a:ln w="9525">
            <a:noFill/>
            <a:miter lim="800000"/>
            <a:headEnd/>
            <a:tailEnd/>
          </a:ln>
        </p:spPr>
        <p:txBody>
          <a:bodyPr wrap="none">
            <a:spAutoFit/>
          </a:bodyPr>
          <a:lstStyle/>
          <a:p>
            <a:r>
              <a:rPr lang="en-US" sz="1400" dirty="0"/>
              <a:t>Food &amp; Agricultural commodities production, http://</a:t>
            </a:r>
            <a:r>
              <a:rPr lang="en-US" sz="1400" dirty="0" err="1"/>
              <a:t>faostat.fao.org</a:t>
            </a:r>
            <a:endParaRPr lang="el-GR" sz="1400" dirty="0"/>
          </a:p>
        </p:txBody>
      </p:sp>
      <p:sp>
        <p:nvSpPr>
          <p:cNvPr id="2" name="Footer Placeholder 1"/>
          <p:cNvSpPr>
            <a:spLocks noGrp="1"/>
          </p:cNvSpPr>
          <p:nvPr>
            <p:ph type="ftr" sz="quarter" idx="11"/>
          </p:nvPr>
        </p:nvSpPr>
        <p:spPr/>
        <p:txBody>
          <a:bodyPr/>
          <a:lstStyle/>
          <a:p>
            <a:r>
              <a:rPr lang="en-US" dirty="0" smtClean="0"/>
              <a:t>EDBT Special Track Big Data, Athens, March 2014</a:t>
            </a:r>
            <a:endParaRPr lang="en-US" dirty="0"/>
          </a:p>
        </p:txBody>
      </p:sp>
      <p:sp>
        <p:nvSpPr>
          <p:cNvPr id="3" name="Slide Number Placeholder 2"/>
          <p:cNvSpPr>
            <a:spLocks noGrp="1"/>
          </p:cNvSpPr>
          <p:nvPr>
            <p:ph type="sldNum" sz="quarter" idx="12"/>
          </p:nvPr>
        </p:nvSpPr>
        <p:spPr/>
        <p:txBody>
          <a:bodyPr/>
          <a:lstStyle/>
          <a:p>
            <a:fld id="{23B4DBE5-7128-3148-8172-443D530FC20E}" type="slidenum">
              <a:rPr lang="en-US" smtClean="0"/>
              <a:pPr/>
              <a:t>7</a:t>
            </a:fld>
            <a:endParaRPr lang="en-US"/>
          </a:p>
        </p:txBody>
      </p:sp>
    </p:spTree>
    <p:extLst>
      <p:ext uri="{BB962C8B-B14F-4D97-AF65-F5344CB8AC3E}">
        <p14:creationId xmlns:p14="http://schemas.microsoft.com/office/powerpoint/2010/main" val="13837475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a:bodyPr>
          <a:lstStyle/>
          <a:p>
            <a:r>
              <a:rPr lang="en-US" dirty="0"/>
              <a:t>S</a:t>
            </a:r>
            <a:r>
              <a:rPr lang="en-US" dirty="0" smtClean="0"/>
              <a:t>ome figures</a:t>
            </a:r>
            <a:endParaRPr lang="el-GR" dirty="0" smtClean="0"/>
          </a:p>
        </p:txBody>
      </p:sp>
      <p:sp>
        <p:nvSpPr>
          <p:cNvPr id="9219" name="2 - Θέση περιεχομένου"/>
          <p:cNvSpPr>
            <a:spLocks noGrp="1"/>
          </p:cNvSpPr>
          <p:nvPr>
            <p:ph idx="1"/>
          </p:nvPr>
        </p:nvSpPr>
        <p:spPr/>
        <p:txBody>
          <a:bodyPr>
            <a:normAutofit/>
          </a:bodyPr>
          <a:lstStyle/>
          <a:p>
            <a:r>
              <a:rPr lang="en-US" sz="2800" b="1" dirty="0" smtClean="0"/>
              <a:t>Food </a:t>
            </a:r>
            <a:r>
              <a:rPr lang="en-US" sz="2800" dirty="0" smtClean="0"/>
              <a:t>- Gross Production Value globally in 2011: </a:t>
            </a:r>
            <a:r>
              <a:rPr lang="en-US" sz="2800" i="1" dirty="0" smtClean="0"/>
              <a:t>$2,318,966,621</a:t>
            </a:r>
          </a:p>
          <a:p>
            <a:r>
              <a:rPr lang="en-US" sz="2800" b="1" dirty="0" smtClean="0"/>
              <a:t>Agriculture</a:t>
            </a:r>
            <a:r>
              <a:rPr lang="en-US" sz="2800" dirty="0" smtClean="0"/>
              <a:t> - Gross Production Value globally in 2011: </a:t>
            </a:r>
            <a:r>
              <a:rPr lang="en-US" sz="2800" i="1" dirty="0" smtClean="0"/>
              <a:t>$2,405,001,443</a:t>
            </a:r>
          </a:p>
          <a:p>
            <a:r>
              <a:rPr lang="en-US" sz="2800" b="1" dirty="0" smtClean="0"/>
              <a:t>Investment in agriculture </a:t>
            </a:r>
            <a:r>
              <a:rPr lang="en-US" sz="2800" dirty="0" smtClean="0"/>
              <a:t>- Gross Capital Stock globally: $5,356,830,000 </a:t>
            </a:r>
          </a:p>
          <a:p>
            <a:endParaRPr lang="en-US" i="1" dirty="0" smtClean="0"/>
          </a:p>
          <a:p>
            <a:pPr>
              <a:buFont typeface="Arial" charset="0"/>
              <a:buNone/>
            </a:pPr>
            <a:r>
              <a:rPr lang="en-US" sz="4100" dirty="0" smtClean="0"/>
              <a:t>… they are big</a:t>
            </a:r>
            <a:endParaRPr lang="el-GR" sz="4100" dirty="0" smtClean="0"/>
          </a:p>
        </p:txBody>
      </p:sp>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3" name="Slide Number Placeholder 2"/>
          <p:cNvSpPr>
            <a:spLocks noGrp="1"/>
          </p:cNvSpPr>
          <p:nvPr>
            <p:ph type="sldNum" sz="quarter" idx="12"/>
          </p:nvPr>
        </p:nvSpPr>
        <p:spPr/>
        <p:txBody>
          <a:bodyPr/>
          <a:lstStyle/>
          <a:p>
            <a:fld id="{23B4DBE5-7128-3148-8172-443D530FC20E}" type="slidenum">
              <a:rPr lang="en-US" smtClean="0"/>
              <a:pPr/>
              <a:t>8</a:t>
            </a:fld>
            <a:endParaRPr lang="en-US"/>
          </a:p>
        </p:txBody>
      </p:sp>
    </p:spTree>
    <p:extLst>
      <p:ext uri="{BB962C8B-B14F-4D97-AF65-F5344CB8AC3E}">
        <p14:creationId xmlns:p14="http://schemas.microsoft.com/office/powerpoint/2010/main" val="1414684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eloitte open data"/>
          <p:cNvPicPr>
            <a:picLocks noChangeAspect="1" noChangeArrowheads="1"/>
          </p:cNvPicPr>
          <p:nvPr/>
        </p:nvPicPr>
        <p:blipFill>
          <a:blip r:embed="rId2" cstate="print"/>
          <a:srcRect/>
          <a:stretch>
            <a:fillRect/>
          </a:stretch>
        </p:blipFill>
        <p:spPr bwMode="auto">
          <a:xfrm>
            <a:off x="3475092" y="1855213"/>
            <a:ext cx="5662613" cy="4679950"/>
          </a:xfrm>
          <a:prstGeom prst="rect">
            <a:avLst/>
          </a:prstGeom>
          <a:noFill/>
          <a:ln w="9525">
            <a:noFill/>
            <a:miter lim="800000"/>
            <a:headEnd/>
            <a:tailEnd/>
          </a:ln>
        </p:spPr>
      </p:pic>
      <p:sp>
        <p:nvSpPr>
          <p:cNvPr id="18435" name="Τίτλος 1"/>
          <p:cNvSpPr>
            <a:spLocks noGrp="1"/>
          </p:cNvSpPr>
          <p:nvPr>
            <p:ph type="title"/>
          </p:nvPr>
        </p:nvSpPr>
        <p:spPr/>
        <p:txBody>
          <a:bodyPr>
            <a:normAutofit/>
          </a:bodyPr>
          <a:lstStyle/>
          <a:p>
            <a:r>
              <a:rPr lang="en-US" dirty="0" smtClean="0"/>
              <a:t>Open data for businesses</a:t>
            </a:r>
            <a:endParaRPr lang="el-GR" dirty="0" smtClean="0"/>
          </a:p>
        </p:txBody>
      </p:sp>
      <p:pic>
        <p:nvPicPr>
          <p:cNvPr id="18437" name="Picture 4"/>
          <p:cNvPicPr>
            <a:picLocks noChangeAspect="1" noChangeArrowheads="1"/>
          </p:cNvPicPr>
          <p:nvPr/>
        </p:nvPicPr>
        <p:blipFill rotWithShape="1">
          <a:blip r:embed="rId3" cstate="print"/>
          <a:srcRect l="2594" r="2606"/>
          <a:stretch/>
        </p:blipFill>
        <p:spPr bwMode="auto">
          <a:xfrm>
            <a:off x="313955" y="1298724"/>
            <a:ext cx="4152797" cy="1247806"/>
          </a:xfrm>
          <a:prstGeom prst="rect">
            <a:avLst/>
          </a:prstGeom>
          <a:noFill/>
          <a:ln w="9525">
            <a:noFill/>
            <a:miter lim="800000"/>
            <a:headEnd/>
            <a:tailEnd/>
          </a:ln>
        </p:spPr>
      </p:pic>
      <p:pic>
        <p:nvPicPr>
          <p:cNvPr id="18438" name="Picture 3"/>
          <p:cNvPicPr>
            <a:picLocks noChangeAspect="1" noChangeArrowheads="1"/>
          </p:cNvPicPr>
          <p:nvPr/>
        </p:nvPicPr>
        <p:blipFill>
          <a:blip r:embed="rId4" cstate="print"/>
          <a:srcRect/>
          <a:stretch>
            <a:fillRect/>
          </a:stretch>
        </p:blipFill>
        <p:spPr bwMode="auto">
          <a:xfrm>
            <a:off x="5392792" y="1649429"/>
            <a:ext cx="3744913" cy="254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EDBT Special Track Big Data, Athens, March 2014</a:t>
            </a:r>
            <a:endParaRPr lang="en-US"/>
          </a:p>
        </p:txBody>
      </p:sp>
      <p:sp>
        <p:nvSpPr>
          <p:cNvPr id="3" name="Slide Number Placeholder 2"/>
          <p:cNvSpPr>
            <a:spLocks noGrp="1"/>
          </p:cNvSpPr>
          <p:nvPr>
            <p:ph type="sldNum" sz="quarter" idx="12"/>
          </p:nvPr>
        </p:nvSpPr>
        <p:spPr/>
        <p:txBody>
          <a:bodyPr/>
          <a:lstStyle/>
          <a:p>
            <a:fld id="{23B4DBE5-7128-3148-8172-443D530FC20E}" type="slidenum">
              <a:rPr lang="en-US" smtClean="0"/>
              <a:pPr/>
              <a:t>9</a:t>
            </a:fld>
            <a:endParaRPr lang="en-US"/>
          </a:p>
        </p:txBody>
      </p:sp>
      <p:grpSp>
        <p:nvGrpSpPr>
          <p:cNvPr id="5" name="Group 4"/>
          <p:cNvGrpSpPr/>
          <p:nvPr/>
        </p:nvGrpSpPr>
        <p:grpSpPr>
          <a:xfrm>
            <a:off x="5392792" y="5706533"/>
            <a:ext cx="1837741" cy="1151467"/>
            <a:chOff x="5392792" y="5706533"/>
            <a:chExt cx="1837741" cy="1151467"/>
          </a:xfrm>
        </p:grpSpPr>
        <p:pic>
          <p:nvPicPr>
            <p:cNvPr id="9" name="Picture 8" descr="AK_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2792" y="6013963"/>
              <a:ext cx="911483" cy="844037"/>
            </a:xfrm>
            <a:prstGeom prst="rect">
              <a:avLst/>
            </a:prstGeom>
          </p:spPr>
        </p:pic>
        <p:sp>
          <p:nvSpPr>
            <p:cNvPr id="4" name="Rounded Rectangle 3"/>
            <p:cNvSpPr/>
            <p:nvPr/>
          </p:nvSpPr>
          <p:spPr>
            <a:xfrm>
              <a:off x="6019800" y="5706533"/>
              <a:ext cx="1210733" cy="64981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888288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a1-131204092359-phpapp01.pptx</Template>
  <TotalTime>278</TotalTime>
  <Words>1577</Words>
  <Application>Microsoft Macintosh PowerPoint</Application>
  <PresentationFormat>On-screen Show (4:3)</PresentationFormat>
  <Paragraphs>229</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Custom Design</vt:lpstr>
      <vt:lpstr>Big data in agriculture </vt:lpstr>
      <vt:lpstr>Presentation Outline</vt:lpstr>
      <vt:lpstr>Intro to OPEN DATA in agriculture</vt:lpstr>
      <vt:lpstr>Agriculture data to solve major societal challenges</vt:lpstr>
      <vt:lpstr>Open Data in Agriculture</vt:lpstr>
      <vt:lpstr>Open Data in agriculture: a political priority</vt:lpstr>
      <vt:lpstr>A huge market, globally</vt:lpstr>
      <vt:lpstr>Some figures</vt:lpstr>
      <vt:lpstr>Open data for businesses</vt:lpstr>
      <vt:lpstr>Farmers starting to capitalize on  Big Data technology</vt:lpstr>
      <vt:lpstr>PowerPoint Presentation</vt:lpstr>
      <vt:lpstr>BIG data in Agriculture</vt:lpstr>
      <vt:lpstr>Agricultural data types I</vt:lpstr>
      <vt:lpstr>Agricultural data types II</vt:lpstr>
      <vt:lpstr>Big Data demand…</vt:lpstr>
      <vt:lpstr>Rationale: Problem statement</vt:lpstr>
      <vt:lpstr>Use Cases (DLO) Heterogeneous Data Collections &amp; Streams</vt:lpstr>
      <vt:lpstr>Use Cases (FAO) Reactive Data Analysis</vt:lpstr>
      <vt:lpstr>Use Cases (AK) Reactive Resource Discovery</vt:lpstr>
      <vt:lpstr>The aginfra &amp; semagrow solutions</vt:lpstr>
      <vt:lpstr>The agINFRA project</vt:lpstr>
      <vt:lpstr>agINFRA Grid &amp; Cloud resources</vt:lpstr>
      <vt:lpstr>The SemaGrow project</vt:lpstr>
      <vt:lpstr>The SemaGrow Stack</vt:lpstr>
      <vt:lpstr>Moving Forward</vt:lpstr>
      <vt:lpstr>What Semantic Web can bring into the picture</vt:lpstr>
      <vt:lpstr>Supporting global initiatives</vt:lpstr>
      <vt:lpstr>PowerPoint Presentation</vt:lpstr>
      <vt:lpstr>Thank you!</vt:lpstr>
    </vt:vector>
  </TitlesOfParts>
  <Company>famiy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drakos</dc:creator>
  <cp:lastModifiedBy>andreas drakos</cp:lastModifiedBy>
  <cp:revision>22</cp:revision>
  <cp:lastPrinted>2014-03-27T11:19:15Z</cp:lastPrinted>
  <dcterms:created xsi:type="dcterms:W3CDTF">2014-03-26T09:12:00Z</dcterms:created>
  <dcterms:modified xsi:type="dcterms:W3CDTF">2014-03-27T12:23:32Z</dcterms:modified>
</cp:coreProperties>
</file>